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E9C"/>
    <a:srgbClr val="E77C56"/>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C2151-1174-4FAF-B99A-3C427914D588}" v="2" dt="2024-04-12T06:54:11.6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5"/>
    <p:restoredTop sz="95890"/>
  </p:normalViewPr>
  <p:slideViewPr>
    <p:cSldViewPr snapToGrid="0" snapToObjects="1">
      <p:cViewPr varScale="1">
        <p:scale>
          <a:sx n="101" d="100"/>
          <a:sy n="101" d="100"/>
        </p:scale>
        <p:origin x="4644" y="9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8A1C2151-1174-4FAF-B99A-3C427914D588}"/>
    <pc:docChg chg="custSel modSld modMainMaster replTag delTag">
      <pc:chgData name="Bhushan Thapliyal" userId="ddf56c7c4acd496c" providerId="LiveId" clId="{8A1C2151-1174-4FAF-B99A-3C427914D588}" dt="2024-04-15T06:00:11.337" v="121" actId="20577"/>
      <pc:docMkLst>
        <pc:docMk/>
      </pc:docMkLst>
      <pc:sldChg chg="delSp modSp mod replTag delTag">
        <pc:chgData name="Bhushan Thapliyal" userId="ddf56c7c4acd496c" providerId="LiveId" clId="{8A1C2151-1174-4FAF-B99A-3C427914D588}" dt="2024-04-15T05:59:53.638" v="92" actId="478"/>
        <pc:sldMkLst>
          <pc:docMk/>
          <pc:sldMk cId="3528446323" sldId="256"/>
        </pc:sldMkLst>
        <pc:spChg chg="del mod">
          <ac:chgData name="Bhushan Thapliyal" userId="ddf56c7c4acd496c" providerId="LiveId" clId="{8A1C2151-1174-4FAF-B99A-3C427914D588}" dt="2024-04-15T05:59:53.638" v="92" actId="478"/>
          <ac:spMkLst>
            <pc:docMk/>
            <pc:sldMk cId="3528446323" sldId="256"/>
            <ac:spMk id="22" creationId="{74CCE7D7-83BD-9247-8D20-6AFA48C122EC}"/>
          </ac:spMkLst>
        </pc:spChg>
        <pc:picChg chg="mod modCrop">
          <ac:chgData name="Bhushan Thapliyal" userId="ddf56c7c4acd496c" providerId="LiveId" clId="{8A1C2151-1174-4FAF-B99A-3C427914D588}" dt="2024-04-07T13:34:43.285" v="17" actId="732"/>
          <ac:picMkLst>
            <pc:docMk/>
            <pc:sldMk cId="3528446323" sldId="256"/>
            <ac:picMk id="18" creationId="{96654930-3166-4E03-932E-D8796AE0DCC4}"/>
          </ac:picMkLst>
        </pc:picChg>
      </pc:sldChg>
      <pc:sldChg chg="delSp modSp mod replTag delTag">
        <pc:chgData name="Bhushan Thapliyal" userId="ddf56c7c4acd496c" providerId="LiveId" clId="{8A1C2151-1174-4FAF-B99A-3C427914D588}" dt="2024-04-15T05:59:56.436" v="97" actId="478"/>
        <pc:sldMkLst>
          <pc:docMk/>
          <pc:sldMk cId="1450313342" sldId="257"/>
        </pc:sldMkLst>
        <pc:spChg chg="del mod">
          <ac:chgData name="Bhushan Thapliyal" userId="ddf56c7c4acd496c" providerId="LiveId" clId="{8A1C2151-1174-4FAF-B99A-3C427914D588}" dt="2024-04-15T05:59:56.436" v="97" actId="478"/>
          <ac:spMkLst>
            <pc:docMk/>
            <pc:sldMk cId="1450313342" sldId="257"/>
            <ac:spMk id="24" creationId="{B36D8BD0-58CD-4C33-8946-B3CE340E8F28}"/>
          </ac:spMkLst>
        </pc:spChg>
        <pc:picChg chg="mod modCrop">
          <ac:chgData name="Bhushan Thapliyal" userId="ddf56c7c4acd496c" providerId="LiveId" clId="{8A1C2151-1174-4FAF-B99A-3C427914D588}" dt="2024-04-07T13:34:51.363" v="21" actId="732"/>
          <ac:picMkLst>
            <pc:docMk/>
            <pc:sldMk cId="1450313342" sldId="257"/>
            <ac:picMk id="25" creationId="{D304D703-10B8-496B-A9EB-26F179544245}"/>
          </ac:picMkLst>
        </pc:picChg>
      </pc:sldChg>
      <pc:sldChg chg="delSp modSp mod replTag delTag">
        <pc:chgData name="Bhushan Thapliyal" userId="ddf56c7c4acd496c" providerId="LiveId" clId="{8A1C2151-1174-4FAF-B99A-3C427914D588}" dt="2024-04-15T05:59:59.218" v="102" actId="478"/>
        <pc:sldMkLst>
          <pc:docMk/>
          <pc:sldMk cId="4066774807" sldId="258"/>
        </pc:sldMkLst>
        <pc:spChg chg="del mod">
          <ac:chgData name="Bhushan Thapliyal" userId="ddf56c7c4acd496c" providerId="LiveId" clId="{8A1C2151-1174-4FAF-B99A-3C427914D588}" dt="2024-04-15T05:59:59.218" v="102" actId="478"/>
          <ac:spMkLst>
            <pc:docMk/>
            <pc:sldMk cId="4066774807" sldId="258"/>
            <ac:spMk id="23" creationId="{460114E7-9B56-4608-9DEC-0F025FC7B144}"/>
          </ac:spMkLst>
        </pc:spChg>
        <pc:picChg chg="mod modCrop">
          <ac:chgData name="Bhushan Thapliyal" userId="ddf56c7c4acd496c" providerId="LiveId" clId="{8A1C2151-1174-4FAF-B99A-3C427914D588}" dt="2024-04-07T13:34:59.861" v="25" actId="732"/>
          <ac:picMkLst>
            <pc:docMk/>
            <pc:sldMk cId="4066774807" sldId="258"/>
            <ac:picMk id="24" creationId="{E3A3B8E6-3EED-453A-B60B-95B60EB3E265}"/>
          </ac:picMkLst>
        </pc:picChg>
      </pc:sldChg>
      <pc:sldChg chg="delSp modSp mod replTag delTag">
        <pc:chgData name="Bhushan Thapliyal" userId="ddf56c7c4acd496c" providerId="LiveId" clId="{8A1C2151-1174-4FAF-B99A-3C427914D588}" dt="2024-04-15T06:00:01.671" v="107" actId="478"/>
        <pc:sldMkLst>
          <pc:docMk/>
          <pc:sldMk cId="473977947" sldId="259"/>
        </pc:sldMkLst>
        <pc:spChg chg="del mod">
          <ac:chgData name="Bhushan Thapliyal" userId="ddf56c7c4acd496c" providerId="LiveId" clId="{8A1C2151-1174-4FAF-B99A-3C427914D588}" dt="2024-04-15T06:00:01.671" v="107" actId="478"/>
          <ac:spMkLst>
            <pc:docMk/>
            <pc:sldMk cId="473977947" sldId="259"/>
            <ac:spMk id="11" creationId="{F6BD1C07-7CF7-4329-830E-CDDB33222D96}"/>
          </ac:spMkLst>
        </pc:spChg>
        <pc:picChg chg="mod modCrop">
          <ac:chgData name="Bhushan Thapliyal" userId="ddf56c7c4acd496c" providerId="LiveId" clId="{8A1C2151-1174-4FAF-B99A-3C427914D588}" dt="2024-04-07T13:35:08.337" v="29" actId="732"/>
          <ac:picMkLst>
            <pc:docMk/>
            <pc:sldMk cId="473977947" sldId="259"/>
            <ac:picMk id="29" creationId="{1854C0C9-9554-4B91-B18B-4A3C3498D8D5}"/>
          </ac:picMkLst>
        </pc:picChg>
      </pc:sldChg>
      <pc:sldChg chg="modSp mod replTag delTag">
        <pc:chgData name="Bhushan Thapliyal" userId="ddf56c7c4acd496c" providerId="LiveId" clId="{8A1C2151-1174-4FAF-B99A-3C427914D588}" dt="2024-04-15T06:00:11.337" v="121" actId="20577"/>
        <pc:sldMkLst>
          <pc:docMk/>
          <pc:sldMk cId="3654016072" sldId="260"/>
        </pc:sldMkLst>
        <pc:spChg chg="mod">
          <ac:chgData name="Bhushan Thapliyal" userId="ddf56c7c4acd496c" providerId="LiveId" clId="{8A1C2151-1174-4FAF-B99A-3C427914D588}" dt="2024-04-15T06:00:11.337" v="121" actId="20577"/>
          <ac:spMkLst>
            <pc:docMk/>
            <pc:sldMk cId="3654016072" sldId="260"/>
            <ac:spMk id="31" creationId="{1738EE75-CE01-B249-B8DE-E1804EE68550}"/>
          </ac:spMkLst>
        </pc:spChg>
        <pc:picChg chg="mod modCrop">
          <ac:chgData name="Bhushan Thapliyal" userId="ddf56c7c4acd496c" providerId="LiveId" clId="{8A1C2151-1174-4FAF-B99A-3C427914D588}" dt="2024-04-07T13:35:17.382" v="33" actId="732"/>
          <ac:picMkLst>
            <pc:docMk/>
            <pc:sldMk cId="3654016072" sldId="260"/>
            <ac:picMk id="14" creationId="{A71A489E-F3E4-4255-AA03-460058D34395}"/>
          </ac:picMkLst>
        </pc:picChg>
      </pc:sldChg>
      <pc:sldMasterChg chg="addSp modSp mod replTag delTag modSldLayout">
        <pc:chgData name="Bhushan Thapliyal" userId="ddf56c7c4acd496c" providerId="LiveId" clId="{8A1C2151-1174-4FAF-B99A-3C427914D588}" dt="2024-04-12T06:54:15.522" v="81" actId="1036"/>
        <pc:sldMasterMkLst>
          <pc:docMk/>
          <pc:sldMasterMk cId="3104543170" sldId="2147484056"/>
        </pc:sldMasterMkLst>
        <pc:picChg chg="add mod">
          <ac:chgData name="Bhushan Thapliyal" userId="ddf56c7c4acd496c" providerId="LiveId" clId="{8A1C2151-1174-4FAF-B99A-3C427914D588}" dt="2024-04-12T06:54:15.522" v="81" actId="1036"/>
          <ac:picMkLst>
            <pc:docMk/>
            <pc:sldMasterMk cId="3104543170" sldId="2147484056"/>
            <ac:picMk id="8" creationId="{4C6C1A68-230A-67A0-DD46-89614703F831}"/>
          </ac:picMkLst>
        </pc:picChg>
        <pc:sldLayoutChg chg="replTag delTag">
          <pc:chgData name="Bhushan Thapliyal" userId="ddf56c7c4acd496c" providerId="LiveId" clId="{8A1C2151-1174-4FAF-B99A-3C427914D588}" dt="2024-04-12T06:54:01.801" v="70"/>
          <pc:sldLayoutMkLst>
            <pc:docMk/>
            <pc:sldMasterMk cId="3104543170" sldId="2147484056"/>
            <pc:sldLayoutMk cId="2984906725" sldId="21474840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2</a:t>
            </a:fld>
            <a:endParaRPr lang="fr-FR"/>
          </a:p>
        </p:txBody>
      </p:sp>
    </p:spTree>
    <p:extLst>
      <p:ext uri="{BB962C8B-B14F-4D97-AF65-F5344CB8AC3E}">
        <p14:creationId xmlns:p14="http://schemas.microsoft.com/office/powerpoint/2010/main" val="3517040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4C6C1A68-230A-67A0-DD46-89614703F831}"/>
              </a:ext>
            </a:extLst>
          </p:cNvPr>
          <p:cNvPicPr>
            <a:picLocks noChangeAspect="1"/>
          </p:cNvPicPr>
          <p:nvPr userDrawn="1"/>
        </p:nvPicPr>
        <p:blipFill>
          <a:blip r:embed="rId14"/>
          <a:srcRect/>
          <a:stretch/>
        </p:blipFill>
        <p:spPr>
          <a:xfrm>
            <a:off x="-1" y="10152907"/>
            <a:ext cx="7559675" cy="539523"/>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9.emf"/><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8.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7.emf"/><Relationship Id="rId5" Type="http://schemas.openxmlformats.org/officeDocument/2006/relationships/tags" Target="../tags/tag11.xml"/><Relationship Id="rId10" Type="http://schemas.openxmlformats.org/officeDocument/2006/relationships/image" Target="../media/image3.emf"/><Relationship Id="rId4" Type="http://schemas.openxmlformats.org/officeDocument/2006/relationships/tags" Target="../tags/tag10.xm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xml"/><Relationship Id="rId7" Type="http://schemas.openxmlformats.org/officeDocument/2006/relationships/image" Target="../media/image10.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11" Type="http://schemas.openxmlformats.org/officeDocument/2006/relationships/image" Target="../media/image9.emf"/><Relationship Id="rId5" Type="http://schemas.openxmlformats.org/officeDocument/2006/relationships/tags" Target="../tags/tag17.xml"/><Relationship Id="rId10" Type="http://schemas.openxmlformats.org/officeDocument/2006/relationships/image" Target="../media/image8.emf"/><Relationship Id="rId4" Type="http://schemas.openxmlformats.org/officeDocument/2006/relationships/tags" Target="../tags/tag16.xml"/><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0.xml"/><Relationship Id="rId7" Type="http://schemas.openxmlformats.org/officeDocument/2006/relationships/image" Target="../media/image1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emf"/><Relationship Id="rId5" Type="http://schemas.openxmlformats.org/officeDocument/2006/relationships/image" Target="../media/image11.jp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96654930-3166-4E03-932E-D8796AE0DCC4}"/>
              </a:ext>
            </a:extLst>
          </p:cNvPr>
          <p:cNvPicPr>
            <a:picLocks noChangeAspect="1"/>
          </p:cNvPicPr>
          <p:nvPr>
            <p:custDataLst>
              <p:tags r:id="rId2"/>
            </p:custDataLst>
          </p:nvPr>
        </p:nvPicPr>
        <p:blipFill rotWithShape="1">
          <a:blip r:embed="rId5"/>
          <a:srcRect b="6214"/>
          <a:stretch/>
        </p:blipFill>
        <p:spPr>
          <a:xfrm>
            <a:off x="0" y="-15361"/>
            <a:ext cx="7543800" cy="10017005"/>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La symphonie des éclairs</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7659148"/>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Il fait toujours beau au-dessus des nuages</a:t>
            </a:r>
          </a:p>
          <a:p>
            <a:pPr>
              <a:lnSpc>
                <a:spcPts val="1300"/>
              </a:lnSpc>
            </a:pPr>
            <a:r>
              <a:rPr lang="fr-FR" sz="1000" dirty="0">
                <a:latin typeface="Roboto" panose="02000000000000000000" pitchFamily="2" charset="0"/>
                <a:ea typeface="Roboto" panose="02000000000000000000" pitchFamily="2" charset="0"/>
              </a:rPr>
              <a:t>Mais moi si j'étais un oiseau, j'irais danser sous l'orage</a:t>
            </a:r>
          </a:p>
          <a:p>
            <a:pPr>
              <a:lnSpc>
                <a:spcPts val="1300"/>
              </a:lnSpc>
            </a:pPr>
            <a:r>
              <a:rPr lang="fr-FR" sz="1000" dirty="0">
                <a:latin typeface="Roboto" panose="02000000000000000000" pitchFamily="2" charset="0"/>
                <a:ea typeface="Roboto" panose="02000000000000000000" pitchFamily="2" charset="0"/>
              </a:rPr>
              <a:t>Je traverserais les nuages comme le fait la lumière</a:t>
            </a:r>
          </a:p>
          <a:p>
            <a:pPr>
              <a:lnSpc>
                <a:spcPts val="1300"/>
              </a:lnSpc>
            </a:pPr>
            <a:r>
              <a:rPr lang="fr-FR" sz="1000" dirty="0">
                <a:latin typeface="Roboto" panose="02000000000000000000" pitchFamily="2" charset="0"/>
                <a:ea typeface="Roboto" panose="02000000000000000000" pitchFamily="2" charset="0"/>
              </a:rPr>
              <a:t>J'écouterais sous la pluie, la symphonie des éclairs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Dès sa plus tendre enfance</a:t>
            </a:r>
          </a:p>
          <a:p>
            <a:pPr>
              <a:lnSpc>
                <a:spcPts val="1300"/>
              </a:lnSpc>
            </a:pPr>
            <a:r>
              <a:rPr lang="fr-FR" sz="1000" dirty="0">
                <a:latin typeface="Roboto" panose="02000000000000000000" pitchFamily="2" charset="0"/>
                <a:ea typeface="Roboto" panose="02000000000000000000" pitchFamily="2" charset="0"/>
              </a:rPr>
              <a:t>Elle ne savait pas parler autrement</a:t>
            </a:r>
          </a:p>
          <a:p>
            <a:pPr>
              <a:lnSpc>
                <a:spcPts val="1300"/>
              </a:lnSpc>
            </a:pPr>
            <a:r>
              <a:rPr lang="fr-FR" sz="1000" dirty="0">
                <a:latin typeface="Roboto" panose="02000000000000000000" pitchFamily="2" charset="0"/>
                <a:ea typeface="Roboto" panose="02000000000000000000" pitchFamily="2" charset="0"/>
              </a:rPr>
              <a:t>Qu'en criant tout bas, pas faute d'essayer</a:t>
            </a:r>
          </a:p>
          <a:p>
            <a:pPr>
              <a:lnSpc>
                <a:spcPts val="1300"/>
              </a:lnSpc>
            </a:pPr>
            <a:r>
              <a:rPr lang="fr-FR" sz="1000" dirty="0">
                <a:latin typeface="Roboto" panose="02000000000000000000" pitchFamily="2" charset="0"/>
                <a:ea typeface="Roboto" panose="02000000000000000000" pitchFamily="2" charset="0"/>
              </a:rPr>
              <a:t>De les retenir, ces cris et ces larmes</a:t>
            </a:r>
          </a:p>
          <a:p>
            <a:pPr>
              <a:lnSpc>
                <a:spcPts val="1300"/>
              </a:lnSpc>
            </a:pPr>
            <a:r>
              <a:rPr lang="fr-FR" sz="1000" dirty="0">
                <a:latin typeface="Roboto" panose="02000000000000000000" pitchFamily="2" charset="0"/>
                <a:ea typeface="Roboto" panose="02000000000000000000" pitchFamily="2" charset="0"/>
              </a:rPr>
              <a:t>Qui les faisaient tant</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fait toujours beau au-dessus des nuages</a:t>
            </a:r>
          </a:p>
          <a:p>
            <a:pPr>
              <a:lnSpc>
                <a:spcPts val="1300"/>
              </a:lnSpc>
            </a:pPr>
            <a:r>
              <a:rPr lang="fr-FR" sz="1000" dirty="0">
                <a:latin typeface="Roboto" panose="02000000000000000000" pitchFamily="2" charset="0"/>
                <a:ea typeface="Roboto" panose="02000000000000000000" pitchFamily="2" charset="0"/>
              </a:rPr>
              <a:t>Mais moi si j'étais un oiseau, j'irais danser sous l'orage</a:t>
            </a:r>
          </a:p>
          <a:p>
            <a:pPr>
              <a:lnSpc>
                <a:spcPts val="1300"/>
              </a:lnSpc>
            </a:pPr>
            <a:r>
              <a:rPr lang="fr-FR" sz="1000" dirty="0">
                <a:latin typeface="Roboto" panose="02000000000000000000" pitchFamily="2" charset="0"/>
                <a:ea typeface="Roboto" panose="02000000000000000000" pitchFamily="2" charset="0"/>
              </a:rPr>
              <a:t>Je traverserais les nuages comme le fait la lumière</a:t>
            </a:r>
          </a:p>
          <a:p>
            <a:pPr>
              <a:lnSpc>
                <a:spcPts val="1300"/>
              </a:lnSpc>
            </a:pPr>
            <a:r>
              <a:rPr lang="fr-FR" sz="1000" dirty="0">
                <a:latin typeface="Roboto" panose="02000000000000000000" pitchFamily="2" charset="0"/>
                <a:ea typeface="Roboto" panose="02000000000000000000" pitchFamily="2" charset="0"/>
              </a:rPr>
              <a:t>J'écouterais sous la pluie, la symphonie des éclairs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En grandissant, rien ne s'est calmé</a:t>
            </a:r>
          </a:p>
          <a:p>
            <a:pPr>
              <a:lnSpc>
                <a:spcPts val="1300"/>
              </a:lnSpc>
            </a:pPr>
            <a:r>
              <a:rPr lang="fr-FR" sz="1000" dirty="0">
                <a:latin typeface="Roboto" panose="02000000000000000000" pitchFamily="2" charset="0"/>
                <a:ea typeface="Roboto" panose="02000000000000000000" pitchFamily="2" charset="0"/>
              </a:rPr>
              <a:t>Petite tempête s'est trouvé</a:t>
            </a:r>
          </a:p>
          <a:p>
            <a:pPr>
              <a:lnSpc>
                <a:spcPts val="1300"/>
              </a:lnSpc>
            </a:pPr>
            <a:r>
              <a:rPr lang="fr-FR" sz="1000" dirty="0">
                <a:latin typeface="Roboto" panose="02000000000000000000" pitchFamily="2" charset="0"/>
                <a:ea typeface="Roboto" panose="02000000000000000000" pitchFamily="2" charset="0"/>
              </a:rPr>
              <a:t>Des raisons de pleuvoir autant</a:t>
            </a:r>
          </a:p>
          <a:p>
            <a:pPr>
              <a:lnSpc>
                <a:spcPts val="1300"/>
              </a:lnSpc>
            </a:pPr>
            <a:r>
              <a:rPr lang="fr-FR" sz="1000" dirty="0">
                <a:latin typeface="Roboto" panose="02000000000000000000" pitchFamily="2" charset="0"/>
                <a:ea typeface="Roboto" panose="02000000000000000000" pitchFamily="2" charset="0"/>
              </a:rPr>
              <a:t>Qui pourrait l'aimer franchement?</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Personne n'aimerait se retrouver</a:t>
            </a:r>
          </a:p>
          <a:p>
            <a:pPr>
              <a:lnSpc>
                <a:spcPts val="1300"/>
              </a:lnSpc>
            </a:pPr>
            <a:r>
              <a:rPr lang="fr-FR" sz="1000" dirty="0">
                <a:latin typeface="Roboto" panose="02000000000000000000" pitchFamily="2" charset="0"/>
                <a:ea typeface="Roboto" panose="02000000000000000000" pitchFamily="2" charset="0"/>
              </a:rPr>
              <a:t>Au cœur d'une tempête, avouez</a:t>
            </a:r>
          </a:p>
          <a:p>
            <a:pPr>
              <a:lnSpc>
                <a:spcPts val="1300"/>
              </a:lnSpc>
            </a:pPr>
            <a:r>
              <a:rPr lang="fr-FR" sz="1000" dirty="0">
                <a:latin typeface="Roboto" panose="02000000000000000000" pitchFamily="2" charset="0"/>
                <a:ea typeface="Roboto" panose="02000000000000000000" pitchFamily="2" charset="0"/>
              </a:rPr>
              <a:t>Il y a des raisons de pleurer</a:t>
            </a:r>
          </a:p>
          <a:p>
            <a:pPr>
              <a:lnSpc>
                <a:spcPts val="1300"/>
              </a:lnSpc>
            </a:pPr>
            <a:r>
              <a:rPr lang="fr-FR" sz="1000" dirty="0">
                <a:latin typeface="Roboto" panose="02000000000000000000" pitchFamily="2" charset="0"/>
                <a:ea typeface="Roboto" panose="02000000000000000000" pitchFamily="2" charset="0"/>
              </a:rPr>
              <a:t>Elle a ses raisons, mais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fait toujours beau au-dessus des nuages</a:t>
            </a:r>
          </a:p>
          <a:p>
            <a:pPr>
              <a:lnSpc>
                <a:spcPts val="1300"/>
              </a:lnSpc>
            </a:pPr>
            <a:r>
              <a:rPr lang="fr-FR" sz="1000" dirty="0">
                <a:latin typeface="Roboto" panose="02000000000000000000" pitchFamily="2" charset="0"/>
                <a:ea typeface="Roboto" panose="02000000000000000000" pitchFamily="2" charset="0"/>
              </a:rPr>
              <a:t>Mais moi si j'étais un oiseau, j'irais danser sous l'orage</a:t>
            </a:r>
          </a:p>
          <a:p>
            <a:pPr>
              <a:lnSpc>
                <a:spcPts val="1300"/>
              </a:lnSpc>
            </a:pPr>
            <a:r>
              <a:rPr lang="fr-FR" sz="1000" dirty="0">
                <a:latin typeface="Roboto" panose="02000000000000000000" pitchFamily="2" charset="0"/>
                <a:ea typeface="Roboto" panose="02000000000000000000" pitchFamily="2" charset="0"/>
              </a:rPr>
              <a:t>Je traverserais les nuages comme le fait la lumière</a:t>
            </a:r>
          </a:p>
          <a:p>
            <a:pPr>
              <a:lnSpc>
                <a:spcPts val="1300"/>
              </a:lnSpc>
            </a:pPr>
            <a:r>
              <a:rPr lang="fr-FR" sz="1000" dirty="0">
                <a:latin typeface="Roboto" panose="02000000000000000000" pitchFamily="2" charset="0"/>
                <a:ea typeface="Roboto" panose="02000000000000000000" pitchFamily="2" charset="0"/>
              </a:rPr>
              <a:t>J'écouterais sous la pluie, la symphonie des éclairs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Quand la tempête a su</a:t>
            </a:r>
          </a:p>
          <a:p>
            <a:pPr>
              <a:lnSpc>
                <a:spcPts val="1300"/>
              </a:lnSpc>
            </a:pPr>
            <a:r>
              <a:rPr lang="fr-FR" sz="1000" dirty="0">
                <a:latin typeface="Roboto" panose="02000000000000000000" pitchFamily="2" charset="0"/>
                <a:ea typeface="Roboto" panose="02000000000000000000" pitchFamily="2" charset="0"/>
              </a:rPr>
              <a:t>Que des mélodies pouvaient s'échapper du vent</a:t>
            </a:r>
          </a:p>
          <a:p>
            <a:pPr>
              <a:lnSpc>
                <a:spcPts val="1300"/>
              </a:lnSpc>
            </a:pPr>
            <a:r>
              <a:rPr lang="fr-FR" sz="1000" dirty="0">
                <a:latin typeface="Roboto" panose="02000000000000000000" pitchFamily="2" charset="0"/>
                <a:ea typeface="Roboto" panose="02000000000000000000" pitchFamily="2" charset="0"/>
              </a:rPr>
              <a:t>Et se retrouver dans le cœur des gens</a:t>
            </a:r>
          </a:p>
          <a:p>
            <a:pPr>
              <a:lnSpc>
                <a:spcPts val="1300"/>
              </a:lnSpc>
            </a:pPr>
            <a:r>
              <a:rPr lang="fr-FR" sz="1000" dirty="0">
                <a:latin typeface="Roboto" panose="02000000000000000000" pitchFamily="2" charset="0"/>
                <a:ea typeface="Roboto" panose="02000000000000000000" pitchFamily="2" charset="0"/>
              </a:rPr>
              <a:t>Celle-ci s'est dit</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Nulle raison d'envier le soleil</a:t>
            </a:r>
          </a:p>
          <a:p>
            <a:pPr>
              <a:lnSpc>
                <a:spcPts val="1300"/>
              </a:lnSpc>
            </a:pPr>
            <a:r>
              <a:rPr lang="fr-FR" sz="1000" dirty="0">
                <a:latin typeface="Roboto" panose="02000000000000000000" pitchFamily="2" charset="0"/>
                <a:ea typeface="Roboto" panose="02000000000000000000" pitchFamily="2" charset="0"/>
              </a:rPr>
              <a:t>Je ferai danser les gens au rythme de mes pleurs</a:t>
            </a:r>
          </a:p>
          <a:p>
            <a:pPr>
              <a:lnSpc>
                <a:spcPts val="1300"/>
              </a:lnSpc>
            </a:pPr>
            <a:r>
              <a:rPr lang="fr-FR" sz="1000" dirty="0">
                <a:latin typeface="Roboto" panose="02000000000000000000" pitchFamily="2" charset="0"/>
                <a:ea typeface="Roboto" panose="02000000000000000000" pitchFamily="2" charset="0"/>
              </a:rPr>
              <a:t>La tourmente de mes chants viendra réchauffer les cœurs</a:t>
            </a:r>
          </a:p>
          <a:p>
            <a:pPr>
              <a:lnSpc>
                <a:spcPts val="1300"/>
              </a:lnSpc>
            </a:pPr>
            <a:r>
              <a:rPr lang="fr-FR" sz="1000" dirty="0">
                <a:latin typeface="Roboto" panose="02000000000000000000" pitchFamily="2" charset="0"/>
                <a:ea typeface="Roboto" panose="02000000000000000000" pitchFamily="2" charset="0"/>
              </a:rPr>
              <a:t>Réchauffer mon cœur</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fait toujours beau au-dessus des nuages</a:t>
            </a:r>
          </a:p>
          <a:p>
            <a:pPr>
              <a:lnSpc>
                <a:spcPts val="1300"/>
              </a:lnSpc>
            </a:pPr>
            <a:r>
              <a:rPr lang="fr-FR" sz="1000" dirty="0">
                <a:latin typeface="Roboto" panose="02000000000000000000" pitchFamily="2" charset="0"/>
                <a:ea typeface="Roboto" panose="02000000000000000000" pitchFamily="2" charset="0"/>
              </a:rPr>
              <a:t>Mais moi je suis de ces oiseaux qui nous font danser sous l'orage</a:t>
            </a:r>
          </a:p>
          <a:p>
            <a:pPr>
              <a:lnSpc>
                <a:spcPts val="1300"/>
              </a:lnSpc>
            </a:pPr>
            <a:r>
              <a:rPr lang="fr-FR" sz="1000" dirty="0">
                <a:latin typeface="Roboto" panose="02000000000000000000" pitchFamily="2" charset="0"/>
                <a:ea typeface="Roboto" panose="02000000000000000000" pitchFamily="2" charset="0"/>
              </a:rPr>
              <a:t>Je traverserai tous les nuages pour trouver la lumière</a:t>
            </a:r>
          </a:p>
          <a:p>
            <a:pPr>
              <a:lnSpc>
                <a:spcPts val="1300"/>
              </a:lnSpc>
            </a:pPr>
            <a:r>
              <a:rPr lang="fr-FR" sz="1000" dirty="0">
                <a:latin typeface="Roboto" panose="02000000000000000000" pitchFamily="2" charset="0"/>
                <a:ea typeface="Roboto" panose="02000000000000000000" pitchFamily="2" charset="0"/>
              </a:rPr>
              <a:t>En chantant sous la pluie, la symphonie des éclairs</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485506"/>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err="1">
                <a:latin typeface="Roboto Medium" panose="02000000000000000000" pitchFamily="2" charset="0"/>
                <a:ea typeface="Roboto Medium" panose="02000000000000000000" pitchFamily="2" charset="0"/>
              </a:rPr>
              <a:t>Zaho</a:t>
            </a:r>
            <a:r>
              <a:rPr lang="fr-FR" sz="900" kern="1300" dirty="0">
                <a:latin typeface="Roboto Medium" panose="02000000000000000000" pitchFamily="2" charset="0"/>
                <a:ea typeface="Roboto Medium" panose="02000000000000000000" pitchFamily="2" charset="0"/>
              </a:rPr>
              <a:t> de </a:t>
            </a:r>
            <a:r>
              <a:rPr lang="fr-FR" sz="900" kern="1300" dirty="0" err="1">
                <a:latin typeface="Roboto Medium" panose="02000000000000000000" pitchFamily="2" charset="0"/>
                <a:ea typeface="Roboto Medium" panose="02000000000000000000" pitchFamily="2" charset="0"/>
              </a:rPr>
              <a:t>Sagazan</a:t>
            </a:r>
            <a:r>
              <a:rPr lang="fr-FR" sz="900" kern="1300" dirty="0">
                <a:latin typeface="Roboto Medium" panose="02000000000000000000" pitchFamily="2" charset="0"/>
                <a:ea typeface="Roboto Medium" panose="02000000000000000000" pitchFamily="2" charset="0"/>
              </a:rPr>
              <a:t> est née en 1999 à Saint-Nazaire. En 2015, elle commence à diffuser sur Instagram des reprises et quelques compositions originales. À partir de 2019, elle participe à de nombreux festivals. En 2023, elle sort son premier album, </a:t>
            </a:r>
            <a:r>
              <a:rPr lang="fr-FR" sz="900" i="1" kern="1300" dirty="0">
                <a:latin typeface="Roboto Medium" panose="02000000000000000000" pitchFamily="2" charset="0"/>
                <a:ea typeface="Roboto Medium" panose="02000000000000000000" pitchFamily="2" charset="0"/>
              </a:rPr>
              <a:t>La Symphonie des éclairs</a:t>
            </a:r>
            <a:r>
              <a:rPr lang="fr-FR" sz="900" kern="1300" dirty="0">
                <a:latin typeface="Roboto Medium" panose="02000000000000000000" pitchFamily="2" charset="0"/>
                <a:ea typeface="Roboto Medium" panose="02000000000000000000" pitchFamily="2" charset="0"/>
              </a:rPr>
              <a:t>. L'album est disque d'or en décembre 2023 après avoir atteint les 50 000 exemplaires vendus. L'artiste est passionnée de musique électronique des années 1980 et influencée par les chansons françaises, notamment celles de Jacques Brel et Barbara. En 2024, elle remporte quatre trophées aux Victoires de la musique (Révélation féminine, révélation scène, chanson originale pour « La symphonie des éclairs », et album de l’année). </a:t>
            </a:r>
            <a:endParaRPr lang="fr-FR" sz="900" dirty="0">
              <a:latin typeface="Roboto Medium" panose="02000000000000000000" pitchFamily="2" charset="0"/>
              <a:ea typeface="Roboto Medium"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nvSpPr>
        <p:spPr>
          <a:xfrm>
            <a:off x="276358" y="8015970"/>
            <a:ext cx="2082205" cy="702756"/>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Zaho</a:t>
            </a:r>
            <a:r>
              <a:rPr lang="fr-FR" sz="850" i="1" kern="1100" dirty="0">
                <a:latin typeface="Roboto" panose="02000000000000000000" pitchFamily="2" charset="0"/>
                <a:ea typeface="Roboto" panose="02000000000000000000" pitchFamily="2" charset="0"/>
              </a:rPr>
              <a:t> de </a:t>
            </a:r>
            <a:r>
              <a:rPr lang="fr-FR" sz="850" i="1" kern="1100" dirty="0" err="1">
                <a:latin typeface="Roboto" panose="02000000000000000000" pitchFamily="2" charset="0"/>
                <a:ea typeface="Roboto" panose="02000000000000000000" pitchFamily="2" charset="0"/>
              </a:rPr>
              <a:t>Sagazan</a:t>
            </a:r>
            <a:r>
              <a:rPr lang="fr-FR" sz="850" i="1" kern="1100" dirty="0">
                <a:latin typeface="Roboto" panose="02000000000000000000" pitchFamily="2" charset="0"/>
                <a:ea typeface="Roboto" panose="02000000000000000000" pitchFamily="2" charset="0"/>
              </a:rPr>
              <a:t>, abonnez-vous à son compte Instagram </a:t>
            </a:r>
          </a:p>
          <a:p>
            <a:pPr>
              <a:lnSpc>
                <a:spcPts val="1080"/>
              </a:lnSpc>
            </a:pP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zahodesagazan</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nvPicPr>
        <p:blipFill>
          <a:blip r:embed="rId6"/>
          <a:stretch>
            <a:fillRect/>
          </a:stretch>
        </p:blipFill>
        <p:spPr>
          <a:xfrm>
            <a:off x="-8258" y="-15361"/>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Zaho</a:t>
            </a:r>
            <a:r>
              <a:rPr lang="fr-FR" sz="1500" dirty="0">
                <a:latin typeface="Roboto" panose="02000000000000000000" pitchFamily="2" charset="0"/>
                <a:ea typeface="Roboto" panose="02000000000000000000" pitchFamily="2" charset="0"/>
              </a:rPr>
              <a:t> de </a:t>
            </a:r>
            <a:r>
              <a:rPr lang="fr-FR" sz="1500" dirty="0" err="1">
                <a:latin typeface="Roboto" panose="02000000000000000000" pitchFamily="2" charset="0"/>
                <a:ea typeface="Roboto" panose="02000000000000000000" pitchFamily="2" charset="0"/>
              </a:rPr>
              <a:t>Sagazan</a:t>
            </a:r>
            <a:endParaRPr lang="fr-FR" sz="1500" dirty="0">
              <a:latin typeface="Roboto" panose="02000000000000000000" pitchFamily="2" charset="0"/>
              <a:ea typeface="Roboto" panose="02000000000000000000" pitchFamily="2" charset="0"/>
            </a:endParaRPr>
          </a:p>
        </p:txBody>
      </p:sp>
      <p:pic>
        <p:nvPicPr>
          <p:cNvPr id="3" name="Image 2">
            <a:extLst>
              <a:ext uri="{FF2B5EF4-FFF2-40B4-BE49-F238E27FC236}">
                <a16:creationId xmlns:a16="http://schemas.microsoft.com/office/drawing/2014/main" id="{8E9A4BE8-A7D2-4A87-8B4C-2DA69138C338}"/>
              </a:ext>
            </a:extLst>
          </p:cNvPr>
          <p:cNvPicPr>
            <a:picLocks noChangeAspect="1"/>
          </p:cNvPicPr>
          <p:nvPr/>
        </p:nvPicPr>
        <p:blipFill rotWithShape="1">
          <a:blip r:embed="rId7"/>
          <a:srcRect l="8941" t="28350" r="23489"/>
          <a:stretch/>
        </p:blipFill>
        <p:spPr>
          <a:xfrm>
            <a:off x="339399" y="1015517"/>
            <a:ext cx="1956125" cy="2063854"/>
          </a:xfrm>
          <a:prstGeom prst="rect">
            <a:avLst/>
          </a:prstGeom>
        </p:spPr>
      </p:pic>
      <p:pic>
        <p:nvPicPr>
          <p:cNvPr id="19" name="Image 18">
            <a:extLst>
              <a:ext uri="{FF2B5EF4-FFF2-40B4-BE49-F238E27FC236}">
                <a16:creationId xmlns:a16="http://schemas.microsoft.com/office/drawing/2014/main" id="{7D96E4A6-966C-4975-ADEE-573CEF617C70}"/>
              </a:ext>
            </a:extLst>
          </p:cNvPr>
          <p:cNvPicPr>
            <a:picLocks noChangeAspect="1"/>
          </p:cNvPicPr>
          <p:nvPr>
            <p:custDataLst>
              <p:tags r:id="rId3"/>
            </p:custDataLst>
          </p:nvPr>
        </p:nvPicPr>
        <p:blipFill>
          <a:blip r:embed="rId8"/>
          <a:stretch>
            <a:fillRect/>
          </a:stretch>
        </p:blipFill>
        <p:spPr>
          <a:xfrm>
            <a:off x="313191" y="7205458"/>
            <a:ext cx="469900" cy="596900"/>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D304D703-10B8-496B-A9EB-26F179544245}"/>
              </a:ext>
            </a:extLst>
          </p:cNvPr>
          <p:cNvPicPr>
            <a:picLocks noChangeAspect="1"/>
          </p:cNvPicPr>
          <p:nvPr>
            <p:custDataLst>
              <p:tags r:id="rId2"/>
            </p:custDataLst>
          </p:nvPr>
        </p:nvPicPr>
        <p:blipFill rotWithShape="1">
          <a:blip r:embed="rId9"/>
          <a:srcRect b="6784"/>
          <a:stretch/>
        </p:blipFill>
        <p:spPr>
          <a:xfrm>
            <a:off x="-4275" y="11113"/>
            <a:ext cx="7543800" cy="9956102"/>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336352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symphonie des éclairs » </a:t>
            </a:r>
            <a:r>
              <a:rPr lang="fr-FR" sz="1200" dirty="0" err="1">
                <a:latin typeface="Roboto" panose="02000000000000000000" pitchFamily="2" charset="0"/>
                <a:ea typeface="Roboto" panose="02000000000000000000" pitchFamily="2" charset="0"/>
              </a:rPr>
              <a:t>Zaho</a:t>
            </a:r>
            <a:r>
              <a:rPr lang="fr-FR" sz="1200" dirty="0">
                <a:latin typeface="Roboto" panose="02000000000000000000" pitchFamily="2" charset="0"/>
                <a:ea typeface="Roboto" panose="02000000000000000000" pitchFamily="2" charset="0"/>
              </a:rPr>
              <a:t> de </a:t>
            </a:r>
            <a:r>
              <a:rPr lang="fr-FR" sz="1200" dirty="0" err="1">
                <a:latin typeface="Roboto" panose="02000000000000000000" pitchFamily="2" charset="0"/>
                <a:ea typeface="Roboto" panose="02000000000000000000" pitchFamily="2" charset="0"/>
              </a:rPr>
              <a:t>Sagazan</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3396517955"/>
              </p:ext>
            </p:extLst>
          </p:nvPr>
        </p:nvGraphicFramePr>
        <p:xfrm>
          <a:off x="1126747" y="1964194"/>
          <a:ext cx="5717287" cy="6369993"/>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77159">
                  <a:extLst>
                    <a:ext uri="{9D8B030D-6E8A-4147-A177-3AD203B41FA5}">
                      <a16:colId xmlns:a16="http://schemas.microsoft.com/office/drawing/2014/main" val="161568558"/>
                    </a:ext>
                  </a:extLst>
                </a:gridCol>
                <a:gridCol w="4097983">
                  <a:extLst>
                    <a:ext uri="{9D8B030D-6E8A-4147-A177-3AD203B41FA5}">
                      <a16:colId xmlns:a16="http://schemas.microsoft.com/office/drawing/2014/main" val="93050948"/>
                    </a:ext>
                  </a:extLst>
                </a:gridCol>
              </a:tblGrid>
              <a:tr h="1171462">
                <a:tc>
                  <a:txBody>
                    <a:bodyPr/>
                    <a:lstStyle/>
                    <a:p>
                      <a:pPr algn="r"/>
                      <a:r>
                        <a:rPr lang="fr-FR" sz="5300" b="1" i="0" dirty="0">
                          <a:solidFill>
                            <a:srgbClr val="E77E9C"/>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b="0" i="1"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En petits groupes. </a:t>
                      </a:r>
                      <a:endParaRPr lang="fr-FR" sz="1000" b="0" kern="1300" baseline="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La symphonie des émotions : en une minute, dressez la liste d’un maximum d’émotions que vous connaissez.</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Mettez en commun avec le reste de la classe.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072726">
                <a:tc>
                  <a:txBody>
                    <a:bodyPr/>
                    <a:lstStyle/>
                    <a:p>
                      <a:pPr algn="r"/>
                      <a:r>
                        <a:rPr lang="fr-FR" sz="5300" b="1" i="0" dirty="0">
                          <a:solidFill>
                            <a:srgbClr val="E77E9C"/>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l’introduction musicale de la chanson (du début à 0’18). </a:t>
                      </a:r>
                    </a:p>
                    <a:p>
                      <a:r>
                        <a:rPr lang="fr-FR" sz="1000" b="0" kern="1300" baseline="0" dirty="0">
                          <a:solidFill>
                            <a:schemeClr val="tx1"/>
                          </a:solidFill>
                          <a:latin typeface="Roboto" panose="02000000000000000000" pitchFamily="2" charset="0"/>
                          <a:ea typeface="Roboto" panose="02000000000000000000" pitchFamily="2" charset="0"/>
                        </a:rPr>
                        <a:t>Fermez les yeux. Quel temps fait-il ? En quelle saison sommes-nous ? Quel est le moment du jour ? Quelle est la température ?</a:t>
                      </a:r>
                    </a:p>
                    <a:p>
                      <a:r>
                        <a:rPr lang="fr-FR" sz="1000" b="0" kern="1300" baseline="0" dirty="0">
                          <a:solidFill>
                            <a:schemeClr val="tx1"/>
                          </a:solidFill>
                          <a:latin typeface="Roboto" panose="02000000000000000000" pitchFamily="2" charset="0"/>
                          <a:ea typeface="Roboto" panose="02000000000000000000" pitchFamily="2" charset="0"/>
                        </a:rPr>
                        <a:t>Faites la liste d’événements météorologiques que vous inspire cette musique.</a:t>
                      </a:r>
                    </a:p>
                    <a:p>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992205">
                <a:tc>
                  <a:txBody>
                    <a:bodyPr/>
                    <a:lstStyle/>
                    <a:p>
                      <a:pPr algn="r"/>
                      <a:r>
                        <a:rPr lang="fr-FR" sz="5300" b="1" i="0" dirty="0">
                          <a:solidFill>
                            <a:srgbClr val="E77E9C"/>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kern="1300" baseline="0" dirty="0">
                          <a:solidFill>
                            <a:schemeClr val="tx1"/>
                          </a:solidFill>
                          <a:latin typeface="Roboto" panose="02000000000000000000" pitchFamily="2" charset="0"/>
                          <a:ea typeface="Roboto" panose="02000000000000000000" pitchFamily="2" charset="0"/>
                        </a:rPr>
                        <a:t>A. Écoutez le refrain.</a:t>
                      </a:r>
                    </a:p>
                    <a:p>
                      <a:r>
                        <a:rPr lang="fr-FR" sz="1000" b="0" kern="1300" baseline="0" dirty="0">
                          <a:solidFill>
                            <a:schemeClr val="tx1"/>
                          </a:solidFill>
                          <a:latin typeface="Roboto" panose="02000000000000000000" pitchFamily="2" charset="0"/>
                          <a:ea typeface="Roboto" panose="02000000000000000000" pitchFamily="2" charset="0"/>
                        </a:rPr>
                        <a:t>Quel est le temps qui convient à la chanteuse ?</a:t>
                      </a: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B. É</a:t>
                      </a:r>
                      <a:r>
                        <a:rPr lang="fr-FR" sz="1000" b="0" kern="1300" baseline="0" dirty="0">
                          <a:solidFill>
                            <a:schemeClr val="tx1"/>
                          </a:solidFill>
                          <a:latin typeface="Roboto" panose="02000000000000000000" pitchFamily="2" charset="0"/>
                          <a:ea typeface="Roboto" panose="02000000000000000000" pitchFamily="2" charset="0"/>
                          <a:cs typeface="+mn-cs"/>
                        </a:rPr>
                        <a:t>coutez la chanson. Concentrez-vous sur les couplets. </a:t>
                      </a:r>
                      <a:br>
                        <a:rPr lang="fr-FR" sz="1000" b="0" kern="1300" baseline="0" dirty="0">
                          <a:solidFill>
                            <a:schemeClr val="tx1"/>
                          </a:solidFill>
                          <a:latin typeface="Roboto" panose="02000000000000000000" pitchFamily="2" charset="0"/>
                          <a:ea typeface="Roboto" panose="02000000000000000000" pitchFamily="2" charset="0"/>
                          <a:cs typeface="+mn-cs"/>
                        </a:rPr>
                      </a:br>
                      <a:r>
                        <a:rPr lang="fr-FR" sz="1000" b="0" kern="1300" baseline="0" dirty="0">
                          <a:solidFill>
                            <a:schemeClr val="tx1"/>
                          </a:solidFill>
                          <a:latin typeface="Roboto" panose="02000000000000000000" pitchFamily="2" charset="0"/>
                          <a:ea typeface="Roboto" panose="02000000000000000000" pitchFamily="2" charset="0"/>
                          <a:cs typeface="+mn-cs"/>
                        </a:rPr>
                        <a:t>Associez un numéro de couplet à chaque paire de mots ci-dessous. </a:t>
                      </a:r>
                    </a:p>
                    <a:p>
                      <a:endParaRPr lang="fr-FR" sz="1000" b="0" kern="1300" baseline="0" dirty="0">
                        <a:solidFill>
                          <a:schemeClr val="tx1"/>
                        </a:solidFill>
                        <a:latin typeface="Roboto" panose="02000000000000000000" pitchFamily="2" charset="0"/>
                        <a:ea typeface="Roboto" panose="02000000000000000000" pitchFamily="2" charset="0"/>
                        <a:cs typeface="+mn-cs"/>
                      </a:endParaRPr>
                    </a:p>
                    <a:p>
                      <a:pPr algn="ctr"/>
                      <a:r>
                        <a:rPr lang="fr-FR" sz="1000" b="0" kern="1300" baseline="0" dirty="0">
                          <a:solidFill>
                            <a:schemeClr val="dk1"/>
                          </a:solidFill>
                          <a:effectLst/>
                          <a:latin typeface="Roboto" panose="02000000000000000000" pitchFamily="2" charset="0"/>
                          <a:ea typeface="+mn-ea"/>
                          <a:cs typeface="+mn-cs"/>
                        </a:rPr>
                        <a:t>transformation – création</a:t>
                      </a:r>
                    </a:p>
                    <a:p>
                      <a:pPr algn="ctr"/>
                      <a:r>
                        <a:rPr lang="fr-FR" sz="1000" b="0" kern="1300" baseline="0" dirty="0">
                          <a:solidFill>
                            <a:schemeClr val="dk1"/>
                          </a:solidFill>
                          <a:effectLst/>
                          <a:latin typeface="Roboto" panose="02000000000000000000" pitchFamily="2" charset="0"/>
                          <a:ea typeface="+mn-ea"/>
                          <a:cs typeface="+mn-cs"/>
                        </a:rPr>
                        <a:t>incompréhension – submersion</a:t>
                      </a:r>
                    </a:p>
                    <a:p>
                      <a:pPr algn="ctr"/>
                      <a:r>
                        <a:rPr lang="fr-FR" sz="1000" b="0" kern="1300" baseline="0" dirty="0">
                          <a:solidFill>
                            <a:schemeClr val="dk1"/>
                          </a:solidFill>
                          <a:effectLst/>
                          <a:latin typeface="Roboto" panose="02000000000000000000" pitchFamily="2" charset="0"/>
                          <a:ea typeface="+mn-ea"/>
                          <a:cs typeface="+mn-cs"/>
                        </a:rPr>
                        <a:t>acceptation - résignation</a:t>
                      </a:r>
                    </a:p>
                    <a:p>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tx1"/>
                          </a:solidFill>
                          <a:latin typeface="Roboto" panose="02000000000000000000" pitchFamily="2" charset="0"/>
                          <a:ea typeface="Roboto" panose="02000000000000000000" pitchFamily="2" charset="0"/>
                          <a:cs typeface="+mn-cs"/>
                        </a:rPr>
                        <a:t>À quelle période de la vie correspond chaque couplet (enfance, adolescence…) ?</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992205">
                <a:tc>
                  <a:txBody>
                    <a:bodyPr/>
                    <a:lstStyle/>
                    <a:p>
                      <a:pPr algn="r"/>
                      <a:r>
                        <a:rPr lang="fr-FR" sz="5300" b="1" i="0" dirty="0">
                          <a:solidFill>
                            <a:srgbClr val="E77E9C"/>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tx1"/>
                        </a:solidFill>
                        <a:latin typeface="Roboto" panose="02000000000000000000" pitchFamily="2" charset="0"/>
                        <a:ea typeface="Roboto" panose="02000000000000000000" pitchFamily="2"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1" kern="1300" baseline="0" dirty="0">
                          <a:solidFill>
                            <a:schemeClr val="tx1"/>
                          </a:solidFill>
                          <a:latin typeface="Roboto" panose="02000000000000000000" pitchFamily="2" charset="0"/>
                          <a:ea typeface="Roboto" panose="02000000000000000000" pitchFamily="2" charset="0"/>
                          <a:cs typeface="+mn-cs"/>
                        </a:rPr>
                        <a:t>Quatrième temps</a:t>
                      </a:r>
                    </a:p>
                    <a:p>
                      <a:r>
                        <a:rPr lang="fr-FR" sz="1000" b="0" i="1" kern="1300" baseline="0" dirty="0">
                          <a:solidFill>
                            <a:schemeClr val="tx1"/>
                          </a:solidFill>
                          <a:latin typeface="Roboto" panose="02000000000000000000" pitchFamily="2" charset="0"/>
                          <a:ea typeface="Roboto" panose="02000000000000000000" pitchFamily="2" charset="0"/>
                          <a:cs typeface="+mn-cs"/>
                        </a:rPr>
                        <a:t>En petits groupes. </a:t>
                      </a:r>
                    </a:p>
                    <a:p>
                      <a:r>
                        <a:rPr lang="fr-FR" sz="1000" b="0" kern="1300" baseline="0" dirty="0">
                          <a:solidFill>
                            <a:schemeClr val="tx1"/>
                          </a:solidFill>
                          <a:latin typeface="Roboto" panose="02000000000000000000" pitchFamily="2" charset="0"/>
                          <a:ea typeface="Roboto" panose="02000000000000000000" pitchFamily="2" charset="0"/>
                          <a:cs typeface="+mn-cs"/>
                        </a:rPr>
                        <a:t>Choisissez une émotion dans la liste.</a:t>
                      </a:r>
                    </a:p>
                    <a:p>
                      <a:r>
                        <a:rPr lang="fr-FR" sz="1000" b="0" kern="1300" baseline="0" dirty="0">
                          <a:solidFill>
                            <a:schemeClr val="tx1"/>
                          </a:solidFill>
                          <a:latin typeface="Roboto" panose="02000000000000000000" pitchFamily="2" charset="0"/>
                          <a:ea typeface="Roboto" panose="02000000000000000000" pitchFamily="2" charset="0"/>
                          <a:cs typeface="+mn-cs"/>
                        </a:rPr>
                        <a:t>Décrivez une situation qui peut provoquer cette émotion. </a:t>
                      </a:r>
                      <a:br>
                        <a:rPr lang="fr-FR" sz="1000" b="0" kern="1300" baseline="0" dirty="0">
                          <a:solidFill>
                            <a:schemeClr val="tx1"/>
                          </a:solidFill>
                          <a:latin typeface="Roboto" panose="02000000000000000000" pitchFamily="2" charset="0"/>
                          <a:ea typeface="Roboto" panose="02000000000000000000" pitchFamily="2" charset="0"/>
                          <a:cs typeface="+mn-cs"/>
                        </a:rPr>
                      </a:br>
                      <a:r>
                        <a:rPr lang="fr-FR" sz="1000" b="0" kern="1300" baseline="0" dirty="0">
                          <a:solidFill>
                            <a:schemeClr val="tx1"/>
                          </a:solidFill>
                          <a:latin typeface="Roboto" panose="02000000000000000000" pitchFamily="2" charset="0"/>
                          <a:ea typeface="Roboto" panose="02000000000000000000" pitchFamily="2" charset="0"/>
                          <a:cs typeface="+mn-cs"/>
                        </a:rPr>
                        <a:t>Écrivez une ou deux phrases. </a:t>
                      </a:r>
                    </a:p>
                    <a:p>
                      <a:r>
                        <a:rPr lang="fr-FR" sz="1000" b="0" i="1" kern="1300" baseline="0" dirty="0">
                          <a:solidFill>
                            <a:schemeClr val="tx1"/>
                          </a:solidFill>
                          <a:latin typeface="Roboto" panose="02000000000000000000" pitchFamily="2" charset="0"/>
                          <a:ea typeface="Roboto" panose="02000000000000000000" pitchFamily="2" charset="0"/>
                          <a:cs typeface="+mn-cs"/>
                        </a:rPr>
                        <a:t>Exemples : Je rentre du travail, il est tard et je suis très fatigué(e). J’arrive chez moi et je m’aperçois que j’ai laissé les clés de la maison au bureau.</a:t>
                      </a:r>
                    </a:p>
                    <a:p>
                      <a:endParaRPr lang="fr-FR" sz="1000" b="0" i="1" kern="1300" baseline="0" dirty="0">
                        <a:solidFill>
                          <a:schemeClr val="tx1"/>
                        </a:solidFill>
                        <a:latin typeface="Roboto" panose="02000000000000000000" pitchFamily="2" charset="0"/>
                        <a:ea typeface="Roboto" panose="02000000000000000000" pitchFamily="2" charset="0"/>
                        <a:cs typeface="+mn-cs"/>
                      </a:endParaRPr>
                    </a:p>
                    <a:p>
                      <a:r>
                        <a:rPr lang="fr-FR" sz="1000" b="0" kern="1300" baseline="0" dirty="0">
                          <a:solidFill>
                            <a:schemeClr val="tx1"/>
                          </a:solidFill>
                          <a:latin typeface="Roboto" panose="02000000000000000000" pitchFamily="2" charset="0"/>
                          <a:ea typeface="Roboto" panose="02000000000000000000" pitchFamily="2" charset="0"/>
                          <a:cs typeface="+mn-cs"/>
                        </a:rPr>
                        <a:t>Présentez la situation au reste de la classe.</a:t>
                      </a:r>
                    </a:p>
                    <a:p>
                      <a:r>
                        <a:rPr lang="fr-FR" sz="1000" b="0" kern="1300" baseline="0" dirty="0">
                          <a:solidFill>
                            <a:schemeClr val="tx1"/>
                          </a:solidFill>
                          <a:latin typeface="Roboto" panose="02000000000000000000" pitchFamily="2" charset="0"/>
                          <a:ea typeface="Roboto" panose="02000000000000000000" pitchFamily="2" charset="0"/>
                          <a:cs typeface="+mn-cs"/>
                        </a:rPr>
                        <a:t>Les autres doivent deviner de quelle émotion il s’agit. </a:t>
                      </a:r>
                      <a:endParaRPr lang="fr-FR" sz="1000" b="0" i="1" kern="1300" baseline="0" dirty="0">
                        <a:solidFill>
                          <a:schemeClr val="tx1"/>
                        </a:solidFill>
                        <a:latin typeface="Roboto" panose="02000000000000000000" pitchFamily="2" charset="0"/>
                        <a:ea typeface="Roboto" panose="02000000000000000000" pitchFamily="2" charset="0"/>
                        <a:cs typeface="+mn-cs"/>
                      </a:endParaRPr>
                    </a:p>
                    <a:p>
                      <a:r>
                        <a:rPr lang="fr-FR" sz="1000" b="0" i="1" kern="1300" baseline="0" dirty="0">
                          <a:solidFill>
                            <a:schemeClr val="tx1"/>
                          </a:solidFill>
                          <a:latin typeface="Roboto" panose="02000000000000000000" pitchFamily="2" charset="0"/>
                          <a:ea typeface="Roboto" panose="02000000000000000000" pitchFamily="2" charset="0"/>
                          <a:cs typeface="+mn-cs"/>
                        </a:rPr>
                        <a:t>Exemples : la colère, le découragement…</a:t>
                      </a:r>
                    </a:p>
                    <a:p>
                      <a:endParaRPr lang="fr-FR" sz="1000" b="0" kern="1300" baseline="0" dirty="0">
                        <a:solidFill>
                          <a:schemeClr val="tx1"/>
                        </a:solidFill>
                        <a:latin typeface="Roboto" panose="02000000000000000000" pitchFamily="2" charset="0"/>
                        <a:ea typeface="Roboto" panose="02000000000000000000" pitchFamily="2" charset="0"/>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38" name="Image 37">
            <a:extLst>
              <a:ext uri="{FF2B5EF4-FFF2-40B4-BE49-F238E27FC236}">
                <a16:creationId xmlns:a16="http://schemas.microsoft.com/office/drawing/2014/main" id="{FA39D4D1-777C-3044-AE46-6F687E0F9EA1}"/>
              </a:ext>
            </a:extLst>
          </p:cNvPr>
          <p:cNvPicPr>
            <a:picLocks noChangeAspect="1"/>
          </p:cNvPicPr>
          <p:nvPr/>
        </p:nvPicPr>
        <p:blipFill>
          <a:blip r:embed="rId10"/>
          <a:stretch>
            <a:fillRect/>
          </a:stretch>
        </p:blipFill>
        <p:spPr>
          <a:xfrm>
            <a:off x="-4275" y="11113"/>
            <a:ext cx="2743200" cy="660400"/>
          </a:xfrm>
          <a:prstGeom prst="rect">
            <a:avLst/>
          </a:prstGeom>
        </p:spPr>
      </p:pic>
      <p:pic>
        <p:nvPicPr>
          <p:cNvPr id="29" name="Image 28">
            <a:extLst>
              <a:ext uri="{FF2B5EF4-FFF2-40B4-BE49-F238E27FC236}">
                <a16:creationId xmlns:a16="http://schemas.microsoft.com/office/drawing/2014/main" id="{A2736946-16A6-4BF5-BE31-11FAD64D3D44}"/>
              </a:ext>
            </a:extLst>
          </p:cNvPr>
          <p:cNvPicPr>
            <a:picLocks noChangeAspect="1"/>
          </p:cNvPicPr>
          <p:nvPr>
            <p:custDataLst>
              <p:tags r:id="rId3"/>
            </p:custDataLst>
          </p:nvPr>
        </p:nvPicPr>
        <p:blipFill>
          <a:blip r:embed="rId11"/>
          <a:stretch>
            <a:fillRect/>
          </a:stretch>
        </p:blipFill>
        <p:spPr>
          <a:xfrm>
            <a:off x="1880252" y="2203858"/>
            <a:ext cx="508000" cy="508000"/>
          </a:xfrm>
          <a:prstGeom prst="rect">
            <a:avLst/>
          </a:prstGeom>
        </p:spPr>
      </p:pic>
      <p:pic>
        <p:nvPicPr>
          <p:cNvPr id="33" name="Image 32">
            <a:extLst>
              <a:ext uri="{FF2B5EF4-FFF2-40B4-BE49-F238E27FC236}">
                <a16:creationId xmlns:a16="http://schemas.microsoft.com/office/drawing/2014/main" id="{D469BFFD-322E-4B64-B7A0-A2CF820F8896}"/>
              </a:ext>
            </a:extLst>
          </p:cNvPr>
          <p:cNvPicPr>
            <a:picLocks noChangeAspect="1"/>
          </p:cNvPicPr>
          <p:nvPr>
            <p:custDataLst>
              <p:tags r:id="rId4"/>
            </p:custDataLst>
          </p:nvPr>
        </p:nvPicPr>
        <p:blipFill>
          <a:blip r:embed="rId12"/>
          <a:stretch>
            <a:fillRect/>
          </a:stretch>
        </p:blipFill>
        <p:spPr>
          <a:xfrm>
            <a:off x="1880252" y="3400610"/>
            <a:ext cx="508000" cy="508000"/>
          </a:xfrm>
          <a:prstGeom prst="rect">
            <a:avLst/>
          </a:prstGeom>
        </p:spPr>
      </p:pic>
      <p:pic>
        <p:nvPicPr>
          <p:cNvPr id="35" name="Image 34">
            <a:extLst>
              <a:ext uri="{FF2B5EF4-FFF2-40B4-BE49-F238E27FC236}">
                <a16:creationId xmlns:a16="http://schemas.microsoft.com/office/drawing/2014/main" id="{B520B1AF-9E9E-4643-9AA8-C1FEA84EA3DE}"/>
              </a:ext>
            </a:extLst>
          </p:cNvPr>
          <p:cNvPicPr>
            <a:picLocks noChangeAspect="1"/>
          </p:cNvPicPr>
          <p:nvPr>
            <p:custDataLst>
              <p:tags r:id="rId5"/>
            </p:custDataLst>
          </p:nvPr>
        </p:nvPicPr>
        <p:blipFill>
          <a:blip r:embed="rId13"/>
          <a:stretch>
            <a:fillRect/>
          </a:stretch>
        </p:blipFill>
        <p:spPr>
          <a:xfrm>
            <a:off x="1927856" y="4430778"/>
            <a:ext cx="508000" cy="508000"/>
          </a:xfrm>
          <a:prstGeom prst="rect">
            <a:avLst/>
          </a:prstGeom>
        </p:spPr>
      </p:pic>
      <p:pic>
        <p:nvPicPr>
          <p:cNvPr id="11" name="Image 10">
            <a:extLst>
              <a:ext uri="{FF2B5EF4-FFF2-40B4-BE49-F238E27FC236}">
                <a16:creationId xmlns:a16="http://schemas.microsoft.com/office/drawing/2014/main" id="{0FA40ACB-169E-40BA-9F42-F4E5CD2186DD}"/>
              </a:ext>
            </a:extLst>
          </p:cNvPr>
          <p:cNvPicPr>
            <a:picLocks noChangeAspect="1"/>
          </p:cNvPicPr>
          <p:nvPr>
            <p:custDataLst>
              <p:tags r:id="rId6"/>
            </p:custDataLst>
          </p:nvPr>
        </p:nvPicPr>
        <p:blipFill>
          <a:blip r:embed="rId11"/>
          <a:stretch>
            <a:fillRect/>
          </a:stretch>
        </p:blipFill>
        <p:spPr>
          <a:xfrm>
            <a:off x="1914426" y="6529203"/>
            <a:ext cx="508000" cy="508000"/>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E3A3B8E6-3EED-453A-B60B-95B60EB3E265}"/>
              </a:ext>
            </a:extLst>
          </p:cNvPr>
          <p:cNvPicPr>
            <a:picLocks noChangeAspect="1"/>
          </p:cNvPicPr>
          <p:nvPr>
            <p:custDataLst>
              <p:tags r:id="rId2"/>
            </p:custDataLst>
          </p:nvPr>
        </p:nvPicPr>
        <p:blipFill rotWithShape="1">
          <a:blip r:embed="rId7"/>
          <a:srcRect b="6605"/>
          <a:stretch/>
        </p:blipFill>
        <p:spPr>
          <a:xfrm>
            <a:off x="15875" y="11113"/>
            <a:ext cx="7543800" cy="9975183"/>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411070097"/>
              </p:ext>
            </p:extLst>
          </p:nvPr>
        </p:nvGraphicFramePr>
        <p:xfrm>
          <a:off x="864394" y="964406"/>
          <a:ext cx="6369404" cy="11825577"/>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36053">
                  <a:extLst>
                    <a:ext uri="{9D8B030D-6E8A-4147-A177-3AD203B41FA5}">
                      <a16:colId xmlns:a16="http://schemas.microsoft.com/office/drawing/2014/main" val="1509632764"/>
                    </a:ext>
                  </a:extLst>
                </a:gridCol>
                <a:gridCol w="4518951">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E9C"/>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1062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grand groupe.</a:t>
                      </a:r>
                    </a:p>
                    <a:p>
                      <a:r>
                        <a:rPr lang="fr-FR" sz="1000" b="0" i="0" kern="1300" baseline="0" dirty="0">
                          <a:solidFill>
                            <a:schemeClr val="dk1"/>
                          </a:solidFill>
                          <a:effectLst/>
                          <a:latin typeface="Roboto Medium" panose="02000000000000000000" pitchFamily="2" charset="0"/>
                          <a:ea typeface="+mn-ea"/>
                          <a:cs typeface="+mn-cs"/>
                        </a:rPr>
                        <a:t>Qu’est-ce qu’une symphonie ?</a:t>
                      </a:r>
                    </a:p>
                    <a:p>
                      <a:r>
                        <a:rPr lang="fr-FR" sz="1000" b="0" i="0" kern="1300" baseline="0" dirty="0">
                          <a:solidFill>
                            <a:schemeClr val="dk1"/>
                          </a:solidFill>
                          <a:effectLst/>
                          <a:latin typeface="Roboto Medium" panose="02000000000000000000" pitchFamily="2" charset="0"/>
                          <a:ea typeface="+mn-ea"/>
                          <a:cs typeface="+mn-cs"/>
                        </a:rPr>
                        <a:t>Qu’est-ce qu’un éclair ?</a:t>
                      </a:r>
                    </a:p>
                    <a:p>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La chanson s’appelle « La symphonie des éclairs ». </a:t>
                      </a:r>
                    </a:p>
                    <a:p>
                      <a:r>
                        <a:rPr lang="fr-FR" sz="1000" b="0" i="0" kern="1300" baseline="0" dirty="0">
                          <a:solidFill>
                            <a:schemeClr val="dk1"/>
                          </a:solidFill>
                          <a:effectLst/>
                          <a:latin typeface="Roboto Medium" panose="02000000000000000000" pitchFamily="2" charset="0"/>
                          <a:ea typeface="+mn-ea"/>
                          <a:cs typeface="+mn-cs"/>
                        </a:rPr>
                        <a:t>À votre avis, de quoi parle-t-elle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633106">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E9C"/>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08926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Lisez ces verbes :</a:t>
                      </a:r>
                      <a:r>
                        <a:rPr lang="fr-FR" sz="1000" b="0" i="1" kern="1300" baseline="0" dirty="0">
                          <a:solidFill>
                            <a:schemeClr val="dk1"/>
                          </a:solidFill>
                          <a:effectLst/>
                          <a:latin typeface="Roboto Medium" panose="02000000000000000000" pitchFamily="2" charset="0"/>
                          <a:ea typeface="+mn-ea"/>
                          <a:cs typeface="+mn-cs"/>
                        </a:rPr>
                        <a:t> </a:t>
                      </a:r>
                      <a:r>
                        <a:rPr lang="fr-FR" sz="1000" b="0" i="1" kern="1300" baseline="0" dirty="0">
                          <a:solidFill>
                            <a:schemeClr val="dk1"/>
                          </a:solidFill>
                          <a:effectLst/>
                          <a:latin typeface="Roboto" panose="02000000000000000000" pitchFamily="2" charset="0"/>
                          <a:ea typeface="Roboto" panose="02000000000000000000" pitchFamily="2" charset="0"/>
                          <a:cs typeface="+mn-cs"/>
                        </a:rPr>
                        <a:t>rire ; pleurer ; sourire ; soupirer ; dormir ; rêver ; danser ; aimer ; haïr ; crier ; chuchoter ; frapper ; caresser ; construire ; détruire…</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 Quelles actions vous donne-t-elle envie de faire ? Soulignez les verbes correspondants. Vous pouvez en écrire d’autres ! </a:t>
                      </a:r>
                      <a:br>
                        <a:rPr lang="fr-FR" sz="1000" b="0" i="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E77E9C"/>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i="0" kern="1300" baseline="0" dirty="0">
                          <a:solidFill>
                            <a:schemeClr val="dk1"/>
                          </a:solidFill>
                          <a:effectLst/>
                          <a:latin typeface="Roboto Medium" panose="02000000000000000000" pitchFamily="2" charset="0"/>
                          <a:ea typeface="+mn-ea"/>
                          <a:cs typeface="+mn-cs"/>
                        </a:rPr>
                        <a:t>Écoutez la chanson.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Choisissez la description de la chanteuse qui convient le mieux.</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171450" indent="-171450">
                        <a:buFont typeface="Wingdings" panose="05000000000000000000" pitchFamily="2" charset="2"/>
                        <a:buChar char="q"/>
                      </a:pPr>
                      <a:r>
                        <a:rPr lang="fr-FR" sz="1000" b="0" i="0" kern="1300" baseline="0" dirty="0">
                          <a:solidFill>
                            <a:schemeClr val="dk1"/>
                          </a:solidFill>
                          <a:effectLst/>
                          <a:latin typeface="Roboto" panose="02000000000000000000"/>
                          <a:ea typeface="+mn-ea"/>
                          <a:cs typeface="+mn-cs"/>
                        </a:rPr>
                        <a:t>Elle est occupée. C’est une femme active et ambitieuse qui maîtrise sa vie. Elle a du succès dans sa vie personnelle et professionnelle.</a:t>
                      </a:r>
                    </a:p>
                    <a:p>
                      <a:pPr marL="171450" indent="-171450">
                        <a:buFont typeface="Wingdings" panose="05000000000000000000" pitchFamily="2" charset="2"/>
                        <a:buChar char="q"/>
                      </a:pPr>
                      <a:r>
                        <a:rPr lang="fr-FR" sz="1000" b="0" i="0" kern="1300" baseline="0" dirty="0">
                          <a:solidFill>
                            <a:schemeClr val="dk1"/>
                          </a:solidFill>
                          <a:effectLst/>
                          <a:latin typeface="Roboto" panose="02000000000000000000"/>
                          <a:ea typeface="+mn-ea"/>
                          <a:cs typeface="+mn-cs"/>
                        </a:rPr>
                        <a:t>Elle est tourmentée. C’est une femme sensible et intelligente qui se pose beaucoup de questions. Elle est rêveuse et a des émotions violentes.</a:t>
                      </a:r>
                    </a:p>
                    <a:p>
                      <a:pPr marL="171450" indent="-171450">
                        <a:buFont typeface="Wingdings" panose="05000000000000000000" pitchFamily="2" charset="2"/>
                        <a:buChar char="q"/>
                      </a:pPr>
                      <a:r>
                        <a:rPr lang="fr-FR" sz="1000" b="0" i="0" kern="1300" baseline="0" dirty="0">
                          <a:solidFill>
                            <a:schemeClr val="dk1"/>
                          </a:solidFill>
                          <a:effectLst/>
                          <a:latin typeface="Roboto" panose="02000000000000000000"/>
                          <a:ea typeface="+mn-ea"/>
                          <a:cs typeface="+mn-cs"/>
                        </a:rPr>
                        <a:t>Elle est libre. C’est une femme rebelle et originale qui aime les expériences nouvelles. Elle sort souvent et a beaucoup d’amis différents.</a:t>
                      </a:r>
                    </a:p>
                    <a:p>
                      <a:endParaRPr lang="fr-FR" sz="1000" b="0" i="0" kern="1300" baseline="0" dirty="0">
                        <a:solidFill>
                          <a:schemeClr val="dk1"/>
                        </a:solidFill>
                        <a:effectLst/>
                        <a:latin typeface="Roboto Medium" panose="02000000000000000000" pitchFamily="2" charset="0"/>
                        <a:ea typeface="+mn-ea"/>
                        <a:cs typeface="+mn-cs"/>
                      </a:endParaRPr>
                    </a:p>
                    <a:p>
                      <a:pPr marL="228600" indent="-228600">
                        <a:buAutoNum type="alphaUcPeriod" startAt="2"/>
                      </a:pPr>
                      <a:r>
                        <a:rPr lang="fr-FR" sz="1000" b="0" i="0" kern="1300" baseline="0" dirty="0">
                          <a:solidFill>
                            <a:schemeClr val="dk1"/>
                          </a:solidFill>
                          <a:effectLst/>
                          <a:latin typeface="Roboto Medium" panose="02000000000000000000" pitchFamily="2" charset="0"/>
                          <a:ea typeface="+mn-ea"/>
                          <a:cs typeface="+mn-cs"/>
                        </a:rPr>
                        <a:t>Réécoutez. Quel verbe complète chacune de ces expressions ?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Écrivez le verbe à l’infinitif.</a:t>
                      </a:r>
                      <a:br>
                        <a:rPr lang="fr-FR" sz="1000" b="0" i="0" kern="1300" baseline="0" dirty="0">
                          <a:solidFill>
                            <a:schemeClr val="dk1"/>
                          </a:solidFill>
                          <a:effectLst/>
                          <a:latin typeface="Roboto Medium" panose="02000000000000000000" pitchFamily="2" charset="0"/>
                          <a:ea typeface="+mn-ea"/>
                          <a:cs typeface="+mn-cs"/>
                        </a:rPr>
                      </a:br>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a) …………………..… un oiseau</a:t>
                      </a:r>
                    </a:p>
                    <a:p>
                      <a:r>
                        <a:rPr lang="fr-FR" sz="1000" b="0" kern="1300" baseline="0" dirty="0">
                          <a:solidFill>
                            <a:schemeClr val="dk1"/>
                          </a:solidFill>
                          <a:effectLst/>
                          <a:latin typeface="Roboto" panose="02000000000000000000" pitchFamily="2" charset="0"/>
                          <a:ea typeface="+mn-ea"/>
                          <a:cs typeface="+mn-cs"/>
                        </a:rPr>
                        <a:t>b) …………………..… sous l’orage</a:t>
                      </a:r>
                    </a:p>
                    <a:p>
                      <a:r>
                        <a:rPr lang="fr-FR" sz="1000" b="0" kern="1300" baseline="0" dirty="0">
                          <a:solidFill>
                            <a:schemeClr val="dk1"/>
                          </a:solidFill>
                          <a:effectLst/>
                          <a:latin typeface="Roboto" panose="02000000000000000000" pitchFamily="2" charset="0"/>
                          <a:ea typeface="+mn-ea"/>
                          <a:cs typeface="+mn-cs"/>
                        </a:rPr>
                        <a:t>c) …………………..… les nuages</a:t>
                      </a:r>
                    </a:p>
                    <a:p>
                      <a:r>
                        <a:rPr lang="fr-FR" sz="1000" b="0" kern="1300" baseline="0" dirty="0">
                          <a:solidFill>
                            <a:schemeClr val="dk1"/>
                          </a:solidFill>
                          <a:effectLst/>
                          <a:latin typeface="Roboto" panose="02000000000000000000" pitchFamily="2" charset="0"/>
                          <a:ea typeface="+mn-ea"/>
                          <a:cs typeface="+mn-cs"/>
                        </a:rPr>
                        <a:t>d) …………………..… sous la pluie la symphonie des éclairs</a:t>
                      </a:r>
                    </a:p>
                    <a:p>
                      <a:r>
                        <a:rPr lang="fr-FR" sz="1000" b="0" kern="1300" baseline="0" dirty="0">
                          <a:solidFill>
                            <a:schemeClr val="dk1"/>
                          </a:solidFill>
                          <a:effectLst/>
                          <a:latin typeface="Roboto" panose="02000000000000000000" pitchFamily="2" charset="0"/>
                          <a:ea typeface="+mn-ea"/>
                          <a:cs typeface="+mn-cs"/>
                        </a:rPr>
                        <a:t>e) …………………..… au cœur de la tempête</a:t>
                      </a:r>
                    </a:p>
                    <a:p>
                      <a:r>
                        <a:rPr lang="fr-FR" sz="1000" b="0" kern="1300" baseline="0" dirty="0">
                          <a:solidFill>
                            <a:schemeClr val="dk1"/>
                          </a:solidFill>
                          <a:effectLst/>
                          <a:latin typeface="Roboto" panose="02000000000000000000" pitchFamily="2" charset="0"/>
                          <a:ea typeface="+mn-ea"/>
                          <a:cs typeface="+mn-cs"/>
                        </a:rPr>
                        <a:t>f) …………………..…  du vent</a:t>
                      </a:r>
                    </a:p>
                    <a:p>
                      <a:r>
                        <a:rPr lang="fr-FR" sz="1000" b="0" kern="1300" baseline="0" dirty="0">
                          <a:solidFill>
                            <a:schemeClr val="dk1"/>
                          </a:solidFill>
                          <a:effectLst/>
                          <a:latin typeface="Roboto" panose="02000000000000000000" pitchFamily="2" charset="0"/>
                          <a:ea typeface="+mn-ea"/>
                          <a:cs typeface="+mn-cs"/>
                        </a:rPr>
                        <a:t>g) …………………..… les cœurs</a:t>
                      </a:r>
                    </a:p>
                    <a:p>
                      <a:r>
                        <a:rPr lang="fr-FR" sz="1000" b="0" kern="1300" baseline="0" dirty="0">
                          <a:solidFill>
                            <a:schemeClr val="dk1"/>
                          </a:solidFill>
                          <a:effectLst/>
                          <a:latin typeface="Roboto" panose="02000000000000000000" pitchFamily="2" charset="0"/>
                          <a:ea typeface="+mn-ea"/>
                          <a:cs typeface="+mn-cs"/>
                        </a:rPr>
                        <a:t>h) …………………..… le soleil</a:t>
                      </a:r>
                    </a:p>
                    <a:p>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C.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      Toutes les expressions précédentes sont métaphoriques.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      Pour chacune, donnez un équivalent au sens propre.</a:t>
                      </a: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r h="3554811">
                <a:tc>
                  <a:txBody>
                    <a:bodyPr/>
                    <a:lstStyle/>
                    <a:p>
                      <a:pPr algn="r"/>
                      <a:endParaRPr lang="fr-FR" sz="5300" b="1" i="0" baseline="0" dirty="0">
                        <a:solidFill>
                          <a:srgbClr val="E77E9C"/>
                        </a:solidFill>
                        <a:latin typeface="Proto Grotesk" panose="02000000000000000000" pitchFamily="2" charset="0"/>
                      </a:endParaRP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4622964"/>
                  </a:ext>
                </a:extLst>
              </a:tr>
            </a:tbl>
          </a:graphicData>
        </a:graphic>
      </p:graphicFrame>
      <p:pic>
        <p:nvPicPr>
          <p:cNvPr id="42" name="Image 41">
            <a:extLst>
              <a:ext uri="{FF2B5EF4-FFF2-40B4-BE49-F238E27FC236}">
                <a16:creationId xmlns:a16="http://schemas.microsoft.com/office/drawing/2014/main" id="{43961641-1F41-154D-8A29-BEBF48EBF758}"/>
              </a:ext>
            </a:extLst>
          </p:cNvPr>
          <p:cNvPicPr>
            <a:picLocks noChangeAspect="1"/>
          </p:cNvPicPr>
          <p:nvPr/>
        </p:nvPicPr>
        <p:blipFill>
          <a:blip r:embed="rId8"/>
          <a:stretch>
            <a:fillRect/>
          </a:stretch>
        </p:blipFill>
        <p:spPr>
          <a:xfrm>
            <a:off x="7937" y="9056"/>
            <a:ext cx="2743200" cy="660400"/>
          </a:xfrm>
          <a:prstGeom prst="rect">
            <a:avLst/>
          </a:prstGeom>
        </p:spPr>
      </p:pic>
      <p:pic>
        <p:nvPicPr>
          <p:cNvPr id="25" name="Image 24">
            <a:extLst>
              <a:ext uri="{FF2B5EF4-FFF2-40B4-BE49-F238E27FC236}">
                <a16:creationId xmlns:a16="http://schemas.microsoft.com/office/drawing/2014/main" id="{BBCE1C01-3572-4320-80C6-7C1B138C5BA1}"/>
              </a:ext>
            </a:extLst>
          </p:cNvPr>
          <p:cNvPicPr>
            <a:picLocks noChangeAspect="1"/>
          </p:cNvPicPr>
          <p:nvPr>
            <p:custDataLst>
              <p:tags r:id="rId3"/>
            </p:custDataLst>
          </p:nvPr>
        </p:nvPicPr>
        <p:blipFill>
          <a:blip r:embed="rId9"/>
          <a:stretch>
            <a:fillRect/>
          </a:stretch>
        </p:blipFill>
        <p:spPr>
          <a:xfrm>
            <a:off x="1912919" y="1354557"/>
            <a:ext cx="508000" cy="508000"/>
          </a:xfrm>
          <a:prstGeom prst="rect">
            <a:avLst/>
          </a:prstGeom>
        </p:spPr>
      </p:pic>
      <p:pic>
        <p:nvPicPr>
          <p:cNvPr id="28" name="Image 27">
            <a:extLst>
              <a:ext uri="{FF2B5EF4-FFF2-40B4-BE49-F238E27FC236}">
                <a16:creationId xmlns:a16="http://schemas.microsoft.com/office/drawing/2014/main" id="{A01CD292-FAAC-49EC-9C25-20535507AFDF}"/>
              </a:ext>
            </a:extLst>
          </p:cNvPr>
          <p:cNvPicPr>
            <a:picLocks noChangeAspect="1"/>
          </p:cNvPicPr>
          <p:nvPr>
            <p:custDataLst>
              <p:tags r:id="rId4"/>
            </p:custDataLst>
          </p:nvPr>
        </p:nvPicPr>
        <p:blipFill>
          <a:blip r:embed="rId10"/>
          <a:stretch>
            <a:fillRect/>
          </a:stretch>
        </p:blipFill>
        <p:spPr>
          <a:xfrm>
            <a:off x="1912919" y="3191137"/>
            <a:ext cx="508000" cy="508000"/>
          </a:xfrm>
          <a:prstGeom prst="rect">
            <a:avLst/>
          </a:prstGeom>
        </p:spPr>
      </p:pic>
      <p:pic>
        <p:nvPicPr>
          <p:cNvPr id="29" name="Image 28">
            <a:extLst>
              <a:ext uri="{FF2B5EF4-FFF2-40B4-BE49-F238E27FC236}">
                <a16:creationId xmlns:a16="http://schemas.microsoft.com/office/drawing/2014/main" id="{A761A049-8512-45B0-9781-0470812D308F}"/>
              </a:ext>
            </a:extLst>
          </p:cNvPr>
          <p:cNvPicPr>
            <a:picLocks noChangeAspect="1"/>
          </p:cNvPicPr>
          <p:nvPr>
            <p:custDataLst>
              <p:tags r:id="rId5"/>
            </p:custDataLst>
          </p:nvPr>
        </p:nvPicPr>
        <p:blipFill>
          <a:blip r:embed="rId11"/>
          <a:stretch>
            <a:fillRect/>
          </a:stretch>
        </p:blipFill>
        <p:spPr>
          <a:xfrm>
            <a:off x="1912919" y="4948842"/>
            <a:ext cx="508000" cy="508000"/>
          </a:xfrm>
          <a:prstGeom prst="rect">
            <a:avLst/>
          </a:prstGeom>
        </p:spPr>
      </p:pic>
      <p:sp>
        <p:nvSpPr>
          <p:cNvPr id="31" name="ZoneTexte 30">
            <a:extLst>
              <a:ext uri="{FF2B5EF4-FFF2-40B4-BE49-F238E27FC236}">
                <a16:creationId xmlns:a16="http://schemas.microsoft.com/office/drawing/2014/main" id="{5E1D62C1-80A6-4154-BEE3-A9B78EDF50C4}"/>
              </a:ext>
            </a:extLst>
          </p:cNvPr>
          <p:cNvSpPr txBox="1"/>
          <p:nvPr/>
        </p:nvSpPr>
        <p:spPr>
          <a:xfrm>
            <a:off x="325877" y="724598"/>
            <a:ext cx="336352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symphonie des éclairs » </a:t>
            </a:r>
            <a:r>
              <a:rPr lang="fr-FR" sz="1200" dirty="0" err="1">
                <a:latin typeface="Roboto" panose="02000000000000000000" pitchFamily="2" charset="0"/>
                <a:ea typeface="Roboto" panose="02000000000000000000" pitchFamily="2" charset="0"/>
              </a:rPr>
              <a:t>Zaho</a:t>
            </a:r>
            <a:r>
              <a:rPr lang="fr-FR" sz="1200" dirty="0">
                <a:latin typeface="Roboto" panose="02000000000000000000" pitchFamily="2" charset="0"/>
                <a:ea typeface="Roboto" panose="02000000000000000000" pitchFamily="2" charset="0"/>
              </a:rPr>
              <a:t> de </a:t>
            </a:r>
            <a:r>
              <a:rPr lang="fr-FR" sz="1200" dirty="0" err="1">
                <a:latin typeface="Roboto" panose="02000000000000000000" pitchFamily="2" charset="0"/>
                <a:ea typeface="Roboto" panose="02000000000000000000" pitchFamily="2" charset="0"/>
              </a:rPr>
              <a:t>Sagazan</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1854C0C9-9554-4B91-B18B-4A3C3498D8D5}"/>
              </a:ext>
            </a:extLst>
          </p:cNvPr>
          <p:cNvPicPr>
            <a:picLocks noChangeAspect="1"/>
          </p:cNvPicPr>
          <p:nvPr>
            <p:custDataLst>
              <p:tags r:id="rId2"/>
            </p:custDataLst>
          </p:nvPr>
        </p:nvPicPr>
        <p:blipFill rotWithShape="1">
          <a:blip r:embed="rId5"/>
          <a:srcRect b="6565"/>
          <a:stretch/>
        </p:blipFill>
        <p:spPr>
          <a:xfrm>
            <a:off x="-4275" y="-12253"/>
            <a:ext cx="7543800" cy="9979468"/>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90445304"/>
              </p:ext>
            </p:extLst>
          </p:nvPr>
        </p:nvGraphicFramePr>
        <p:xfrm>
          <a:off x="864394" y="1128713"/>
          <a:ext cx="6369404" cy="10831586"/>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21876">
                  <a:extLst>
                    <a:ext uri="{9D8B030D-6E8A-4147-A177-3AD203B41FA5}">
                      <a16:colId xmlns:a16="http://schemas.microsoft.com/office/drawing/2014/main" val="1509632764"/>
                    </a:ext>
                  </a:extLst>
                </a:gridCol>
                <a:gridCol w="4533128">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E9C"/>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p>
                      <a:endParaRPr lang="fr-FR" sz="16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l">
                        <a:lnSpc>
                          <a:spcPct val="114000"/>
                        </a:lnSpc>
                      </a:pPr>
                      <a:r>
                        <a:rPr lang="fr-FR" sz="1000" b="0" i="0" kern="1300" baseline="0" dirty="0">
                          <a:solidFill>
                            <a:schemeClr val="dk1"/>
                          </a:solidFill>
                          <a:effectLst/>
                          <a:latin typeface="Roboto Medium" panose="02000000000000000000" pitchFamily="2" charset="0"/>
                          <a:ea typeface="+mn-ea"/>
                          <a:cs typeface="+mn-cs"/>
                        </a:rPr>
                        <a:t>Lisez le texte de la chanson.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Pour chaque vers du refrain, déterminez le mot le plus expressif, le plus porteur de sens.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Pour les couplets, déterminez deux ou trois mots. </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Relisez les mots ainsi trouvés et trouvez un mime associé à chacun d’eux.</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Répartissez-vous le texte de la chanson par groupe de deux.</a:t>
                      </a:r>
                    </a:p>
                    <a:p>
                      <a:pPr algn="just">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gn="just">
                        <a:lnSpc>
                          <a:spcPct val="114000"/>
                        </a:lnSpc>
                      </a:pP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Exemple : Il fait toujours beau au-dessus des [mime]</a:t>
                      </a:r>
                    </a:p>
                    <a:p>
                      <a:pPr algn="just">
                        <a:lnSpc>
                          <a:spcPct val="114000"/>
                        </a:lnSpc>
                      </a:pP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Mais moi si j'étais un [mime], j'irais danser sous l'orage</a:t>
                      </a:r>
                    </a:p>
                    <a:p>
                      <a:pPr algn="just">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gn="just">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gn="just">
                        <a:lnSpc>
                          <a:spcPct val="114000"/>
                        </a:lnSpc>
                      </a:pPr>
                      <a:r>
                        <a:rPr lang="fr-FR" sz="1000" b="0" i="1" kern="1300" baseline="0" dirty="0">
                          <a:solidFill>
                            <a:schemeClr val="dk1"/>
                          </a:solidFill>
                          <a:effectLst/>
                          <a:latin typeface="Roboto Medium" panose="02000000000000000000" pitchFamily="2" charset="0"/>
                          <a:ea typeface="+mn-ea"/>
                          <a:cs typeface="+mn-cs"/>
                        </a:rPr>
                        <a:t>À deux.</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Un étudiant lit le texte en laissant un silence à la place des mots sélectionnés. Pendant ce temps, l’autre étudiant mime le mot tu.</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36645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kern="1300" baseline="0" dirty="0">
                          <a:solidFill>
                            <a:schemeClr val="dk1"/>
                          </a:solidFill>
                          <a:effectLst/>
                          <a:latin typeface="Roboto" panose="02000000000000000000" pitchFamily="2" charset="0"/>
                          <a:ea typeface="+mn-ea"/>
                          <a:cs typeface="+mn-cs"/>
                        </a:rPr>
                        <a:t>Concentrez votre attention sur ces paroles de la chanson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i="1" kern="1300" baseline="0" dirty="0">
                          <a:solidFill>
                            <a:schemeClr val="dk1"/>
                          </a:solidFill>
                          <a:effectLst/>
                          <a:latin typeface="Roboto" panose="02000000000000000000" pitchFamily="2" charset="0"/>
                          <a:ea typeface="+mn-ea"/>
                          <a:cs typeface="+mn-cs"/>
                        </a:rPr>
                        <a:t>« </a:t>
                      </a:r>
                      <a:r>
                        <a:rPr lang="fr-FR" sz="1000" i="1" dirty="0">
                          <a:latin typeface="Roboto" panose="02000000000000000000" pitchFamily="2" charset="0"/>
                          <a:ea typeface="Roboto" panose="02000000000000000000" pitchFamily="2" charset="0"/>
                        </a:rPr>
                        <a:t>Qui pourrait l'aimer franchement ? » </a:t>
                      </a:r>
                      <a:r>
                        <a:rPr lang="fr-FR" sz="1000" dirty="0">
                          <a:latin typeface="Roboto" panose="02000000000000000000" pitchFamily="2" charset="0"/>
                          <a:ea typeface="Roboto" panose="02000000000000000000" pitchFamily="2" charset="0"/>
                        </a:rPr>
                        <a:t>et </a:t>
                      </a:r>
                      <a:r>
                        <a:rPr lang="fr-FR" sz="1000" i="1" dirty="0">
                          <a:latin typeface="Roboto" panose="02000000000000000000" pitchFamily="2" charset="0"/>
                          <a:ea typeface="Roboto" panose="02000000000000000000" pitchFamily="2" charset="0"/>
                        </a:rPr>
                        <a:t>« La tourmente de mes chants viendra réchauffer les cœurs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i="0" dirty="0">
                          <a:latin typeface="Roboto" panose="02000000000000000000" pitchFamily="2" charset="0"/>
                          <a:ea typeface="Roboto" panose="02000000000000000000" pitchFamily="2" charset="0"/>
                        </a:rPr>
                        <a:t>Dans ces extraits, la chanteuse montre qu’elle fait preuve d’une grande sensibilité : elle est particulièrement sensible aux vives émotions.</a:t>
                      </a:r>
                      <a:br>
                        <a:rPr lang="fr-FR" sz="1000" i="0" dirty="0">
                          <a:latin typeface="Roboto" panose="02000000000000000000" pitchFamily="2" charset="0"/>
                          <a:ea typeface="Roboto" panose="02000000000000000000" pitchFamily="2" charset="0"/>
                        </a:rPr>
                      </a:br>
                      <a:endParaRPr lang="fr-FR" sz="1000" i="0" dirty="0">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Pensez-vous que la sensibilité soit une chance ou un fardeau ?</a:t>
                      </a: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La sensibilité est-elle nécessaire à la création ?</a:t>
                      </a:r>
                    </a:p>
                    <a:p>
                      <a:pPr marL="0" marR="0" lvl="0" indent="0" algn="l" defTabSz="755934" rtl="0" eaLnBrk="1" fontAlgn="auto" latinLnBrk="0" hangingPunct="1">
                        <a:lnSpc>
                          <a:spcPct val="114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1000" dirty="0">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Écoutez cette chanson d’Anne Sylvestre « Les gens qui doutent » reprise par Ben </a:t>
                      </a:r>
                      <a:r>
                        <a:rPr lang="fr-FR" sz="1000" b="0" kern="1300" baseline="0" dirty="0" err="1">
                          <a:solidFill>
                            <a:schemeClr val="dk1"/>
                          </a:solidFill>
                          <a:effectLst/>
                          <a:latin typeface="Roboto Medium" panose="02000000000000000000" pitchFamily="2" charset="0"/>
                          <a:ea typeface="+mn-ea"/>
                          <a:cs typeface="+mn-cs"/>
                        </a:rPr>
                        <a:t>Mazué</a:t>
                      </a:r>
                      <a:r>
                        <a:rPr lang="fr-FR" sz="1000" b="0" kern="1300" baseline="0" dirty="0">
                          <a:solidFill>
                            <a:schemeClr val="dk1"/>
                          </a:solidFill>
                          <a:effectLst/>
                          <a:latin typeface="Roboto Medium" panose="02000000000000000000" pitchFamily="2" charset="0"/>
                          <a:ea typeface="+mn-ea"/>
                          <a:cs typeface="+mn-cs"/>
                        </a:rPr>
                        <a:t>. En quoi pensez-vous qu’il s’agisse (ou non) du même sujet que dans celle de </a:t>
                      </a:r>
                      <a:r>
                        <a:rPr lang="fr-FR" sz="1000" b="0" kern="1300" baseline="0" dirty="0" err="1">
                          <a:solidFill>
                            <a:schemeClr val="dk1"/>
                          </a:solidFill>
                          <a:effectLst/>
                          <a:latin typeface="Roboto Medium" panose="02000000000000000000" pitchFamily="2" charset="0"/>
                          <a:ea typeface="+mn-ea"/>
                          <a:cs typeface="+mn-cs"/>
                        </a:rPr>
                        <a:t>Zaho</a:t>
                      </a:r>
                      <a:r>
                        <a:rPr lang="fr-FR" sz="1000" b="0" kern="1300" baseline="0" dirty="0">
                          <a:solidFill>
                            <a:schemeClr val="dk1"/>
                          </a:solidFill>
                          <a:effectLst/>
                          <a:latin typeface="Roboto Medium" panose="02000000000000000000" pitchFamily="2" charset="0"/>
                          <a:ea typeface="+mn-ea"/>
                          <a:cs typeface="+mn-cs"/>
                        </a:rPr>
                        <a:t> de </a:t>
                      </a:r>
                      <a:r>
                        <a:rPr lang="fr-FR" sz="1000" b="0" kern="1300" baseline="0" dirty="0" err="1">
                          <a:solidFill>
                            <a:schemeClr val="dk1"/>
                          </a:solidFill>
                          <a:effectLst/>
                          <a:latin typeface="Roboto Medium" panose="02000000000000000000" pitchFamily="2" charset="0"/>
                          <a:ea typeface="+mn-ea"/>
                          <a:cs typeface="+mn-cs"/>
                        </a:rPr>
                        <a:t>Sagazan</a:t>
                      </a:r>
                      <a:r>
                        <a:rPr lang="fr-FR" sz="1000" b="0" kern="1300" baseline="0" dirty="0">
                          <a:solidFill>
                            <a:schemeClr val="dk1"/>
                          </a:solidFill>
                          <a:effectLst/>
                          <a:latin typeface="Roboto Medium" panose="02000000000000000000" pitchFamily="2" charset="0"/>
                          <a:ea typeface="+mn-ea"/>
                          <a:cs typeface="+mn-cs"/>
                        </a:rPr>
                        <a:t>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6" name="Image 25">
            <a:extLst>
              <a:ext uri="{FF2B5EF4-FFF2-40B4-BE49-F238E27FC236}">
                <a16:creationId xmlns:a16="http://schemas.microsoft.com/office/drawing/2014/main" id="{3FC8680E-E5A4-604C-A8BF-CFA2B7EF583E}"/>
              </a:ext>
            </a:extLst>
          </p:cNvPr>
          <p:cNvPicPr>
            <a:picLocks noChangeAspect="1"/>
          </p:cNvPicPr>
          <p:nvPr/>
        </p:nvPicPr>
        <p:blipFill>
          <a:blip r:embed="rId6"/>
          <a:stretch>
            <a:fillRect/>
          </a:stretch>
        </p:blipFill>
        <p:spPr>
          <a:xfrm>
            <a:off x="-4275" y="-12192"/>
            <a:ext cx="2743200" cy="660400"/>
          </a:xfrm>
          <a:prstGeom prst="rect">
            <a:avLst/>
          </a:prstGeom>
        </p:spPr>
      </p:pic>
      <p:pic>
        <p:nvPicPr>
          <p:cNvPr id="28" name="Image 27">
            <a:extLst>
              <a:ext uri="{FF2B5EF4-FFF2-40B4-BE49-F238E27FC236}">
                <a16:creationId xmlns:a16="http://schemas.microsoft.com/office/drawing/2014/main" id="{84C291FE-B586-4E34-82C8-4F11E2E3CFC2}"/>
              </a:ext>
            </a:extLst>
          </p:cNvPr>
          <p:cNvPicPr>
            <a:picLocks noChangeAspect="1"/>
          </p:cNvPicPr>
          <p:nvPr/>
        </p:nvPicPr>
        <p:blipFill>
          <a:blip r:embed="rId7"/>
          <a:stretch>
            <a:fillRect/>
          </a:stretch>
        </p:blipFill>
        <p:spPr>
          <a:xfrm>
            <a:off x="1893920" y="1558925"/>
            <a:ext cx="501879" cy="508000"/>
          </a:xfrm>
          <a:prstGeom prst="rect">
            <a:avLst/>
          </a:prstGeom>
        </p:spPr>
      </p:pic>
      <p:pic>
        <p:nvPicPr>
          <p:cNvPr id="30" name="Image 29">
            <a:extLst>
              <a:ext uri="{FF2B5EF4-FFF2-40B4-BE49-F238E27FC236}">
                <a16:creationId xmlns:a16="http://schemas.microsoft.com/office/drawing/2014/main" id="{D958D181-14A3-4FD1-957C-022F340CAC8A}"/>
              </a:ext>
            </a:extLst>
          </p:cNvPr>
          <p:cNvPicPr>
            <a:picLocks noChangeAspect="1"/>
          </p:cNvPicPr>
          <p:nvPr>
            <p:custDataLst>
              <p:tags r:id="rId3"/>
            </p:custDataLst>
          </p:nvPr>
        </p:nvPicPr>
        <p:blipFill>
          <a:blip r:embed="rId8"/>
          <a:stretch>
            <a:fillRect/>
          </a:stretch>
        </p:blipFill>
        <p:spPr>
          <a:xfrm>
            <a:off x="1887799" y="3945083"/>
            <a:ext cx="508000" cy="508000"/>
          </a:xfrm>
          <a:prstGeom prst="rect">
            <a:avLst/>
          </a:prstGeom>
        </p:spPr>
      </p:pic>
      <p:pic>
        <p:nvPicPr>
          <p:cNvPr id="5" name="Image 4">
            <a:extLst>
              <a:ext uri="{FF2B5EF4-FFF2-40B4-BE49-F238E27FC236}">
                <a16:creationId xmlns:a16="http://schemas.microsoft.com/office/drawing/2014/main" id="{06359C72-9D06-443D-A8E4-41931F50A5D3}"/>
              </a:ext>
            </a:extLst>
          </p:cNvPr>
          <p:cNvPicPr>
            <a:picLocks noChangeAspect="1"/>
          </p:cNvPicPr>
          <p:nvPr/>
        </p:nvPicPr>
        <p:blipFill>
          <a:blip r:embed="rId9"/>
          <a:stretch>
            <a:fillRect/>
          </a:stretch>
        </p:blipFill>
        <p:spPr>
          <a:xfrm>
            <a:off x="1771060" y="6942837"/>
            <a:ext cx="741477" cy="741477"/>
          </a:xfrm>
          <a:prstGeom prst="rect">
            <a:avLst/>
          </a:prstGeom>
        </p:spPr>
      </p:pic>
      <p:sp>
        <p:nvSpPr>
          <p:cNvPr id="31" name="ZoneTexte 30">
            <a:extLst>
              <a:ext uri="{FF2B5EF4-FFF2-40B4-BE49-F238E27FC236}">
                <a16:creationId xmlns:a16="http://schemas.microsoft.com/office/drawing/2014/main" id="{B8349102-72FA-483A-865F-420C51DF2521}"/>
              </a:ext>
            </a:extLst>
          </p:cNvPr>
          <p:cNvSpPr txBox="1"/>
          <p:nvPr/>
        </p:nvSpPr>
        <p:spPr>
          <a:xfrm>
            <a:off x="325877" y="724598"/>
            <a:ext cx="336352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symphonie des éclairs » </a:t>
            </a:r>
            <a:r>
              <a:rPr lang="fr-FR" sz="1200" dirty="0" err="1">
                <a:latin typeface="Roboto" panose="02000000000000000000" pitchFamily="2" charset="0"/>
                <a:ea typeface="Roboto" panose="02000000000000000000" pitchFamily="2" charset="0"/>
              </a:rPr>
              <a:t>Zaho</a:t>
            </a:r>
            <a:r>
              <a:rPr lang="fr-FR" sz="1200" dirty="0">
                <a:latin typeface="Roboto" panose="02000000000000000000" pitchFamily="2" charset="0"/>
                <a:ea typeface="Roboto" panose="02000000000000000000" pitchFamily="2" charset="0"/>
              </a:rPr>
              <a:t> de </a:t>
            </a:r>
            <a:r>
              <a:rPr lang="fr-FR" sz="1200" dirty="0" err="1">
                <a:latin typeface="Roboto" panose="02000000000000000000" pitchFamily="2" charset="0"/>
                <a:ea typeface="Roboto" panose="02000000000000000000" pitchFamily="2" charset="0"/>
              </a:rPr>
              <a:t>Sagazan</a:t>
            </a:r>
            <a:endParaRPr lang="fr-FR" sz="1200" dirty="0">
              <a:latin typeface="Roboto" panose="02000000000000000000" pitchFamily="2" charset="0"/>
              <a:ea typeface="Roboto" panose="02000000000000000000" pitchFamily="2" charset="0"/>
            </a:endParaRPr>
          </a:p>
        </p:txBody>
      </p:sp>
      <p:sp>
        <p:nvSpPr>
          <p:cNvPr id="2" name="ZoneTexte 1">
            <a:extLst>
              <a:ext uri="{FF2B5EF4-FFF2-40B4-BE49-F238E27FC236}">
                <a16:creationId xmlns:a16="http://schemas.microsoft.com/office/drawing/2014/main" id="{A59A6B23-8F56-B507-363A-E1F9D3770389}"/>
              </a:ext>
            </a:extLst>
          </p:cNvPr>
          <p:cNvSpPr txBox="1"/>
          <p:nvPr/>
        </p:nvSpPr>
        <p:spPr>
          <a:xfrm>
            <a:off x="6154960" y="741990"/>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adultes</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71A489E-F3E4-4255-AA03-460058D34395}"/>
              </a:ext>
            </a:extLst>
          </p:cNvPr>
          <p:cNvPicPr>
            <a:picLocks noChangeAspect="1"/>
          </p:cNvPicPr>
          <p:nvPr>
            <p:custDataLst>
              <p:tags r:id="rId2"/>
            </p:custDataLst>
          </p:nvPr>
        </p:nvPicPr>
        <p:blipFill rotWithShape="1">
          <a:blip r:embed="rId4"/>
          <a:srcRect b="6055"/>
          <a:stretch/>
        </p:blipFill>
        <p:spPr>
          <a:xfrm>
            <a:off x="7937" y="18121"/>
            <a:ext cx="7543800" cy="10033973"/>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804739704"/>
              </p:ext>
            </p:extLst>
          </p:nvPr>
        </p:nvGraphicFramePr>
        <p:xfrm>
          <a:off x="3954097" y="1311554"/>
          <a:ext cx="3279702" cy="813553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pPr algn="just"/>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pPr algn="just"/>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2266645">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l"/>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Lisez le texte de la chanson. </a:t>
                      </a:r>
                      <a:b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b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Pour chaque vers du refrain, déterminez le mot le plus expressif, le plus porteur de sens. </a:t>
                      </a:r>
                      <a:b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b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Pour les couplets, déterminez deux ou trois mots. </a:t>
                      </a:r>
                    </a:p>
                    <a:p>
                      <a:pPr algn="l"/>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Relisez les mots ainsi trouvés et trouvez un mime associé à chacun d’eux.</a:t>
                      </a:r>
                    </a:p>
                    <a:p>
                      <a:pPr algn="l"/>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Répartissez-vous le texte de la chanson par groupe de deux.</a:t>
                      </a:r>
                      <a:b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br>
                      <a:endPar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pPr algn="just"/>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deux.</a:t>
                      </a:r>
                    </a:p>
                    <a:p>
                      <a:pPr algn="l"/>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Un étudiant lit le texte en laissant un silence à la place des mots sélectionnés. Pendant ce temps, l’autre étudiant mime le mot tu.</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Possibilité de refrain : </a:t>
                      </a:r>
                    </a:p>
                    <a:p>
                      <a:pPr algn="just"/>
                      <a:r>
                        <a:rPr lang="fr-FR" sz="1000" i="1" kern="1300" baseline="0" dirty="0">
                          <a:solidFill>
                            <a:srgbClr val="E05329"/>
                          </a:solidFill>
                          <a:effectLst/>
                          <a:latin typeface="Roboto" panose="02000000000000000000" pitchFamily="2" charset="0"/>
                          <a:ea typeface="+mn-ea"/>
                          <a:cs typeface="+mn-cs"/>
                        </a:rPr>
                        <a:t>Il fait toujours beau au-dessus des [mime]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Mais moi si j'étais un [mime], j'irais danser sous l'orage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Je [mime] les nuages comme le fait la lumière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J’[mime] sous la pluie, la symphonie des éclairs</a:t>
                      </a:r>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latin typeface="Roboto" panose="02000000000000000000" pitchFamily="2" charset="0"/>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3954734">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kern="1300" baseline="0" dirty="0">
                          <a:solidFill>
                            <a:schemeClr val="dk1"/>
                          </a:solidFill>
                          <a:effectLst/>
                          <a:latin typeface="Roboto" panose="02000000000000000000" pitchFamily="2" charset="0"/>
                          <a:ea typeface="+mn-ea"/>
                          <a:cs typeface="+mn-cs"/>
                        </a:rPr>
                        <a:t>Concentrez votre attention sur ces paroles de la chanson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i="1" kern="1300" baseline="0" dirty="0">
                          <a:solidFill>
                            <a:schemeClr val="dk1"/>
                          </a:solidFill>
                          <a:effectLst/>
                          <a:latin typeface="Roboto" panose="02000000000000000000" pitchFamily="2" charset="0"/>
                          <a:ea typeface="+mn-ea"/>
                          <a:cs typeface="+mn-cs"/>
                        </a:rPr>
                        <a:t>« </a:t>
                      </a:r>
                      <a:r>
                        <a:rPr lang="fr-FR" sz="1000" i="1" dirty="0">
                          <a:latin typeface="Roboto" panose="02000000000000000000" pitchFamily="2" charset="0"/>
                          <a:ea typeface="Roboto" panose="02000000000000000000" pitchFamily="2" charset="0"/>
                        </a:rPr>
                        <a:t>Qui pourrait l'aimer franchement ? » </a:t>
                      </a:r>
                      <a:r>
                        <a:rPr lang="fr-FR" sz="1000" dirty="0">
                          <a:latin typeface="Roboto" panose="02000000000000000000" pitchFamily="2" charset="0"/>
                          <a:ea typeface="Roboto" panose="02000000000000000000" pitchFamily="2" charset="0"/>
                        </a:rPr>
                        <a:t>et </a:t>
                      </a:r>
                      <a:r>
                        <a:rPr lang="fr-FR" sz="1000" i="1" dirty="0">
                          <a:latin typeface="Roboto" panose="02000000000000000000" pitchFamily="2" charset="0"/>
                          <a:ea typeface="Roboto" panose="02000000000000000000" pitchFamily="2" charset="0"/>
                        </a:rPr>
                        <a:t>« La tourmente de mes chants viendra réchauffer les cœurs ».</a:t>
                      </a: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i="0" dirty="0">
                          <a:latin typeface="Roboto" panose="02000000000000000000" pitchFamily="2" charset="0"/>
                          <a:ea typeface="Roboto" panose="02000000000000000000" pitchFamily="2" charset="0"/>
                        </a:rPr>
                        <a:t>Dans ces extraits, la chanteuse montre qu’elle fait preuve d’une grande sensibilité : elle est particulièrement sensible aux vives émotions.</a:t>
                      </a:r>
                      <a:br>
                        <a:rPr lang="fr-FR" sz="1000" i="0" dirty="0">
                          <a:latin typeface="Roboto" panose="02000000000000000000" pitchFamily="2" charset="0"/>
                          <a:ea typeface="Roboto" panose="02000000000000000000" pitchFamily="2" charset="0"/>
                        </a:rPr>
                      </a:br>
                      <a:endParaRPr lang="fr-FR" sz="1000" i="0" dirty="0">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Pensez-vous que la sensibilité soit une chance ou un fardeau ?</a:t>
                      </a: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La sensibilité est-elle nécessaire à la création ?</a:t>
                      </a:r>
                    </a:p>
                    <a:p>
                      <a:pPr algn="just"/>
                      <a:endParaRPr lang="fr-FR" sz="1000" b="0" kern="1300" baseline="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Exemples de réponses possibles :</a:t>
                      </a:r>
                    </a:p>
                    <a:p>
                      <a:pPr algn="just"/>
                      <a:r>
                        <a:rPr lang="fr-FR" sz="1000" i="1" kern="1300" dirty="0">
                          <a:solidFill>
                            <a:srgbClr val="E05329"/>
                          </a:solidFill>
                          <a:effectLst/>
                          <a:latin typeface="Roboto" panose="02000000000000000000" pitchFamily="2" charset="0"/>
                          <a:ea typeface="+mn-ea"/>
                          <a:cs typeface="+mn-cs"/>
                        </a:rPr>
                        <a:t>Je pense que si on vit dans un milieu ouvert, la sensibilité peut être une chance. Si on vit dans un milieu dur, comme la société capitaliste actuelle au contraire, ce peut-être un fardeau.</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Je pense qu’il n’y a pas de créativité sans sensibilité car celle-ci permet de voir le monde différemment et c’est ce qui fait l’art.</a:t>
                      </a:r>
                      <a:endParaRPr lang="fr-FR" sz="1000" b="0" kern="1300" baseline="0" dirty="0">
                        <a:solidFill>
                          <a:srgbClr val="E05329"/>
                        </a:solidFill>
                        <a:effectLst/>
                        <a:latin typeface="Roboto"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378309"/>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Hervé Pélissier,</a:t>
            </a: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l’Institut français et le CNM</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3243796305"/>
              </p:ext>
            </p:extLst>
          </p:nvPr>
        </p:nvGraphicFramePr>
        <p:xfrm>
          <a:off x="325877" y="1311555"/>
          <a:ext cx="3279702" cy="7384392"/>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919">
                <a:tc>
                  <a:txBody>
                    <a:bodyPr/>
                    <a:lstStyle/>
                    <a:p>
                      <a:pPr algn="just"/>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597">
                <a:tc>
                  <a:txBody>
                    <a:bodyPr/>
                    <a:lstStyle/>
                    <a:p>
                      <a:pPr algn="just"/>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527888">
                <a:tc>
                  <a:txBody>
                    <a:bodyPr/>
                    <a:lstStyle/>
                    <a:p>
                      <a:pPr algn="just"/>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 petits groupes.</a:t>
                      </a:r>
                    </a:p>
                    <a:p>
                      <a:pPr algn="l"/>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La chanson s’appelle « la symphonie des éclairs »</a:t>
                      </a:r>
                    </a:p>
                    <a:p>
                      <a:pPr algn="l"/>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votre avis, de quoi parle-t-elle ?</a:t>
                      </a:r>
                      <a:br>
                        <a:rPr lang="fr-FR" sz="1000" b="0" i="0" kern="1300" baseline="0" dirty="0">
                          <a:solidFill>
                            <a:schemeClr val="dk1"/>
                          </a:solidFill>
                          <a:effectLst/>
                          <a:latin typeface="Roboto Medium" panose="02000000000000000000" pitchFamily="2" charset="0"/>
                          <a:ea typeface="+mn-ea"/>
                          <a:cs typeface="+mn-cs"/>
                        </a:rPr>
                      </a:br>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Il y sera peut-être question d’un paysage d’orage.</a:t>
                      </a:r>
                    </a:p>
                    <a:p>
                      <a:pPr algn="just"/>
                      <a:r>
                        <a:rPr lang="fr-FR" sz="1000" i="1" kern="1300" dirty="0">
                          <a:solidFill>
                            <a:srgbClr val="E05329"/>
                          </a:solidFill>
                          <a:effectLst/>
                          <a:latin typeface="Roboto" panose="02000000000000000000" pitchFamily="2" charset="0"/>
                          <a:ea typeface="+mn-ea"/>
                          <a:cs typeface="+mn-cs"/>
                        </a:rPr>
                        <a:t>Peut-être sera-t-il question d’une dispute.</a:t>
                      </a:r>
                    </a:p>
                    <a:p>
                      <a:pPr algn="just"/>
                      <a:r>
                        <a:rPr lang="fr-FR" sz="1000" i="1" kern="1300" dirty="0">
                          <a:solidFill>
                            <a:srgbClr val="E05329"/>
                          </a:solidFill>
                          <a:effectLst/>
                          <a:latin typeface="Roboto" panose="02000000000000000000" pitchFamily="2" charset="0"/>
                          <a:ea typeface="+mn-ea"/>
                          <a:cs typeface="+mn-cs"/>
                        </a:rPr>
                        <a:t>Il y a peut-être un lien avec des cris et de la violence.</a:t>
                      </a:r>
                      <a:endParaRPr lang="fr-FR" sz="1000" kern="1300" dirty="0">
                        <a:solidFill>
                          <a:srgbClr val="E05329"/>
                        </a:solidFill>
                        <a:effectLst/>
                        <a:latin typeface="Roboto"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919">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597">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222310">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Écoutez la chanson. Quelles actions vous donne-t-elle envie de faire ? Soulignez les verbes correspondants. Vous pouvez en écrire d’autres ! </a:t>
                      </a:r>
                    </a:p>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Réponses libres</a:t>
                      </a:r>
                    </a:p>
                    <a:p>
                      <a:pPr algn="just"/>
                      <a:endParaRPr lang="fr-FR" sz="1000" b="0" i="0" kern="1300" baseline="0" dirty="0">
                        <a:solidFill>
                          <a:schemeClr val="dk1"/>
                        </a:solidFill>
                        <a:effectLst/>
                        <a:latin typeface="Roboto"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597">
                <a:tc>
                  <a:txBody>
                    <a:bodyPr/>
                    <a:lstStyle/>
                    <a:p>
                      <a:pPr algn="just"/>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208565">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algn="l"/>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Écoutez la chanson. Quel verbe complète chacune de ces expressions ? Ecrivez le verbe à l’infinitif.</a:t>
                      </a:r>
                      <a:br>
                        <a:rPr lang="fr-FR" sz="1000" b="0" i="0" kern="1300" baseline="0" dirty="0">
                          <a:solidFill>
                            <a:schemeClr val="dk1"/>
                          </a:solidFill>
                          <a:effectLst/>
                          <a:latin typeface="Roboto Medium" panose="02000000000000000000" pitchFamily="2" charset="0"/>
                          <a:ea typeface="+mn-ea"/>
                          <a:cs typeface="+mn-cs"/>
                        </a:rPr>
                      </a:br>
                      <a:endParaRPr lang="fr-FR" sz="1000" b="0" kern="1300" baseline="0" dirty="0">
                        <a:solidFill>
                          <a:schemeClr val="dk1"/>
                        </a:solidFill>
                        <a:effectLst/>
                        <a:latin typeface="Roboto Medium"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Être un oiseau ; danser sous l’orage ; traverser les nuages ; écouter sous la pluie la symphonie des éclairs ; se retrouver au cœur de la tempête ; s’échapper du vent ; réchauffer les cœurs ; envier le soleil</a:t>
                      </a:r>
                      <a:endParaRPr lang="fr-FR" sz="1000" b="0" i="1" kern="1300" baseline="0" dirty="0">
                        <a:solidFill>
                          <a:srgbClr val="E05329"/>
                        </a:solidFill>
                        <a:effectLst/>
                        <a:latin typeface="Roboto" panose="02000000000000000000" pitchFamily="2" charset="0"/>
                        <a:ea typeface="+mn-ea"/>
                        <a:cs typeface="+mn-cs"/>
                      </a:endParaRPr>
                    </a:p>
                    <a:p>
                      <a:pPr algn="just"/>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a:t>
                      </a:r>
                      <a:r>
                        <a:rPr kumimoji="0" lang="fr-FR" sz="1000" b="1"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Toutes les expressions précédentes sont métaphoriques. Pour chacune, donnez un équivalent au sens propre.</a:t>
                      </a:r>
                    </a:p>
                    <a:p>
                      <a:pPr algn="just"/>
                      <a:endParaRPr lang="fr-FR" sz="1000" b="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Être un oiseau &gt; être libre ; danser sous l’orage &gt; être heureux malgré les contrariétés ; traverser les nuages &gt; vaincre les difficultés ; écouter sous la pluie la symphonie des éclairs &gt; être attentif à toutes ses émotions ; se retrouver au cœur de la tempête &gt; être au milieu d’émotions fortes ; s’échapper du vent &gt; s’extraire de ses émotions ; réchauffer les cœurs &gt; réconforter les gens ; envier le soleil &gt; envier les gens heureux.</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
        <p:nvSpPr>
          <p:cNvPr id="15" name="ZoneTexte 14">
            <a:extLst>
              <a:ext uri="{FF2B5EF4-FFF2-40B4-BE49-F238E27FC236}">
                <a16:creationId xmlns:a16="http://schemas.microsoft.com/office/drawing/2014/main" id="{4CA6ED93-A34F-4DB1-B8DF-02DB2255B656}"/>
              </a:ext>
            </a:extLst>
          </p:cNvPr>
          <p:cNvSpPr txBox="1"/>
          <p:nvPr/>
        </p:nvSpPr>
        <p:spPr>
          <a:xfrm>
            <a:off x="325877" y="816931"/>
            <a:ext cx="336352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symphonie des éclairs » </a:t>
            </a:r>
            <a:r>
              <a:rPr lang="fr-FR" sz="1200" dirty="0" err="1">
                <a:latin typeface="Roboto" panose="02000000000000000000" pitchFamily="2" charset="0"/>
                <a:ea typeface="Roboto" panose="02000000000000000000" pitchFamily="2" charset="0"/>
              </a:rPr>
              <a:t>Zaho</a:t>
            </a:r>
            <a:r>
              <a:rPr lang="fr-FR" sz="1200" dirty="0">
                <a:latin typeface="Roboto" panose="02000000000000000000" pitchFamily="2" charset="0"/>
                <a:ea typeface="Roboto" panose="02000000000000000000" pitchFamily="2" charset="0"/>
              </a:rPr>
              <a:t> de </a:t>
            </a:r>
            <a:r>
              <a:rPr lang="fr-FR" sz="1200" dirty="0" err="1">
                <a:latin typeface="Roboto" panose="02000000000000000000" pitchFamily="2" charset="0"/>
                <a:ea typeface="Roboto" panose="02000000000000000000" pitchFamily="2" charset="0"/>
              </a:rPr>
              <a:t>Sagazan</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1CHcZn1z"/>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2438</TotalTime>
  <Words>1796</Words>
  <Application>Microsoft Office PowerPoint</Application>
  <PresentationFormat>Personnalisé</PresentationFormat>
  <Paragraphs>207</Paragraphs>
  <Slides>5</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Light</vt:lpstr>
      <vt:lpstr>Roboto Medium</vt:lpstr>
      <vt:lpstr>Wingdings</vt:lpstr>
      <vt:lpstr>Thème Office</vt:lpstr>
      <vt:lpstr>La symphonie des éclairs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125</cp:revision>
  <cp:lastPrinted>2024-02-02T08:37:37Z</cp:lastPrinted>
  <dcterms:created xsi:type="dcterms:W3CDTF">2022-03-24T14:32:05Z</dcterms:created>
  <dcterms:modified xsi:type="dcterms:W3CDTF">2024-04-15T06:00:17Z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7867BD14-6CE1-45BA-BBB3-1AC291411E47</vt:lpwstr>
  </property>
  <property fmtid="{D5CDD505-2E9C-101B-9397-08002B2CF9AE}" pid="3" name="ArticulatePath">
    <vt:lpwstr>https://d.docs.live.net/ddf56c7c4acd496c/Bureau/Fiches-CAVILAM/10_B2-ZahoDeSagazan-LaSymphonieDesEclairs_OK</vt:lpwstr>
  </property>
</Properties>
</file>