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E77E9C"/>
    <a:srgbClr val="A879A8"/>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4B994-E1AF-46AF-A835-5B2A646FF084}" v="2" dt="2024-04-12T06:51:00.97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8"/>
    <p:restoredTop sz="96329"/>
  </p:normalViewPr>
  <p:slideViewPr>
    <p:cSldViewPr snapToGrid="0" snapToObjects="1">
      <p:cViewPr varScale="1">
        <p:scale>
          <a:sx n="102" d="100"/>
          <a:sy n="102" d="100"/>
        </p:scale>
        <p:origin x="4640" y="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shan Thapliyal" userId="ddf56c7c4acd496c" providerId="LiveId" clId="{4C44B994-E1AF-46AF-A835-5B2A646FF084}"/>
    <pc:docChg chg="custSel modSld modMainMaster replTag delTag">
      <pc:chgData name="Bhushan Thapliyal" userId="ddf56c7c4acd496c" providerId="LiveId" clId="{4C44B994-E1AF-46AF-A835-5B2A646FF084}" dt="2024-04-15T05:57:21.393" v="126" actId="20577"/>
      <pc:docMkLst>
        <pc:docMk/>
      </pc:docMkLst>
      <pc:sldChg chg="delSp modSp mod replTag delTag">
        <pc:chgData name="Bhushan Thapliyal" userId="ddf56c7c4acd496c" providerId="LiveId" clId="{4C44B994-E1AF-46AF-A835-5B2A646FF084}" dt="2024-04-15T05:57:02.970" v="95" actId="478"/>
        <pc:sldMkLst>
          <pc:docMk/>
          <pc:sldMk cId="3528446323" sldId="256"/>
        </pc:sldMkLst>
        <pc:spChg chg="del mod">
          <ac:chgData name="Bhushan Thapliyal" userId="ddf56c7c4acd496c" providerId="LiveId" clId="{4C44B994-E1AF-46AF-A835-5B2A646FF084}" dt="2024-04-15T05:57:02.970" v="95" actId="478"/>
          <ac:spMkLst>
            <pc:docMk/>
            <pc:sldMk cId="3528446323" sldId="256"/>
            <ac:spMk id="22" creationId="{74CCE7D7-83BD-9247-8D20-6AFA48C122EC}"/>
          </ac:spMkLst>
        </pc:spChg>
        <pc:picChg chg="mod modCrop">
          <ac:chgData name="Bhushan Thapliyal" userId="ddf56c7c4acd496c" providerId="LiveId" clId="{4C44B994-E1AF-46AF-A835-5B2A646FF084}" dt="2024-04-07T13:31:49.932" v="16" actId="732"/>
          <ac:picMkLst>
            <pc:docMk/>
            <pc:sldMk cId="3528446323" sldId="256"/>
            <ac:picMk id="6" creationId="{EA7245EE-9D37-E5C1-6D4A-9F511BDAED23}"/>
          </ac:picMkLst>
        </pc:picChg>
      </pc:sldChg>
      <pc:sldChg chg="delSp modSp mod replTag delTag">
        <pc:chgData name="Bhushan Thapliyal" userId="ddf56c7c4acd496c" providerId="LiveId" clId="{4C44B994-E1AF-46AF-A835-5B2A646FF084}" dt="2024-04-15T05:57:06.082" v="100" actId="478"/>
        <pc:sldMkLst>
          <pc:docMk/>
          <pc:sldMk cId="1450313342" sldId="257"/>
        </pc:sldMkLst>
        <pc:spChg chg="del mod">
          <ac:chgData name="Bhushan Thapliyal" userId="ddf56c7c4acd496c" providerId="LiveId" clId="{4C44B994-E1AF-46AF-A835-5B2A646FF084}" dt="2024-04-15T05:57:06.082" v="100" actId="478"/>
          <ac:spMkLst>
            <pc:docMk/>
            <pc:sldMk cId="1450313342" sldId="257"/>
            <ac:spMk id="31" creationId="{1738EE75-CE01-B249-B8DE-E1804EE68550}"/>
          </ac:spMkLst>
        </pc:spChg>
        <pc:picChg chg="mod modCrop">
          <ac:chgData name="Bhushan Thapliyal" userId="ddf56c7c4acd496c" providerId="LiveId" clId="{4C44B994-E1AF-46AF-A835-5B2A646FF084}" dt="2024-04-07T13:31:59.352" v="20" actId="732"/>
          <ac:picMkLst>
            <pc:docMk/>
            <pc:sldMk cId="1450313342" sldId="257"/>
            <ac:picMk id="4" creationId="{429C78F9-7651-EAD4-D769-19ADDF111712}"/>
          </ac:picMkLst>
        </pc:picChg>
      </pc:sldChg>
      <pc:sldChg chg="delSp modSp mod replTag delTag">
        <pc:chgData name="Bhushan Thapliyal" userId="ddf56c7c4acd496c" providerId="LiveId" clId="{4C44B994-E1AF-46AF-A835-5B2A646FF084}" dt="2024-04-15T05:57:08.828" v="105" actId="478"/>
        <pc:sldMkLst>
          <pc:docMk/>
          <pc:sldMk cId="4066774807" sldId="258"/>
        </pc:sldMkLst>
        <pc:spChg chg="del mod">
          <ac:chgData name="Bhushan Thapliyal" userId="ddf56c7c4acd496c" providerId="LiveId" clId="{4C44B994-E1AF-46AF-A835-5B2A646FF084}" dt="2024-04-15T05:57:08.828" v="105" actId="478"/>
          <ac:spMkLst>
            <pc:docMk/>
            <pc:sldMk cId="4066774807" sldId="258"/>
            <ac:spMk id="31" creationId="{1738EE75-CE01-B249-B8DE-E1804EE68550}"/>
          </ac:spMkLst>
        </pc:spChg>
        <pc:picChg chg="mod modCrop">
          <ac:chgData name="Bhushan Thapliyal" userId="ddf56c7c4acd496c" providerId="LiveId" clId="{4C44B994-E1AF-46AF-A835-5B2A646FF084}" dt="2024-04-07T13:32:06.918" v="24" actId="732"/>
          <ac:picMkLst>
            <pc:docMk/>
            <pc:sldMk cId="4066774807" sldId="258"/>
            <ac:picMk id="3" creationId="{55AD165A-A932-9631-830A-51738D76A8F8}"/>
          </ac:picMkLst>
        </pc:picChg>
      </pc:sldChg>
      <pc:sldChg chg="delSp modSp mod replTag delTag">
        <pc:chgData name="Bhushan Thapliyal" userId="ddf56c7c4acd496c" providerId="LiveId" clId="{4C44B994-E1AF-46AF-A835-5B2A646FF084}" dt="2024-04-15T05:57:14.241" v="112"/>
        <pc:sldMkLst>
          <pc:docMk/>
          <pc:sldMk cId="473977947" sldId="259"/>
        </pc:sldMkLst>
        <pc:spChg chg="del mod">
          <ac:chgData name="Bhushan Thapliyal" userId="ddf56c7c4acd496c" providerId="LiveId" clId="{4C44B994-E1AF-46AF-A835-5B2A646FF084}" dt="2024-04-15T05:57:12.495" v="110" actId="478"/>
          <ac:spMkLst>
            <pc:docMk/>
            <pc:sldMk cId="473977947" sldId="259"/>
            <ac:spMk id="31" creationId="{1738EE75-CE01-B249-B8DE-E1804EE68550}"/>
          </ac:spMkLst>
        </pc:spChg>
        <pc:picChg chg="mod modCrop">
          <ac:chgData name="Bhushan Thapliyal" userId="ddf56c7c4acd496c" providerId="LiveId" clId="{4C44B994-E1AF-46AF-A835-5B2A646FF084}" dt="2024-04-07T13:32:17.637" v="28" actId="732"/>
          <ac:picMkLst>
            <pc:docMk/>
            <pc:sldMk cId="473977947" sldId="259"/>
            <ac:picMk id="3" creationId="{6BFDEC0C-0D8D-EE0D-E8E4-EE81AC9E9728}"/>
          </ac:picMkLst>
        </pc:picChg>
      </pc:sldChg>
      <pc:sldChg chg="modSp mod replTag delTag">
        <pc:chgData name="Bhushan Thapliyal" userId="ddf56c7c4acd496c" providerId="LiveId" clId="{4C44B994-E1AF-46AF-A835-5B2A646FF084}" dt="2024-04-15T05:57:21.393" v="126" actId="20577"/>
        <pc:sldMkLst>
          <pc:docMk/>
          <pc:sldMk cId="3654016072" sldId="260"/>
        </pc:sldMkLst>
        <pc:spChg chg="mod">
          <ac:chgData name="Bhushan Thapliyal" userId="ddf56c7c4acd496c" providerId="LiveId" clId="{4C44B994-E1AF-46AF-A835-5B2A646FF084}" dt="2024-04-15T05:57:21.393" v="126" actId="20577"/>
          <ac:spMkLst>
            <pc:docMk/>
            <pc:sldMk cId="3654016072" sldId="260"/>
            <ac:spMk id="31" creationId="{1738EE75-CE01-B249-B8DE-E1804EE68550}"/>
          </ac:spMkLst>
        </pc:spChg>
        <pc:picChg chg="mod modCrop">
          <ac:chgData name="Bhushan Thapliyal" userId="ddf56c7c4acd496c" providerId="LiveId" clId="{4C44B994-E1AF-46AF-A835-5B2A646FF084}" dt="2024-04-07T13:32:26.329" v="32" actId="732"/>
          <ac:picMkLst>
            <pc:docMk/>
            <pc:sldMk cId="3654016072" sldId="260"/>
            <ac:picMk id="3" creationId="{EC1040C6-BC02-6DB3-734D-CB6642F000E6}"/>
          </ac:picMkLst>
        </pc:picChg>
      </pc:sldChg>
      <pc:sldMasterChg chg="addSp modSp mod replTag delTag modSldLayout">
        <pc:chgData name="Bhushan Thapliyal" userId="ddf56c7c4acd496c" providerId="LiveId" clId="{4C44B994-E1AF-46AF-A835-5B2A646FF084}" dt="2024-04-15T05:56:54.627" v="86"/>
        <pc:sldMasterMkLst>
          <pc:docMk/>
          <pc:sldMasterMk cId="3104543170" sldId="2147484056"/>
        </pc:sldMasterMkLst>
        <pc:picChg chg="add mod">
          <ac:chgData name="Bhushan Thapliyal" userId="ddf56c7c4acd496c" providerId="LiveId" clId="{4C44B994-E1AF-46AF-A835-5B2A646FF084}" dt="2024-04-12T07:08:24.960" v="84" actId="1036"/>
          <ac:picMkLst>
            <pc:docMk/>
            <pc:sldMasterMk cId="3104543170" sldId="2147484056"/>
            <ac:picMk id="8" creationId="{562F2F64-D797-8E4A-7C60-DBE55A91D373}"/>
          </ac:picMkLst>
        </pc:picChg>
        <pc:sldLayoutChg chg="replTag delTag">
          <pc:chgData name="Bhushan Thapliyal" userId="ddf56c7c4acd496c" providerId="LiveId" clId="{4C44B994-E1AF-46AF-A835-5B2A646FF084}" dt="2024-04-07T13:31:28.196" v="5"/>
          <pc:sldLayoutMkLst>
            <pc:docMk/>
            <pc:sldMasterMk cId="3104543170" sldId="2147484056"/>
            <pc:sldLayoutMk cId="2984906725" sldId="2147484057"/>
          </pc:sldLayoutMkLst>
        </pc:sldLayoutChg>
        <pc:sldLayoutChg chg="replTag delTag">
          <pc:chgData name="Bhushan Thapliyal" userId="ddf56c7c4acd496c" providerId="LiveId" clId="{4C44B994-E1AF-46AF-A835-5B2A646FF084}" dt="2024-04-12T06:50:55.189" v="67"/>
          <pc:sldLayoutMkLst>
            <pc:docMk/>
            <pc:sldMasterMk cId="3104543170" sldId="2147484056"/>
            <pc:sldLayoutMk cId="2481687622" sldId="21474840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custDataLst>
      <p:tags r:id="rId1"/>
    </p:custDataLst>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pic>
        <p:nvPicPr>
          <p:cNvPr id="8" name="Image 7">
            <a:extLst>
              <a:ext uri="{FF2B5EF4-FFF2-40B4-BE49-F238E27FC236}">
                <a16:creationId xmlns:a16="http://schemas.microsoft.com/office/drawing/2014/main" id="{562F2F64-D797-8E4A-7C60-DBE55A91D373}"/>
              </a:ext>
            </a:extLst>
          </p:cNvPr>
          <p:cNvPicPr>
            <a:picLocks noChangeAspect="1"/>
          </p:cNvPicPr>
          <p:nvPr userDrawn="1"/>
        </p:nvPicPr>
        <p:blipFill>
          <a:blip r:embed="rId14"/>
          <a:srcRect/>
          <a:stretch/>
        </p:blipFill>
        <p:spPr>
          <a:xfrm>
            <a:off x="0" y="10152907"/>
            <a:ext cx="7559675" cy="539523"/>
          </a:xfrm>
          <a:prstGeom prst="rect">
            <a:avLst/>
          </a:prstGeom>
        </p:spPr>
      </p:pic>
    </p:spTree>
    <p:custDataLst>
      <p:tags r:id="rId13"/>
    </p:custDataLst>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g"/><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A7245EE-9D37-E5C1-6D4A-9F511BDAED23}"/>
              </a:ext>
            </a:extLst>
          </p:cNvPr>
          <p:cNvPicPr>
            <a:picLocks noChangeAspect="1"/>
          </p:cNvPicPr>
          <p:nvPr/>
        </p:nvPicPr>
        <p:blipFill rotWithShape="1">
          <a:blip r:embed="rId3"/>
          <a:srcRect b="6258"/>
          <a:stretch/>
        </p:blipFill>
        <p:spPr>
          <a:xfrm>
            <a:off x="7937" y="-3969"/>
            <a:ext cx="7543800" cy="10012265"/>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Kid</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613483" cy="11157221"/>
          </a:xfrm>
          <a:prstGeom prst="rect">
            <a:avLst/>
          </a:prstGeom>
          <a:noFill/>
        </p:spPr>
        <p:txBody>
          <a:bodyPr wrap="square" lIns="0" tIns="0" rIns="0" bIns="0" numCol="2" spcCol="180000" rtlCol="0">
            <a:spAutoFit/>
          </a:bodyPr>
          <a:lstStyle/>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Je ne veux voir aucune larme glisser</a:t>
            </a:r>
          </a:p>
          <a:p>
            <a:pPr>
              <a:lnSpc>
                <a:spcPts val="1300"/>
              </a:lnSpc>
            </a:pPr>
            <a:r>
              <a:rPr lang="fr-FR" sz="1000" dirty="0">
                <a:latin typeface="Roboto" panose="02000000000000000000" pitchFamily="2" charset="0"/>
                <a:ea typeface="Roboto" panose="02000000000000000000" pitchFamily="2" charset="0"/>
              </a:rPr>
              <a:t>Sur cette gueule héroïque et ce corps tout sculpté</a:t>
            </a:r>
          </a:p>
          <a:p>
            <a:pPr>
              <a:lnSpc>
                <a:spcPts val="1300"/>
              </a:lnSpc>
            </a:pPr>
            <a:r>
              <a:rPr lang="fr-FR" sz="1000" dirty="0">
                <a:latin typeface="Roboto" panose="02000000000000000000" pitchFamily="2" charset="0"/>
                <a:ea typeface="Roboto" panose="02000000000000000000" pitchFamily="2" charset="0"/>
              </a:rPr>
              <a:t>Pour atteindre des sommets fantastiques</a:t>
            </a:r>
          </a:p>
          <a:p>
            <a:pPr>
              <a:lnSpc>
                <a:spcPts val="1300"/>
              </a:lnSpc>
            </a:pPr>
            <a:r>
              <a:rPr lang="fr-FR" sz="1000" dirty="0">
                <a:latin typeface="Roboto" panose="02000000000000000000" pitchFamily="2" charset="0"/>
                <a:ea typeface="Roboto" panose="02000000000000000000" pitchFamily="2" charset="0"/>
              </a:rPr>
              <a:t>Que seule une rêverie pourrait surpasser</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Je ne veux voir aucune once</a:t>
            </a:r>
            <a:r>
              <a:rPr lang="fr-FR" sz="1000" baseline="30000" dirty="0">
                <a:latin typeface="Roboto" panose="02000000000000000000" pitchFamily="2" charset="0"/>
                <a:ea typeface="Roboto" panose="02000000000000000000" pitchFamily="2" charset="0"/>
              </a:rPr>
              <a:t>1</a:t>
            </a:r>
            <a:r>
              <a:rPr lang="fr-FR" sz="1000" dirty="0">
                <a:latin typeface="Roboto" panose="02000000000000000000" pitchFamily="2" charset="0"/>
                <a:ea typeface="Roboto" panose="02000000000000000000" pitchFamily="2" charset="0"/>
              </a:rPr>
              <a:t> féminine</a:t>
            </a:r>
          </a:p>
          <a:p>
            <a:pPr>
              <a:lnSpc>
                <a:spcPts val="1300"/>
              </a:lnSpc>
            </a:pPr>
            <a:r>
              <a:rPr lang="fr-FR" sz="1000" dirty="0">
                <a:latin typeface="Roboto" panose="02000000000000000000" pitchFamily="2" charset="0"/>
                <a:ea typeface="Roboto" panose="02000000000000000000" pitchFamily="2" charset="0"/>
              </a:rPr>
              <a:t>Ni des airs, ni des gestes qui veulent dire</a:t>
            </a:r>
          </a:p>
          <a:p>
            <a:pPr>
              <a:lnSpc>
                <a:spcPts val="1300"/>
              </a:lnSpc>
            </a:pPr>
            <a:r>
              <a:rPr lang="fr-FR" sz="1000" dirty="0">
                <a:latin typeface="Roboto" panose="02000000000000000000" pitchFamily="2" charset="0"/>
                <a:ea typeface="Roboto" panose="02000000000000000000" pitchFamily="2" charset="0"/>
              </a:rPr>
              <a:t>Et Dieu sait si ce sont tout de même les pires</a:t>
            </a:r>
          </a:p>
          <a:p>
            <a:pPr>
              <a:lnSpc>
                <a:spcPts val="1300"/>
              </a:lnSpc>
            </a:pPr>
            <a:r>
              <a:rPr lang="fr-FR" sz="1000" dirty="0">
                <a:latin typeface="Roboto" panose="02000000000000000000" pitchFamily="2" charset="0"/>
                <a:ea typeface="Roboto" panose="02000000000000000000" pitchFamily="2" charset="0"/>
              </a:rPr>
              <a:t>À venir te castrer</a:t>
            </a:r>
            <a:r>
              <a:rPr lang="fr-FR" sz="1000" baseline="30000" dirty="0">
                <a:latin typeface="Roboto" panose="02000000000000000000" pitchFamily="2" charset="0"/>
                <a:ea typeface="Roboto" panose="02000000000000000000" pitchFamily="2" charset="0"/>
              </a:rPr>
              <a:t>2</a:t>
            </a:r>
            <a:r>
              <a:rPr lang="fr-FR" sz="1000" dirty="0">
                <a:latin typeface="Roboto" panose="02000000000000000000" pitchFamily="2" charset="0"/>
                <a:ea typeface="Roboto" panose="02000000000000000000" pitchFamily="2" charset="0"/>
              </a:rPr>
              <a:t> pour quelques vocalises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Loin de toi ces finesses tactiques</a:t>
            </a:r>
          </a:p>
          <a:p>
            <a:pPr>
              <a:lnSpc>
                <a:spcPts val="1300"/>
              </a:lnSpc>
            </a:pPr>
            <a:r>
              <a:rPr lang="fr-FR" sz="1000" dirty="0">
                <a:latin typeface="Roboto" panose="02000000000000000000" pitchFamily="2" charset="0"/>
                <a:ea typeface="Roboto" panose="02000000000000000000" pitchFamily="2" charset="0"/>
              </a:rPr>
              <a:t>De ces femmes origines qui féminisent, groguisent</a:t>
            </a:r>
            <a:r>
              <a:rPr lang="fr-FR" sz="1000" baseline="30000" dirty="0">
                <a:latin typeface="Roboto" panose="02000000000000000000" pitchFamily="2" charset="0"/>
                <a:ea typeface="Roboto" panose="02000000000000000000" pitchFamily="2" charset="0"/>
              </a:rPr>
              <a:t>3</a:t>
            </a:r>
          </a:p>
          <a:p>
            <a:pPr>
              <a:lnSpc>
                <a:spcPts val="1300"/>
              </a:lnSpc>
            </a:pPr>
            <a:r>
              <a:rPr lang="fr-FR" sz="1000" dirty="0">
                <a:latin typeface="Roboto" panose="02000000000000000000" pitchFamily="2" charset="0"/>
                <a:ea typeface="Roboto" panose="02000000000000000000" pitchFamily="2" charset="0"/>
              </a:rPr>
              <a:t>Sous prétexte d’être le messie fidèle</a:t>
            </a:r>
          </a:p>
          <a:p>
            <a:pPr>
              <a:lnSpc>
                <a:spcPts val="1300"/>
              </a:lnSpc>
            </a:pPr>
            <a:r>
              <a:rPr lang="fr-FR" sz="1000" dirty="0">
                <a:latin typeface="Roboto" panose="02000000000000000000" pitchFamily="2" charset="0"/>
                <a:ea typeface="Roboto" panose="02000000000000000000" pitchFamily="2" charset="0"/>
              </a:rPr>
              <a:t>De ce fier modèle archaïque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Tu tiendras dans tes mains l’héritage iconique</a:t>
            </a:r>
          </a:p>
          <a:p>
            <a:pPr>
              <a:lnSpc>
                <a:spcPts val="1300"/>
              </a:lnSpc>
            </a:pPr>
            <a:r>
              <a:rPr lang="fr-FR" sz="1000" dirty="0">
                <a:latin typeface="Roboto" panose="02000000000000000000" pitchFamily="2" charset="0"/>
                <a:ea typeface="Roboto" panose="02000000000000000000" pitchFamily="2" charset="0"/>
              </a:rPr>
              <a:t>D’Apollon, et comme tous les garçons</a:t>
            </a:r>
          </a:p>
          <a:p>
            <a:pPr>
              <a:lnSpc>
                <a:spcPts val="1300"/>
              </a:lnSpc>
            </a:pPr>
            <a:r>
              <a:rPr lang="fr-FR" sz="1000" dirty="0">
                <a:latin typeface="Roboto" panose="02000000000000000000" pitchFamily="2" charset="0"/>
                <a:ea typeface="Roboto" panose="02000000000000000000" pitchFamily="2" charset="0"/>
              </a:rPr>
              <a:t>Tu courras de ballon en champion</a:t>
            </a:r>
          </a:p>
          <a:p>
            <a:pPr>
              <a:lnSpc>
                <a:spcPts val="1300"/>
              </a:lnSpc>
            </a:pPr>
            <a:r>
              <a:rPr lang="fr-FR" sz="1000" dirty="0">
                <a:latin typeface="Roboto" panose="02000000000000000000" pitchFamily="2" charset="0"/>
                <a:ea typeface="Roboto" panose="02000000000000000000" pitchFamily="2" charset="0"/>
              </a:rPr>
              <a:t>Et deviendras mon petit héros historique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Virilité abusive (x2)</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Je veux voir ton teint pâle se noircir de bagarres</a:t>
            </a:r>
          </a:p>
          <a:p>
            <a:pPr>
              <a:lnSpc>
                <a:spcPts val="1300"/>
              </a:lnSpc>
            </a:pPr>
            <a:r>
              <a:rPr lang="fr-FR" sz="1000" dirty="0">
                <a:latin typeface="Roboto" panose="02000000000000000000" pitchFamily="2" charset="0"/>
                <a:ea typeface="Roboto" panose="02000000000000000000" pitchFamily="2" charset="0"/>
              </a:rPr>
              <a:t>Et forger</a:t>
            </a:r>
            <a:r>
              <a:rPr lang="fr-FR" sz="1000" baseline="30000" dirty="0">
                <a:latin typeface="Roboto" panose="02000000000000000000" pitchFamily="2" charset="0"/>
                <a:ea typeface="Roboto" panose="02000000000000000000" pitchFamily="2" charset="0"/>
              </a:rPr>
              <a:t>4</a:t>
            </a:r>
            <a:r>
              <a:rPr lang="fr-FR" sz="1000" dirty="0">
                <a:latin typeface="Roboto" panose="02000000000000000000" pitchFamily="2" charset="0"/>
                <a:ea typeface="Roboto" panose="02000000000000000000" pitchFamily="2" charset="0"/>
              </a:rPr>
              <a:t> ton mental pour qu’aucune de ces dames</a:t>
            </a:r>
          </a:p>
          <a:p>
            <a:pPr>
              <a:lnSpc>
                <a:spcPts val="1300"/>
              </a:lnSpc>
            </a:pPr>
            <a:r>
              <a:rPr lang="fr-FR" sz="1000" dirty="0">
                <a:latin typeface="Roboto" panose="02000000000000000000" pitchFamily="2" charset="0"/>
                <a:ea typeface="Roboto" panose="02000000000000000000" pitchFamily="2" charset="0"/>
              </a:rPr>
              <a:t>Te dirigent vers de contrées</a:t>
            </a:r>
            <a:r>
              <a:rPr lang="fr-FR" sz="1000" baseline="30000" dirty="0">
                <a:latin typeface="Roboto" panose="02000000000000000000" pitchFamily="2" charset="0"/>
                <a:ea typeface="Roboto" panose="02000000000000000000" pitchFamily="2" charset="0"/>
              </a:rPr>
              <a:t>5</a:t>
            </a:r>
            <a:r>
              <a:rPr lang="fr-FR" sz="1000" dirty="0">
                <a:latin typeface="Roboto" panose="02000000000000000000" pitchFamily="2" charset="0"/>
                <a:ea typeface="Roboto" panose="02000000000000000000" pitchFamily="2" charset="0"/>
              </a:rPr>
              <a:t> roses, néfastes</a:t>
            </a:r>
          </a:p>
          <a:p>
            <a:pPr>
              <a:lnSpc>
                <a:spcPts val="1300"/>
              </a:lnSpc>
            </a:pPr>
            <a:r>
              <a:rPr lang="fr-FR" sz="1000" dirty="0">
                <a:latin typeface="Roboto" panose="02000000000000000000" pitchFamily="2" charset="0"/>
                <a:ea typeface="Roboto" panose="02000000000000000000" pitchFamily="2" charset="0"/>
              </a:rPr>
              <a:t>Pour de glorieux gaillards</a:t>
            </a:r>
            <a:endParaRPr lang="fr-FR" sz="1000" baseline="30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Tu hisseras</a:t>
            </a:r>
            <a:r>
              <a:rPr lang="fr-FR" sz="1000" baseline="30000" dirty="0">
                <a:latin typeface="Roboto" panose="02000000000000000000" pitchFamily="2" charset="0"/>
                <a:ea typeface="Roboto" panose="02000000000000000000" pitchFamily="2" charset="0"/>
              </a:rPr>
              <a:t>6</a:t>
            </a:r>
            <a:r>
              <a:rPr lang="fr-FR" sz="1000" dirty="0">
                <a:latin typeface="Roboto" panose="02000000000000000000" pitchFamily="2" charset="0"/>
                <a:ea typeface="Roboto" panose="02000000000000000000" pitchFamily="2" charset="0"/>
              </a:rPr>
              <a:t> ta puissance masculine</a:t>
            </a:r>
          </a:p>
          <a:p>
            <a:pPr>
              <a:lnSpc>
                <a:spcPts val="1300"/>
              </a:lnSpc>
            </a:pPr>
            <a:r>
              <a:rPr lang="fr-FR" sz="1000" dirty="0">
                <a:latin typeface="Roboto" panose="02000000000000000000" pitchFamily="2" charset="0"/>
                <a:ea typeface="Roboto" panose="02000000000000000000" pitchFamily="2" charset="0"/>
              </a:rPr>
              <a:t>Pour contrer cette essence sensible</a:t>
            </a:r>
          </a:p>
          <a:p>
            <a:pPr>
              <a:lnSpc>
                <a:spcPts val="1300"/>
              </a:lnSpc>
            </a:pPr>
            <a:r>
              <a:rPr lang="fr-FR" sz="1000" dirty="0">
                <a:latin typeface="Roboto" panose="02000000000000000000" pitchFamily="2" charset="0"/>
                <a:ea typeface="Roboto" panose="02000000000000000000" pitchFamily="2" charset="0"/>
              </a:rPr>
              <a:t>Que ta mère nous balance en famille</a:t>
            </a:r>
          </a:p>
          <a:p>
            <a:pPr>
              <a:lnSpc>
                <a:spcPts val="1300"/>
              </a:lnSpc>
            </a:pPr>
            <a:r>
              <a:rPr lang="fr-FR" sz="1000" dirty="0">
                <a:latin typeface="Roboto" panose="02000000000000000000" pitchFamily="2" charset="0"/>
                <a:ea typeface="Roboto" panose="02000000000000000000" pitchFamily="2" charset="0"/>
              </a:rPr>
              <a:t>Elle fatigue ton invulnérable Achille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Tu compteras tes billets d’abondance</a:t>
            </a:r>
          </a:p>
          <a:p>
            <a:pPr>
              <a:lnSpc>
                <a:spcPts val="1300"/>
              </a:lnSpc>
            </a:pPr>
            <a:r>
              <a:rPr lang="fr-FR" sz="1000" dirty="0">
                <a:latin typeface="Roboto" panose="02000000000000000000" pitchFamily="2" charset="0"/>
                <a:ea typeface="Roboto" panose="02000000000000000000" pitchFamily="2" charset="0"/>
              </a:rPr>
              <a:t>Qui fleurissent sous tes pieds, que tu ne croiseras jamais</a:t>
            </a:r>
          </a:p>
          <a:p>
            <a:pPr>
              <a:lnSpc>
                <a:spcPts val="1300"/>
              </a:lnSpc>
            </a:pPr>
            <a:r>
              <a:rPr lang="fr-FR" sz="1000" dirty="0">
                <a:latin typeface="Roboto" panose="02000000000000000000" pitchFamily="2" charset="0"/>
                <a:ea typeface="Roboto" panose="02000000000000000000" pitchFamily="2" charset="0"/>
              </a:rPr>
              <a:t>Tu cracheras sans manière en tous sens</a:t>
            </a:r>
          </a:p>
          <a:p>
            <a:pPr>
              <a:lnSpc>
                <a:spcPts val="1300"/>
              </a:lnSpc>
            </a:pPr>
            <a:r>
              <a:rPr lang="fr-FR" sz="1000" dirty="0">
                <a:latin typeface="Roboto" panose="02000000000000000000" pitchFamily="2" charset="0"/>
                <a:ea typeface="Roboto" panose="02000000000000000000" pitchFamily="2" charset="0"/>
              </a:rPr>
              <a:t>Défileras fier et dopé de chair, de nerf protéiné</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Tu seras viril mon kid</a:t>
            </a:r>
          </a:p>
          <a:p>
            <a:pPr>
              <a:lnSpc>
                <a:spcPts val="1300"/>
              </a:lnSpc>
            </a:pPr>
            <a:r>
              <a:rPr lang="fr-FR" sz="1000" dirty="0">
                <a:latin typeface="Roboto" panose="02000000000000000000" pitchFamily="2" charset="0"/>
                <a:ea typeface="Roboto" panose="02000000000000000000" pitchFamily="2" charset="0"/>
              </a:rPr>
              <a:t>Tu brilleras par ta force physique</a:t>
            </a:r>
          </a:p>
          <a:p>
            <a:pPr>
              <a:lnSpc>
                <a:spcPts val="1300"/>
              </a:lnSpc>
            </a:pPr>
            <a:r>
              <a:rPr lang="fr-FR" sz="1000" dirty="0">
                <a:latin typeface="Roboto" panose="02000000000000000000" pitchFamily="2" charset="0"/>
                <a:ea typeface="Roboto" panose="02000000000000000000" pitchFamily="2" charset="0"/>
              </a:rPr>
              <a:t>Ton allure dominante, ta posture de caïd</a:t>
            </a:r>
            <a:r>
              <a:rPr lang="fr-FR" sz="1000" baseline="30000" dirty="0">
                <a:latin typeface="Roboto" panose="02000000000000000000" pitchFamily="2" charset="0"/>
                <a:ea typeface="Roboto" panose="02000000000000000000" pitchFamily="2" charset="0"/>
              </a:rPr>
              <a:t>7</a:t>
            </a:r>
          </a:p>
          <a:p>
            <a:pPr>
              <a:lnSpc>
                <a:spcPts val="1300"/>
              </a:lnSpc>
            </a:pPr>
            <a:r>
              <a:rPr lang="fr-FR" sz="1000" dirty="0">
                <a:latin typeface="Roboto" panose="02000000000000000000" pitchFamily="2" charset="0"/>
                <a:ea typeface="Roboto" panose="02000000000000000000" pitchFamily="2" charset="0"/>
              </a:rPr>
              <a:t>Et ton sexe triomphant, pour mépriser les faibles</a:t>
            </a:r>
          </a:p>
          <a:p>
            <a:pPr>
              <a:lnSpc>
                <a:spcPts val="1300"/>
              </a:lnSpc>
            </a:pPr>
            <a:r>
              <a:rPr lang="fr-FR" sz="1000" dirty="0">
                <a:latin typeface="Roboto" panose="02000000000000000000" pitchFamily="2" charset="0"/>
                <a:ea typeface="Roboto" panose="02000000000000000000" pitchFamily="2" charset="0"/>
              </a:rPr>
              <a:t>Tu jouiras de ta rude étincelle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Virilité abusive (x4)</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b="1" dirty="0">
                <a:latin typeface="Roboto" panose="02000000000000000000" pitchFamily="2" charset="0"/>
                <a:ea typeface="Roboto" panose="02000000000000000000" pitchFamily="2" charset="0"/>
              </a:rPr>
              <a:t>Refrain (x2)</a:t>
            </a:r>
          </a:p>
          <a:p>
            <a:pPr>
              <a:lnSpc>
                <a:spcPts val="1300"/>
              </a:lnSpc>
            </a:pPr>
            <a:r>
              <a:rPr lang="fr-FR" sz="1000" dirty="0">
                <a:latin typeface="Roboto" panose="02000000000000000000" pitchFamily="2" charset="0"/>
                <a:ea typeface="Roboto" panose="02000000000000000000" pitchFamily="2" charset="0"/>
              </a:rPr>
              <a:t>Mais moi, mais moi, je joue avec les filles</a:t>
            </a:r>
          </a:p>
          <a:p>
            <a:pPr>
              <a:lnSpc>
                <a:spcPts val="1300"/>
              </a:lnSpc>
            </a:pPr>
            <a:r>
              <a:rPr lang="fr-FR" sz="1000" dirty="0">
                <a:latin typeface="Roboto" panose="02000000000000000000" pitchFamily="2" charset="0"/>
                <a:ea typeface="Roboto" panose="02000000000000000000" pitchFamily="2" charset="0"/>
              </a:rPr>
              <a:t>Mais moi, mais moi, je ne prône</a:t>
            </a:r>
            <a:r>
              <a:rPr lang="fr-FR" sz="1000" baseline="30000" dirty="0">
                <a:latin typeface="Roboto" panose="02000000000000000000" pitchFamily="2" charset="0"/>
                <a:ea typeface="Roboto" panose="02000000000000000000" pitchFamily="2" charset="0"/>
              </a:rPr>
              <a:t>8</a:t>
            </a:r>
            <a:r>
              <a:rPr lang="fr-FR" sz="1000" dirty="0">
                <a:latin typeface="Roboto" panose="02000000000000000000" pitchFamily="2" charset="0"/>
                <a:ea typeface="Roboto" panose="02000000000000000000" pitchFamily="2" charset="0"/>
              </a:rPr>
              <a:t> pas mon chibre</a:t>
            </a:r>
            <a:r>
              <a:rPr lang="fr-FR" sz="1000" baseline="30000" dirty="0">
                <a:latin typeface="Roboto" panose="02000000000000000000" pitchFamily="2" charset="0"/>
                <a:ea typeface="Roboto" panose="02000000000000000000" pitchFamily="2" charset="0"/>
              </a:rPr>
              <a:t>9</a:t>
            </a:r>
          </a:p>
          <a:p>
            <a:pPr>
              <a:lnSpc>
                <a:spcPts val="1300"/>
              </a:lnSpc>
            </a:pPr>
            <a:r>
              <a:rPr lang="fr-FR" sz="1000" dirty="0">
                <a:latin typeface="Roboto" panose="02000000000000000000" pitchFamily="2" charset="0"/>
                <a:ea typeface="Roboto" panose="02000000000000000000" pitchFamily="2" charset="0"/>
              </a:rPr>
              <a:t>Mais moi, mais moi, j’accélérerai tes rides</a:t>
            </a:r>
          </a:p>
          <a:p>
            <a:pPr>
              <a:lnSpc>
                <a:spcPts val="1300"/>
              </a:lnSpc>
            </a:pPr>
            <a:r>
              <a:rPr lang="fr-FR" sz="1000" dirty="0">
                <a:latin typeface="Roboto" panose="02000000000000000000" pitchFamily="2" charset="0"/>
                <a:ea typeface="Roboto" panose="02000000000000000000" pitchFamily="2" charset="0"/>
              </a:rPr>
              <a:t>Pour que tes propos cessent et disparaissent</a:t>
            </a:r>
          </a:p>
          <a:p>
            <a:pPr>
              <a:lnSpc>
                <a:spcPts val="1300"/>
              </a:lnSpc>
            </a:pPr>
            <a:endParaRPr lang="fr-FR" sz="1000" dirty="0">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05080" y="3071969"/>
            <a:ext cx="2082205" cy="348550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Eddy de </a:t>
            </a:r>
            <a:r>
              <a:rPr lang="fr-FR" sz="900" kern="1300" dirty="0" err="1">
                <a:latin typeface="Roboto Medium" panose="02000000000000000000" pitchFamily="2" charset="0"/>
                <a:ea typeface="Roboto Medium" panose="02000000000000000000" pitchFamily="2" charset="0"/>
              </a:rPr>
              <a:t>Pretto</a:t>
            </a:r>
            <a:r>
              <a:rPr lang="fr-FR" sz="900" kern="1300" dirty="0">
                <a:latin typeface="Roboto Medium" panose="02000000000000000000" pitchFamily="2" charset="0"/>
                <a:ea typeface="Roboto Medium" panose="02000000000000000000" pitchFamily="2" charset="0"/>
              </a:rPr>
              <a:t>, né en 1993, est un auteur-compositeur-interprète et acteur. Il a fait ses débuts dans la publicité et au cinéma. Après un premier disque, </a:t>
            </a:r>
            <a:r>
              <a:rPr lang="fr-FR" sz="900" i="1" kern="1300" dirty="0">
                <a:latin typeface="Roboto Medium" panose="02000000000000000000" pitchFamily="2" charset="0"/>
                <a:ea typeface="Roboto Medium" panose="02000000000000000000" pitchFamily="2" charset="0"/>
              </a:rPr>
              <a:t>Kid</a:t>
            </a:r>
            <a:r>
              <a:rPr lang="fr-FR" sz="900" kern="1300" dirty="0">
                <a:latin typeface="Roboto Medium" panose="02000000000000000000" pitchFamily="2" charset="0"/>
                <a:ea typeface="Roboto Medium" panose="02000000000000000000" pitchFamily="2" charset="0"/>
              </a:rPr>
              <a:t>, en 2017, sa carrière décolle en 2018 avec son premier album </a:t>
            </a:r>
            <a:r>
              <a:rPr lang="fr-FR" sz="900" i="1" kern="1300" dirty="0">
                <a:latin typeface="Roboto Medium" panose="02000000000000000000" pitchFamily="2" charset="0"/>
                <a:ea typeface="Roboto Medium" panose="02000000000000000000" pitchFamily="2" charset="0"/>
              </a:rPr>
              <a:t>Cure</a:t>
            </a:r>
            <a:r>
              <a:rPr lang="fr-FR" sz="900" kern="1300" dirty="0">
                <a:latin typeface="Roboto Medium" panose="02000000000000000000" pitchFamily="2" charset="0"/>
                <a:ea typeface="Roboto Medium" panose="02000000000000000000" pitchFamily="2" charset="0"/>
              </a:rPr>
              <a:t>. À la rencontre entre hip-hop et chanson française, il puise son inspiration dans ses univers et expériences personnels, donnant un style sensible et à la fois dur à sa musique. Il est récompensé en 2017 avec le prix du Printemps de Bourges et aux Globes de Cristal 2019, où il obtient les prix du meilleur album et meilleur artiste masculin de l'année.</a:t>
            </a:r>
          </a:p>
          <a:p>
            <a:pPr algn="just">
              <a:lnSpc>
                <a:spcPts val="1280"/>
              </a:lnSpc>
            </a:pPr>
            <a:r>
              <a:rPr lang="fr-FR" sz="900" dirty="0">
                <a:latin typeface="Roboto Medium" panose="02000000000000000000" pitchFamily="2" charset="0"/>
                <a:ea typeface="Roboto Medium" panose="02000000000000000000" pitchFamily="2" charset="0"/>
              </a:rPr>
              <a:t>Dans sa chanson « Kid », Eddy de </a:t>
            </a:r>
            <a:r>
              <a:rPr lang="fr-FR" sz="900" dirty="0" err="1">
                <a:latin typeface="Roboto Medium" panose="02000000000000000000" pitchFamily="2" charset="0"/>
                <a:ea typeface="Roboto Medium" panose="02000000000000000000" pitchFamily="2" charset="0"/>
              </a:rPr>
              <a:t>Pretto</a:t>
            </a:r>
            <a:r>
              <a:rPr lang="fr-FR" sz="900" dirty="0">
                <a:latin typeface="Roboto Medium" panose="02000000000000000000" pitchFamily="2" charset="0"/>
                <a:ea typeface="Roboto Medium" panose="02000000000000000000" pitchFamily="2" charset="0"/>
              </a:rPr>
              <a:t> interroge la masculinité et l'hyper-virilité qui ont constitué une part de son éducation.</a:t>
            </a: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7933590"/>
            <a:ext cx="2165684" cy="1541256"/>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nSpc>
                <a:spcPts val="1080"/>
              </a:lnSpc>
            </a:pPr>
            <a:r>
              <a:rPr lang="fr-FR" sz="850" i="1" dirty="0">
                <a:latin typeface="Roboto" panose="02000000000000000000" pitchFamily="2" charset="0"/>
                <a:ea typeface="Roboto" panose="02000000000000000000" pitchFamily="2" charset="0"/>
              </a:rPr>
              <a:t>1. Once </a:t>
            </a:r>
            <a:r>
              <a:rPr lang="fr-FR" sz="850" dirty="0">
                <a:latin typeface="Roboto" panose="02000000000000000000" pitchFamily="2" charset="0"/>
                <a:ea typeface="Roboto" panose="02000000000000000000" pitchFamily="2" charset="0"/>
              </a:rPr>
              <a:t>: petite quantité de quelque chose.</a:t>
            </a:r>
          </a:p>
          <a:p>
            <a:pPr>
              <a:lnSpc>
                <a:spcPts val="1080"/>
              </a:lnSpc>
            </a:pPr>
            <a:r>
              <a:rPr lang="fr-FR" sz="850" i="1" dirty="0">
                <a:latin typeface="Roboto" panose="02000000000000000000" pitchFamily="2" charset="0"/>
                <a:ea typeface="Roboto" panose="02000000000000000000" pitchFamily="2" charset="0"/>
              </a:rPr>
              <a:t>2. Castrer </a:t>
            </a:r>
            <a:r>
              <a:rPr lang="fr-FR" sz="850" dirty="0">
                <a:latin typeface="Roboto" panose="02000000000000000000" pitchFamily="2" charset="0"/>
                <a:ea typeface="Roboto" panose="02000000000000000000" pitchFamily="2" charset="0"/>
              </a:rPr>
              <a:t>: supprimer les organes génitaux.</a:t>
            </a:r>
          </a:p>
          <a:p>
            <a:pPr>
              <a:lnSpc>
                <a:spcPts val="1080"/>
              </a:lnSpc>
            </a:pPr>
            <a:r>
              <a:rPr lang="fr-FR" sz="850" i="1" dirty="0">
                <a:latin typeface="Roboto" panose="02000000000000000000" pitchFamily="2" charset="0"/>
                <a:ea typeface="Roboto" panose="02000000000000000000" pitchFamily="2" charset="0"/>
              </a:rPr>
              <a:t>3. </a:t>
            </a:r>
            <a:r>
              <a:rPr lang="fr-FR" sz="850" i="1" dirty="0" err="1">
                <a:latin typeface="Roboto" panose="02000000000000000000" pitchFamily="2" charset="0"/>
                <a:ea typeface="Roboto" panose="02000000000000000000" pitchFamily="2" charset="0"/>
              </a:rPr>
              <a:t>Groguir</a:t>
            </a:r>
            <a:r>
              <a:rPr lang="fr-FR" sz="850" i="1" dirty="0">
                <a:latin typeface="Roboto" panose="02000000000000000000" pitchFamily="2" charset="0"/>
                <a:ea typeface="Roboto" panose="02000000000000000000" pitchFamily="2" charset="0"/>
              </a:rPr>
              <a:t> (néologisme) </a:t>
            </a:r>
            <a:r>
              <a:rPr lang="fr-FR" sz="850" dirty="0">
                <a:latin typeface="Roboto" panose="02000000000000000000" pitchFamily="2" charset="0"/>
                <a:ea typeface="Roboto" panose="02000000000000000000" pitchFamily="2" charset="0"/>
              </a:rPr>
              <a:t>: </a:t>
            </a:r>
            <a:r>
              <a:rPr lang="fr-FR" sz="850" dirty="0" err="1">
                <a:latin typeface="Roboto" panose="02000000000000000000" pitchFamily="2" charset="0"/>
                <a:ea typeface="Roboto" panose="02000000000000000000" pitchFamily="2" charset="0"/>
              </a:rPr>
              <a:t>assomer</a:t>
            </a:r>
            <a:r>
              <a:rPr lang="fr-FR" sz="850" dirty="0">
                <a:latin typeface="Roboto" panose="02000000000000000000" pitchFamily="2" charset="0"/>
                <a:ea typeface="Roboto" panose="02000000000000000000" pitchFamily="2" charset="0"/>
              </a:rPr>
              <a:t>, fatiguer.</a:t>
            </a:r>
          </a:p>
          <a:p>
            <a:pPr>
              <a:lnSpc>
                <a:spcPts val="1080"/>
              </a:lnSpc>
            </a:pPr>
            <a:r>
              <a:rPr lang="fr-FR" sz="850" i="1" dirty="0">
                <a:latin typeface="Roboto" panose="02000000000000000000" pitchFamily="2" charset="0"/>
                <a:ea typeface="Roboto" panose="02000000000000000000" pitchFamily="2" charset="0"/>
              </a:rPr>
              <a:t>4. Forger </a:t>
            </a:r>
            <a:r>
              <a:rPr lang="fr-FR" sz="850" dirty="0">
                <a:latin typeface="Roboto" panose="02000000000000000000" pitchFamily="2" charset="0"/>
                <a:ea typeface="Roboto" panose="02000000000000000000" pitchFamily="2" charset="0"/>
              </a:rPr>
              <a:t>: construire, former.</a:t>
            </a:r>
          </a:p>
          <a:p>
            <a:pPr>
              <a:lnSpc>
                <a:spcPts val="1080"/>
              </a:lnSpc>
            </a:pPr>
            <a:r>
              <a:rPr lang="fr-FR" sz="850" i="1" dirty="0">
                <a:latin typeface="Roboto" panose="02000000000000000000" pitchFamily="2" charset="0"/>
                <a:ea typeface="Roboto" panose="02000000000000000000" pitchFamily="2" charset="0"/>
              </a:rPr>
              <a:t>5. Contrées </a:t>
            </a:r>
            <a:r>
              <a:rPr lang="fr-FR" sz="850" dirty="0">
                <a:latin typeface="Roboto" panose="02000000000000000000" pitchFamily="2" charset="0"/>
                <a:ea typeface="Roboto" panose="02000000000000000000" pitchFamily="2" charset="0"/>
              </a:rPr>
              <a:t>: pays, régions.</a:t>
            </a:r>
          </a:p>
          <a:p>
            <a:pPr>
              <a:lnSpc>
                <a:spcPts val="1080"/>
              </a:lnSpc>
            </a:pPr>
            <a:r>
              <a:rPr lang="fr-FR" sz="850" i="1" dirty="0">
                <a:latin typeface="Roboto" panose="02000000000000000000" pitchFamily="2" charset="0"/>
                <a:ea typeface="Roboto" panose="02000000000000000000" pitchFamily="2" charset="0"/>
              </a:rPr>
              <a:t>6. Hisser </a:t>
            </a:r>
            <a:r>
              <a:rPr lang="fr-FR" sz="850" dirty="0">
                <a:latin typeface="Roboto" panose="02000000000000000000" pitchFamily="2" charset="0"/>
                <a:ea typeface="Roboto" panose="02000000000000000000" pitchFamily="2" charset="0"/>
              </a:rPr>
              <a:t>: élever, afficher.</a:t>
            </a:r>
          </a:p>
          <a:p>
            <a:pPr>
              <a:lnSpc>
                <a:spcPts val="1080"/>
              </a:lnSpc>
            </a:pPr>
            <a:r>
              <a:rPr lang="fr-FR" sz="850" i="1" dirty="0">
                <a:latin typeface="Roboto" panose="02000000000000000000" pitchFamily="2" charset="0"/>
                <a:ea typeface="Roboto" panose="02000000000000000000" pitchFamily="2" charset="0"/>
              </a:rPr>
              <a:t>7. Caïd </a:t>
            </a:r>
            <a:r>
              <a:rPr lang="fr-FR" sz="850" dirty="0">
                <a:latin typeface="Roboto" panose="02000000000000000000" pitchFamily="2" charset="0"/>
                <a:ea typeface="Roboto" panose="02000000000000000000" pitchFamily="2" charset="0"/>
              </a:rPr>
              <a:t>: homme dur, chef de bande.</a:t>
            </a:r>
          </a:p>
          <a:p>
            <a:pPr>
              <a:lnSpc>
                <a:spcPts val="1080"/>
              </a:lnSpc>
            </a:pPr>
            <a:r>
              <a:rPr lang="fr-FR" sz="850" i="1" dirty="0">
                <a:latin typeface="Roboto" panose="02000000000000000000" pitchFamily="2" charset="0"/>
                <a:ea typeface="Roboto" panose="02000000000000000000" pitchFamily="2" charset="0"/>
              </a:rPr>
              <a:t>8. Prôner </a:t>
            </a:r>
            <a:r>
              <a:rPr lang="fr-FR" sz="850" dirty="0">
                <a:latin typeface="Roboto" panose="02000000000000000000" pitchFamily="2" charset="0"/>
                <a:ea typeface="Roboto" panose="02000000000000000000" pitchFamily="2" charset="0"/>
              </a:rPr>
              <a:t>: mettre en avant, glorifier.</a:t>
            </a:r>
          </a:p>
          <a:p>
            <a:pPr>
              <a:lnSpc>
                <a:spcPts val="1080"/>
              </a:lnSpc>
            </a:pPr>
            <a:r>
              <a:rPr lang="fr-FR" sz="850" i="1" dirty="0">
                <a:latin typeface="Roboto" panose="02000000000000000000" pitchFamily="2" charset="0"/>
                <a:ea typeface="Roboto" panose="02000000000000000000" pitchFamily="2" charset="0"/>
              </a:rPr>
              <a:t>9. Chibre (vulgaire) </a:t>
            </a:r>
            <a:r>
              <a:rPr lang="fr-FR" sz="850" dirty="0">
                <a:latin typeface="Roboto" panose="02000000000000000000" pitchFamily="2" charset="0"/>
                <a:ea typeface="Roboto" panose="02000000000000000000" pitchFamily="2" charset="0"/>
              </a:rPr>
              <a:t>: pénis, sexe masculin.</a:t>
            </a:r>
          </a:p>
          <a:p>
            <a:pPr>
              <a:lnSpc>
                <a:spcPts val="1080"/>
              </a:lnSpc>
            </a:pPr>
            <a:endParaRPr lang="fr-FR" sz="850" b="1" dirty="0">
              <a:latin typeface="Roboto" panose="02000000000000000000" pitchFamily="2" charset="0"/>
              <a:ea typeface="Roboto" panose="02000000000000000000" pitchFamily="2" charset="0"/>
            </a:endParaRPr>
          </a:p>
        </p:txBody>
      </p:sp>
      <p:sp>
        <p:nvSpPr>
          <p:cNvPr id="15" name="ZoneTexte 14">
            <a:extLst>
              <a:ext uri="{FF2B5EF4-FFF2-40B4-BE49-F238E27FC236}">
                <a16:creationId xmlns:a16="http://schemas.microsoft.com/office/drawing/2014/main" id="{3180AE12-2343-0D48-A30E-196099CEE8B9}"/>
              </a:ext>
            </a:extLst>
          </p:cNvPr>
          <p:cNvSpPr txBox="1"/>
          <p:nvPr/>
        </p:nvSpPr>
        <p:spPr>
          <a:xfrm>
            <a:off x="340619" y="6684846"/>
            <a:ext cx="2082205" cy="41274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d’Eddy de </a:t>
            </a:r>
            <a:r>
              <a:rPr lang="fr-FR" sz="850" i="1" kern="1100" dirty="0" err="1">
                <a:latin typeface="Roboto" panose="02000000000000000000" pitchFamily="2" charset="0"/>
                <a:ea typeface="Roboto" panose="02000000000000000000" pitchFamily="2" charset="0"/>
              </a:rPr>
              <a:t>Pretto</a:t>
            </a:r>
            <a:r>
              <a:rPr lang="fr-FR" sz="850" i="1" kern="1100" dirty="0">
                <a:latin typeface="Roboto" panose="02000000000000000000" pitchFamily="2" charset="0"/>
                <a:ea typeface="Roboto" panose="02000000000000000000" pitchFamily="2" charset="0"/>
              </a:rPr>
              <a:t>, abonnez-vous à son compte Instagram </a:t>
            </a:r>
            <a:r>
              <a:rPr lang="fr-FR" sz="850" b="1" i="1" kern="1100" dirty="0">
                <a:latin typeface="Roboto" panose="02000000000000000000" pitchFamily="2" charset="0"/>
                <a:ea typeface="Roboto" panose="02000000000000000000" pitchFamily="2" charset="0"/>
              </a:rPr>
              <a:t>@</a:t>
            </a:r>
            <a:r>
              <a:rPr lang="fr-FR" sz="850" b="1" i="1" kern="1100" dirty="0" err="1">
                <a:latin typeface="Roboto" panose="02000000000000000000" pitchFamily="2" charset="0"/>
                <a:ea typeface="Roboto" panose="02000000000000000000" pitchFamily="2" charset="0"/>
              </a:rPr>
              <a:t>eddydepretto</a:t>
            </a:r>
            <a:r>
              <a:rPr lang="fr-FR" sz="850" b="1" i="1" kern="1100" dirty="0">
                <a:latin typeface="Roboto" panose="02000000000000000000" pitchFamily="2" charset="0"/>
                <a:ea typeface="Roboto" panose="02000000000000000000" pitchFamily="2" charset="0"/>
              </a:rPr>
              <a:t> </a:t>
            </a:r>
          </a:p>
        </p:txBody>
      </p:sp>
      <p:pic>
        <p:nvPicPr>
          <p:cNvPr id="36" name="Image 35">
            <a:extLst>
              <a:ext uri="{FF2B5EF4-FFF2-40B4-BE49-F238E27FC236}">
                <a16:creationId xmlns:a16="http://schemas.microsoft.com/office/drawing/2014/main" id="{A36F1C2E-F5E8-4B4E-B6B5-C7F6325C1E45}"/>
              </a:ext>
            </a:extLst>
          </p:cNvPr>
          <p:cNvPicPr>
            <a:picLocks noChangeAspect="1"/>
          </p:cNvPicPr>
          <p:nvPr/>
        </p:nvPicPr>
        <p:blipFill>
          <a:blip r:embed="rId4"/>
          <a:stretch>
            <a:fillRect/>
          </a:stretch>
        </p:blipFill>
        <p:spPr>
          <a:xfrm>
            <a:off x="1267" y="-8092"/>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Eddy de </a:t>
            </a:r>
            <a:r>
              <a:rPr lang="fr-FR" sz="1500" dirty="0" err="1">
                <a:latin typeface="Roboto" panose="02000000000000000000" pitchFamily="2" charset="0"/>
                <a:ea typeface="Roboto" panose="02000000000000000000" pitchFamily="2" charset="0"/>
              </a:rPr>
              <a:t>Pretto</a:t>
            </a:r>
            <a:endParaRPr lang="fr-FR" sz="1500" dirty="0">
              <a:latin typeface="Roboto" panose="02000000000000000000" pitchFamily="2" charset="0"/>
              <a:ea typeface="Roboto" panose="02000000000000000000" pitchFamily="2" charset="0"/>
            </a:endParaRPr>
          </a:p>
        </p:txBody>
      </p:sp>
      <p:pic>
        <p:nvPicPr>
          <p:cNvPr id="10" name="Image 9">
            <a:extLst>
              <a:ext uri="{FF2B5EF4-FFF2-40B4-BE49-F238E27FC236}">
                <a16:creationId xmlns:a16="http://schemas.microsoft.com/office/drawing/2014/main" id="{7185C9EB-1A91-FD5E-49DE-5070AD93F843}"/>
              </a:ext>
            </a:extLst>
          </p:cNvPr>
          <p:cNvPicPr>
            <a:picLocks noChangeAspect="1"/>
          </p:cNvPicPr>
          <p:nvPr/>
        </p:nvPicPr>
        <p:blipFill>
          <a:blip r:embed="rId5"/>
          <a:stretch>
            <a:fillRect/>
          </a:stretch>
        </p:blipFill>
        <p:spPr>
          <a:xfrm>
            <a:off x="322240" y="7229356"/>
            <a:ext cx="469900" cy="596900"/>
          </a:xfrm>
          <a:prstGeom prst="rect">
            <a:avLst/>
          </a:prstGeom>
        </p:spPr>
      </p:pic>
      <p:pic>
        <p:nvPicPr>
          <p:cNvPr id="1026" name="Picture 2" descr="A Tous les Bâtards » : Eddy de Pretto dévoile la pochette de son album, un  dessin « bizarre » de lui">
            <a:extLst>
              <a:ext uri="{FF2B5EF4-FFF2-40B4-BE49-F238E27FC236}">
                <a16:creationId xmlns:a16="http://schemas.microsoft.com/office/drawing/2014/main" id="{FBCFFDFF-7728-4C18-8940-E124900342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276" r="15697"/>
          <a:stretch/>
        </p:blipFill>
        <p:spPr bwMode="auto">
          <a:xfrm>
            <a:off x="322240" y="786035"/>
            <a:ext cx="2065045" cy="21658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9C78F9-7651-EAD4-D769-19ADDF111712}"/>
              </a:ext>
            </a:extLst>
          </p:cNvPr>
          <p:cNvPicPr>
            <a:picLocks noChangeAspect="1"/>
          </p:cNvPicPr>
          <p:nvPr/>
        </p:nvPicPr>
        <p:blipFill rotWithShape="1">
          <a:blip r:embed="rId3"/>
          <a:srcRect b="6113"/>
          <a:stretch/>
        </p:blipFill>
        <p:spPr>
          <a:xfrm>
            <a:off x="7937" y="5556"/>
            <a:ext cx="7543800" cy="10027792"/>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736674925"/>
              </p:ext>
            </p:extLst>
          </p:nvPr>
        </p:nvGraphicFramePr>
        <p:xfrm>
          <a:off x="1130984" y="2016359"/>
          <a:ext cx="5717287" cy="5515208"/>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424538">
                <a:tc>
                  <a:txBody>
                    <a:bodyPr/>
                    <a:lstStyle/>
                    <a:p>
                      <a:pPr algn="r"/>
                      <a:r>
                        <a:rPr lang="fr-FR" sz="5300" b="1" i="0" dirty="0">
                          <a:solidFill>
                            <a:srgbClr val="E77E9C"/>
                          </a:solidFill>
                          <a:latin typeface="Proto Grotesk" panose="02000000000000000000" pitchFamily="2" charset="0"/>
                        </a:rPr>
                        <a:t>1</a:t>
                      </a:r>
                    </a:p>
                  </a:txBody>
                  <a:tcPr marL="0" marR="0" marT="468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marL="0" marR="0" lvl="0" indent="0" algn="l" defTabSz="755934" rtl="0" eaLnBrk="1" fontAlgn="auto" latinLnBrk="0" hangingPunct="1">
                        <a:lnSpc>
                          <a:spcPts val="1300"/>
                        </a:lnSpc>
                        <a:spcBef>
                          <a:spcPts val="0"/>
                        </a:spcBef>
                        <a:spcAft>
                          <a:spcPts val="0"/>
                        </a:spcAft>
                        <a:buClrTx/>
                        <a:buSzTx/>
                        <a:buFontTx/>
                        <a:buNone/>
                        <a:tabLst/>
                        <a:defRPr/>
                      </a:pPr>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Pour vous, quelles caractéristiques doit avoir un homme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Et une femme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Échangez.</a:t>
                      </a:r>
                    </a:p>
                    <a:p>
                      <a:endParaRPr lang="fr-FR" sz="1000" b="0" kern="1300" baseline="0" dirty="0">
                        <a:solidFill>
                          <a:schemeClr val="tx1"/>
                        </a:solidFill>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431691">
                <a:tc>
                  <a:txBody>
                    <a:bodyPr/>
                    <a:lstStyle/>
                    <a:p>
                      <a:pPr algn="r"/>
                      <a:r>
                        <a:rPr lang="fr-FR" sz="5300" b="1" i="0" dirty="0">
                          <a:solidFill>
                            <a:srgbClr val="E77E9C"/>
                          </a:solidFill>
                          <a:latin typeface="Proto Grotesk" panose="02000000000000000000" pitchFamily="2"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en entier. </a:t>
                      </a:r>
                    </a:p>
                    <a:p>
                      <a:r>
                        <a:rPr lang="fr-FR" sz="1000" b="0" kern="1300" baseline="0" dirty="0">
                          <a:solidFill>
                            <a:schemeClr val="tx1"/>
                          </a:solidFill>
                          <a:latin typeface="Roboto" panose="02000000000000000000" pitchFamily="2" charset="0"/>
                          <a:ea typeface="Roboto" panose="02000000000000000000" pitchFamily="2" charset="0"/>
                        </a:rPr>
                        <a:t>Quelle phrase est répétée ? Pourquoi ? </a:t>
                      </a:r>
                    </a:p>
                    <a:p>
                      <a:r>
                        <a:rPr lang="fr-FR" sz="1000" b="0" kern="1300" baseline="0" dirty="0">
                          <a:solidFill>
                            <a:schemeClr val="tx1"/>
                          </a:solidFill>
                          <a:latin typeface="Roboto" panose="02000000000000000000" pitchFamily="2" charset="0"/>
                          <a:ea typeface="Roboto" panose="02000000000000000000" pitchFamily="2" charset="0"/>
                        </a:rPr>
                        <a:t>Qu’exprime-t-elle ?</a:t>
                      </a:r>
                    </a:p>
                    <a:p>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Prenez connaissance de la biographie d’Eddy de </a:t>
                      </a:r>
                      <a:r>
                        <a:rPr lang="fr-FR" sz="1000" b="0" kern="1300" baseline="0" dirty="0" err="1">
                          <a:solidFill>
                            <a:schemeClr val="tx1"/>
                          </a:solidFill>
                          <a:latin typeface="Roboto" panose="02000000000000000000" pitchFamily="2" charset="0"/>
                          <a:ea typeface="Roboto" panose="02000000000000000000" pitchFamily="2" charset="0"/>
                        </a:rPr>
                        <a:t>Pretto</a:t>
                      </a:r>
                      <a:r>
                        <a:rPr lang="fr-FR" sz="1000" b="0" kern="1300" baseline="0" dirty="0">
                          <a:solidFill>
                            <a:schemeClr val="tx1"/>
                          </a:solidFill>
                          <a:latin typeface="Roboto" panose="02000000000000000000" pitchFamily="2" charset="0"/>
                          <a:ea typeface="Roboto" panose="02000000000000000000" pitchFamily="2" charset="0"/>
                        </a:rPr>
                        <a:t> pour confirmer vos réponses.</a:t>
                      </a:r>
                      <a:endParaRPr lang="fr-FR" sz="1000" b="0" dirty="0">
                        <a:solidFill>
                          <a:schemeClr val="tx1"/>
                        </a:solidFill>
                        <a:latin typeface="Roboto" panose="02000000000000000000" pitchFamily="2" charset="0"/>
                        <a:ea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E77E9C"/>
                          </a:solidFill>
                          <a:latin typeface="Proto Grotesk" panose="02000000000000000000" pitchFamily="2" charset="0"/>
                        </a:rPr>
                        <a:t>3</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i="1" kern="1300" baseline="0" dirty="0">
                          <a:solidFill>
                            <a:schemeClr val="tx1"/>
                          </a:solidFill>
                          <a:latin typeface="Roboto Medium" panose="02000000000000000000" pitchFamily="2" charset="0"/>
                          <a:ea typeface="Roboto Medium" panose="02000000000000000000" pitchFamily="2" charset="0"/>
                        </a:rPr>
                        <a:t>À deux.</a:t>
                      </a:r>
                    </a:p>
                    <a:p>
                      <a:pPr algn="just"/>
                      <a:r>
                        <a:rPr lang="fr-FR" sz="1000" b="0" kern="1300" baseline="0" dirty="0">
                          <a:solidFill>
                            <a:schemeClr val="tx1"/>
                          </a:solidFill>
                          <a:latin typeface="Roboto" panose="02000000000000000000" pitchFamily="2" charset="0"/>
                          <a:ea typeface="Roboto" panose="02000000000000000000" pitchFamily="2" charset="0"/>
                        </a:rPr>
                        <a:t>Reprenez la structure des couplets (« Tu seras… ») et imaginez tout ce qu’un parent peut souhaiter, rêver pour son enfant.</a:t>
                      </a: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i="1" kern="1300" baseline="0" dirty="0">
                          <a:solidFill>
                            <a:schemeClr val="tx1"/>
                          </a:solidFill>
                          <a:latin typeface="Roboto" panose="02000000000000000000" pitchFamily="2" charset="0"/>
                          <a:ea typeface="Roboto" panose="02000000000000000000" pitchFamily="2" charset="0"/>
                        </a:rPr>
                        <a:t>Exemple : Tu seras libre, rêveuse et créative, ma fille !</a:t>
                      </a:r>
                    </a:p>
                    <a:p>
                      <a:endParaRPr lang="fr-FR" sz="1000" b="0" kern="1300" baseline="0" dirty="0">
                        <a:solidFill>
                          <a:schemeClr val="tx1"/>
                        </a:solidFill>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E77E9C"/>
                        </a:solidFill>
                        <a:latin typeface="Proto Grotesk" panose="02000000000000000000" pitchFamily="2"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48" name="Image 47">
            <a:extLst>
              <a:ext uri="{FF2B5EF4-FFF2-40B4-BE49-F238E27FC236}">
                <a16:creationId xmlns:a16="http://schemas.microsoft.com/office/drawing/2014/main" id="{2A8FDBC5-AF1D-100C-EE10-4161DA0793C0}"/>
              </a:ext>
            </a:extLst>
          </p:cNvPr>
          <p:cNvPicPr>
            <a:picLocks noChangeAspect="1"/>
          </p:cNvPicPr>
          <p:nvPr/>
        </p:nvPicPr>
        <p:blipFill>
          <a:blip r:embed="rId4"/>
          <a:stretch>
            <a:fillRect/>
          </a:stretch>
        </p:blipFill>
        <p:spPr>
          <a:xfrm>
            <a:off x="1875705" y="2202093"/>
            <a:ext cx="508000" cy="508000"/>
          </a:xfrm>
          <a:prstGeom prst="rect">
            <a:avLst/>
          </a:prstGeom>
        </p:spPr>
      </p:pic>
      <p:pic>
        <p:nvPicPr>
          <p:cNvPr id="50" name="Image 49">
            <a:extLst>
              <a:ext uri="{FF2B5EF4-FFF2-40B4-BE49-F238E27FC236}">
                <a16:creationId xmlns:a16="http://schemas.microsoft.com/office/drawing/2014/main" id="{00E64235-43BF-E943-7EC4-33C66226904D}"/>
              </a:ext>
            </a:extLst>
          </p:cNvPr>
          <p:cNvPicPr>
            <a:picLocks noChangeAspect="1"/>
          </p:cNvPicPr>
          <p:nvPr/>
        </p:nvPicPr>
        <p:blipFill>
          <a:blip r:embed="rId5"/>
          <a:stretch>
            <a:fillRect/>
          </a:stretch>
        </p:blipFill>
        <p:spPr>
          <a:xfrm>
            <a:off x="1871158" y="3670214"/>
            <a:ext cx="508000" cy="5080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Kid » </a:t>
            </a:r>
            <a:r>
              <a:rPr lang="fr-FR" sz="1200" dirty="0">
                <a:latin typeface="Roboto" panose="02000000000000000000" pitchFamily="2" charset="0"/>
                <a:ea typeface="Roboto" panose="02000000000000000000" pitchFamily="2" charset="0"/>
              </a:rPr>
              <a:t>Eddy de </a:t>
            </a:r>
            <a:r>
              <a:rPr lang="fr-FR" sz="1200" dirty="0" err="1">
                <a:latin typeface="Roboto" panose="02000000000000000000" pitchFamily="2" charset="0"/>
                <a:ea typeface="Roboto" panose="02000000000000000000" pitchFamily="2" charset="0"/>
              </a:rPr>
              <a:t>Pretto</a:t>
            </a:r>
            <a:endParaRPr lang="fr-FR" sz="1200" dirty="0">
              <a:latin typeface="Roboto" panose="02000000000000000000" pitchFamily="2" charset="0"/>
              <a:ea typeface="Roboto" panose="02000000000000000000" pitchFamily="2" charset="0"/>
            </a:endParaRPr>
          </a:p>
        </p:txBody>
      </p:sp>
      <p:pic>
        <p:nvPicPr>
          <p:cNvPr id="36" name="Image 35">
            <a:extLst>
              <a:ext uri="{FF2B5EF4-FFF2-40B4-BE49-F238E27FC236}">
                <a16:creationId xmlns:a16="http://schemas.microsoft.com/office/drawing/2014/main" id="{84DE957F-7BA6-5942-8817-00BE8A6E8E4C}"/>
              </a:ext>
            </a:extLst>
          </p:cNvPr>
          <p:cNvPicPr>
            <a:picLocks noChangeAspect="1"/>
          </p:cNvPicPr>
          <p:nvPr/>
        </p:nvPicPr>
        <p:blipFill>
          <a:blip r:embed="rId6"/>
          <a:stretch>
            <a:fillRect/>
          </a:stretch>
        </p:blipFill>
        <p:spPr>
          <a:xfrm>
            <a:off x="0" y="4991"/>
            <a:ext cx="2743200" cy="660400"/>
          </a:xfrm>
          <a:prstGeom prst="rect">
            <a:avLst/>
          </a:prstGeom>
        </p:spPr>
      </p:pic>
      <p:pic>
        <p:nvPicPr>
          <p:cNvPr id="42" name="Image 41">
            <a:extLst>
              <a:ext uri="{FF2B5EF4-FFF2-40B4-BE49-F238E27FC236}">
                <a16:creationId xmlns:a16="http://schemas.microsoft.com/office/drawing/2014/main" id="{DACF49FD-91DE-8F6C-7FAE-96447293587B}"/>
              </a:ext>
            </a:extLst>
          </p:cNvPr>
          <p:cNvPicPr>
            <a:picLocks noChangeAspect="1"/>
          </p:cNvPicPr>
          <p:nvPr/>
        </p:nvPicPr>
        <p:blipFill>
          <a:blip r:embed="rId4"/>
          <a:stretch>
            <a:fillRect/>
          </a:stretch>
        </p:blipFill>
        <p:spPr>
          <a:xfrm>
            <a:off x="1875705" y="5092195"/>
            <a:ext cx="508000" cy="508000"/>
          </a:xfrm>
          <a:prstGeom prst="rect">
            <a:avLst/>
          </a:prstGeom>
        </p:spPr>
      </p:pic>
      <p:pic>
        <p:nvPicPr>
          <p:cNvPr id="3" name="Image 2">
            <a:extLst>
              <a:ext uri="{FF2B5EF4-FFF2-40B4-BE49-F238E27FC236}">
                <a16:creationId xmlns:a16="http://schemas.microsoft.com/office/drawing/2014/main" id="{273429FF-1BBD-476E-A63D-F66622E6E28B}"/>
              </a:ext>
            </a:extLst>
          </p:cNvPr>
          <p:cNvPicPr>
            <a:picLocks noChangeAspect="1"/>
          </p:cNvPicPr>
          <p:nvPr/>
        </p:nvPicPr>
        <p:blipFill>
          <a:blip r:embed="rId7"/>
          <a:stretch>
            <a:fillRect/>
          </a:stretch>
        </p:blipFill>
        <p:spPr>
          <a:xfrm>
            <a:off x="6186126" y="2180660"/>
            <a:ext cx="799373" cy="799373"/>
          </a:xfrm>
          <a:prstGeom prst="rect">
            <a:avLst/>
          </a:prstGeom>
        </p:spPr>
      </p:pic>
    </p:spTree>
    <p:custDataLst>
      <p:tags r:id="rId1"/>
    </p:custDataLst>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5AD165A-A932-9631-830A-51738D76A8F8}"/>
              </a:ext>
            </a:extLst>
          </p:cNvPr>
          <p:cNvPicPr>
            <a:picLocks noChangeAspect="1"/>
          </p:cNvPicPr>
          <p:nvPr/>
        </p:nvPicPr>
        <p:blipFill rotWithShape="1">
          <a:blip r:embed="rId3"/>
          <a:srcRect b="6732"/>
          <a:stretch/>
        </p:blipFill>
        <p:spPr>
          <a:xfrm>
            <a:off x="7937" y="5556"/>
            <a:ext cx="7543800" cy="9961659"/>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584270099"/>
              </p:ext>
            </p:extLst>
          </p:nvPr>
        </p:nvGraphicFramePr>
        <p:xfrm>
          <a:off x="864394" y="964406"/>
          <a:ext cx="6369404" cy="8889600"/>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E9C"/>
                          </a:solidFill>
                          <a:latin typeface="Proto Grotesk" panose="02000000000000000000" pitchFamily="2" charset="0"/>
                        </a:rPr>
                        <a:t>1</a:t>
                      </a:r>
                    </a:p>
                  </a:txBody>
                  <a:tcPr marL="0" marR="0" marT="234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Selon vous, qu’est-ce qu’être un homme aujourd’hui ? Quels sont ses traits de caractère principaux ? Complétez le schéma avec six noms ou adjectifs.</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E9C"/>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71750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Écoutez la première minute de la chanson (jusqu’à « virilité abusive »). </a:t>
                      </a:r>
                    </a:p>
                    <a:p>
                      <a:pPr marL="0" indent="0">
                        <a:buNone/>
                      </a:pPr>
                      <a:r>
                        <a:rPr lang="fr-FR" sz="1000" b="0" i="0" kern="1300" baseline="0" dirty="0">
                          <a:solidFill>
                            <a:schemeClr val="dk1"/>
                          </a:solidFill>
                          <a:effectLst/>
                          <a:latin typeface="Roboto Medium" panose="02000000000000000000" pitchFamily="2" charset="0"/>
                          <a:ea typeface="+mn-ea"/>
                          <a:cs typeface="+mn-cs"/>
                        </a:rPr>
                        <a:t>Cochez les réponses.</a:t>
                      </a:r>
                    </a:p>
                    <a:p>
                      <a:pPr marL="0" indent="0">
                        <a:buNone/>
                      </a:pPr>
                      <a:r>
                        <a:rPr lang="fr-FR" sz="1000" b="0" i="0" kern="1300" baseline="0" dirty="0">
                          <a:solidFill>
                            <a:schemeClr val="dk1"/>
                          </a:solidFill>
                          <a:effectLst/>
                          <a:latin typeface="Roboto Medium" panose="02000000000000000000" pitchFamily="2" charset="0"/>
                          <a:ea typeface="+mn-ea"/>
                          <a:cs typeface="+mn-cs"/>
                        </a:rPr>
                        <a:t>1. Qu’entend-on en premier ? </a:t>
                      </a:r>
                      <a:endPar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endParaRPr>
                    </a:p>
                    <a:p>
                      <a:pPr marL="171450" indent="-171450">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rPr>
                        <a:t>Une introduction musicale.</a:t>
                      </a:r>
                    </a:p>
                    <a:p>
                      <a:pPr marL="171450" indent="-171450">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rPr>
                        <a:t>La voix du chanteur </a:t>
                      </a:r>
                      <a:r>
                        <a:rPr lang="fr-FR" sz="1000" b="0" i="1" kern="1300" baseline="0" dirty="0">
                          <a:solidFill>
                            <a:schemeClr val="dk1"/>
                          </a:solidFill>
                          <a:effectLst/>
                          <a:latin typeface="Roboto Medium" panose="02000000000000000000" pitchFamily="2" charset="0"/>
                          <a:ea typeface="+mn-ea"/>
                          <a:cs typeface="+mn-cs"/>
                          <a:sym typeface="Wingdings" panose="05000000000000000000" pitchFamily="2" charset="2"/>
                        </a:rPr>
                        <a:t>a capella </a:t>
                      </a:r>
                      <a:r>
                        <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rPr>
                        <a:t>(sans musique).</a:t>
                      </a:r>
                    </a:p>
                    <a:p>
                      <a:pPr marL="171450" indent="-171450">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rPr>
                        <a:t>Plusieurs chanteurs qui chantent en chœur.</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2. Selon vous, l’artiste a voulu mettre en avant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la mélodie.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les paroles.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les instruments.</a:t>
                      </a:r>
                    </a:p>
                    <a:p>
                      <a:endParaRPr lang="fr-FR" sz="1000" b="0" i="0" kern="1300" baseline="0" dirty="0">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kern="1200" baseline="0" dirty="0">
                          <a:solidFill>
                            <a:srgbClr val="E77E9C"/>
                          </a:solidFill>
                          <a:latin typeface="Proto Grotesk" panose="02000000000000000000" pitchFamily="2" charset="0"/>
                          <a:ea typeface="+mn-ea"/>
                          <a:cs typeface="+mn-cs"/>
                        </a:rPr>
                        <a:t>3</a:t>
                      </a:r>
                    </a:p>
                  </a:txBody>
                  <a:tcPr marL="0" marR="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buNone/>
                      </a:pPr>
                      <a:r>
                        <a:rPr lang="fr-FR" sz="1000" b="0" kern="1300" baseline="0" dirty="0">
                          <a:solidFill>
                            <a:schemeClr val="dk1"/>
                          </a:solidFill>
                          <a:effectLst/>
                          <a:latin typeface="Roboto Medium" panose="02000000000000000000" pitchFamily="2" charset="0"/>
                          <a:ea typeface="+mn-ea"/>
                          <a:cs typeface="+mn-cs"/>
                        </a:rPr>
                        <a:t>A. </a:t>
                      </a:r>
                      <a:r>
                        <a:rPr lang="fr-FR" sz="1000" b="0" i="1" kern="1300" baseline="0" dirty="0">
                          <a:solidFill>
                            <a:schemeClr val="dk1"/>
                          </a:solidFill>
                          <a:effectLst/>
                          <a:latin typeface="Roboto Medium" panose="02000000000000000000" pitchFamily="2" charset="0"/>
                          <a:ea typeface="+mn-ea"/>
                          <a:cs typeface="+mn-cs"/>
                        </a:rPr>
                        <a:t>À deux.</a:t>
                      </a:r>
                    </a:p>
                    <a:p>
                      <a:pPr marL="0" indent="0">
                        <a:buNone/>
                      </a:pPr>
                      <a:r>
                        <a:rPr lang="fr-FR" sz="1000" b="0" kern="1300" baseline="0" dirty="0">
                          <a:solidFill>
                            <a:schemeClr val="dk1"/>
                          </a:solidFill>
                          <a:effectLst/>
                          <a:latin typeface="Roboto Medium" panose="02000000000000000000" pitchFamily="2" charset="0"/>
                          <a:ea typeface="+mn-ea"/>
                          <a:cs typeface="+mn-cs"/>
                        </a:rPr>
                        <a:t>Écoutez la chanson et associez les différents couplets à une idée reçue sur les garçons.</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lphaUcPeriod"/>
                      </a:pPr>
                      <a:endParaRPr lang="fr-FR" sz="1000" b="0" kern="1300" baseline="0" dirty="0">
                        <a:solidFill>
                          <a:schemeClr val="dk1"/>
                        </a:solidFill>
                        <a:effectLst/>
                        <a:latin typeface="Roboto Medium" panose="02000000000000000000" pitchFamily="2" charset="0"/>
                        <a:ea typeface="+mn-ea"/>
                        <a:cs typeface="+mn-cs"/>
                      </a:endParaRPr>
                    </a:p>
                    <a:p>
                      <a:pPr marL="228600" indent="-228600">
                        <a:buAutoNum type="alphaUcPeriod"/>
                      </a:pPr>
                      <a:endParaRPr lang="fr-FR" sz="1000" b="0" kern="1300" baseline="0" dirty="0">
                        <a:solidFill>
                          <a:schemeClr val="dk1"/>
                        </a:solidFill>
                        <a:effectLst/>
                        <a:latin typeface="Roboto Medium"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En petits groupes. </a:t>
                      </a:r>
                    </a:p>
                    <a:p>
                      <a:pPr algn="just"/>
                      <a:r>
                        <a:rPr lang="fr-FR" sz="1000" b="0" kern="1300" baseline="0" dirty="0">
                          <a:solidFill>
                            <a:schemeClr val="dk1"/>
                          </a:solidFill>
                          <a:effectLst/>
                          <a:latin typeface="Roboto Medium" panose="02000000000000000000" pitchFamily="2" charset="0"/>
                          <a:ea typeface="+mn-ea"/>
                          <a:cs typeface="+mn-cs"/>
                        </a:rPr>
                        <a:t>Réécoutez la première partie de la chanson (jusqu’à « ta rude étincelle ») et répondez aux questions.</a:t>
                      </a: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1. Pourquoi l’artiste conjugue-t-il de nombreux verbes au futur simple ?</a:t>
                      </a:r>
                    </a:p>
                    <a:p>
                      <a:r>
                        <a:rPr lang="fr-FR" sz="1000" b="0" kern="1300" baseline="0" dirty="0">
                          <a:solidFill>
                            <a:schemeClr val="dk1"/>
                          </a:solidFill>
                          <a:effectLst/>
                          <a:latin typeface="Roboto" panose="02000000000000000000" pitchFamily="2" charset="0"/>
                          <a:ea typeface="+mn-ea"/>
                          <a:cs typeface="+mn-cs"/>
                        </a:rPr>
                        <a:t>…………………………………………………………………………………………….</a:t>
                      </a:r>
                    </a:p>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panose="02000000000000000000" pitchFamily="2" charset="0"/>
                          <a:ea typeface="+mn-ea"/>
                          <a:cs typeface="+mn-cs"/>
                        </a:rPr>
                        <a:t>2. Quelle image de l’homme est donnée par les expressions « glorieux gaillards », « héros historique » et « fier et dopé de chair » ?</a:t>
                      </a:r>
                    </a:p>
                    <a:p>
                      <a:r>
                        <a:rPr lang="fr-FR" sz="1000" b="0" kern="1300" baseline="0" dirty="0">
                          <a:solidFill>
                            <a:schemeClr val="dk1"/>
                          </a:solidFill>
                          <a:effectLst/>
                          <a:latin typeface="Roboto" panose="02000000000000000000" pitchFamily="2" charset="0"/>
                          <a:ea typeface="+mn-ea"/>
                          <a:cs typeface="+mn-cs"/>
                        </a:rPr>
                        <a: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Kid » </a:t>
            </a:r>
            <a:r>
              <a:rPr lang="fr-FR" sz="1200" dirty="0">
                <a:latin typeface="Roboto" panose="02000000000000000000" pitchFamily="2" charset="0"/>
                <a:ea typeface="Roboto" panose="02000000000000000000" pitchFamily="2" charset="0"/>
              </a:rPr>
              <a:t>Eddy de </a:t>
            </a:r>
            <a:r>
              <a:rPr lang="fr-FR" sz="1200" dirty="0" err="1">
                <a:latin typeface="Roboto" panose="02000000000000000000" pitchFamily="2" charset="0"/>
                <a:ea typeface="Roboto" panose="02000000000000000000" pitchFamily="2" charset="0"/>
              </a:rPr>
              <a:t>Pretto</a:t>
            </a:r>
            <a:endParaRPr lang="fr-FR" sz="1200" dirty="0">
              <a:latin typeface="Roboto" panose="02000000000000000000" pitchFamily="2" charset="0"/>
              <a:ea typeface="Roboto" panose="02000000000000000000" pitchFamily="2" charset="0"/>
            </a:endParaRPr>
          </a:p>
        </p:txBody>
      </p:sp>
      <p:pic>
        <p:nvPicPr>
          <p:cNvPr id="40" name="Image 39">
            <a:extLst>
              <a:ext uri="{FF2B5EF4-FFF2-40B4-BE49-F238E27FC236}">
                <a16:creationId xmlns:a16="http://schemas.microsoft.com/office/drawing/2014/main" id="{4FB7974E-0B4B-1D49-9ED4-18640F58115E}"/>
              </a:ext>
            </a:extLst>
          </p:cNvPr>
          <p:cNvPicPr>
            <a:picLocks noChangeAspect="1"/>
          </p:cNvPicPr>
          <p:nvPr/>
        </p:nvPicPr>
        <p:blipFill>
          <a:blip r:embed="rId4"/>
          <a:stretch>
            <a:fillRect/>
          </a:stretch>
        </p:blipFill>
        <p:spPr>
          <a:xfrm>
            <a:off x="-1588" y="5556"/>
            <a:ext cx="2743200" cy="660400"/>
          </a:xfrm>
          <a:prstGeom prst="rect">
            <a:avLst/>
          </a:prstGeom>
        </p:spPr>
      </p:pic>
      <p:pic>
        <p:nvPicPr>
          <p:cNvPr id="44" name="Image 43">
            <a:extLst>
              <a:ext uri="{FF2B5EF4-FFF2-40B4-BE49-F238E27FC236}">
                <a16:creationId xmlns:a16="http://schemas.microsoft.com/office/drawing/2014/main" id="{B006B14A-A53E-64A9-5EE6-13C57C067BEF}"/>
              </a:ext>
            </a:extLst>
          </p:cNvPr>
          <p:cNvPicPr>
            <a:picLocks noChangeAspect="1"/>
          </p:cNvPicPr>
          <p:nvPr/>
        </p:nvPicPr>
        <p:blipFill>
          <a:blip r:embed="rId5"/>
          <a:stretch>
            <a:fillRect/>
          </a:stretch>
        </p:blipFill>
        <p:spPr>
          <a:xfrm>
            <a:off x="1875704" y="1384998"/>
            <a:ext cx="508000" cy="508000"/>
          </a:xfrm>
          <a:prstGeom prst="rect">
            <a:avLst/>
          </a:prstGeom>
        </p:spPr>
      </p:pic>
      <p:pic>
        <p:nvPicPr>
          <p:cNvPr id="45" name="Image 44">
            <a:extLst>
              <a:ext uri="{FF2B5EF4-FFF2-40B4-BE49-F238E27FC236}">
                <a16:creationId xmlns:a16="http://schemas.microsoft.com/office/drawing/2014/main" id="{938189F1-917F-991F-C78A-1C1B49B235CA}"/>
              </a:ext>
            </a:extLst>
          </p:cNvPr>
          <p:cNvPicPr>
            <a:picLocks noChangeAspect="1"/>
          </p:cNvPicPr>
          <p:nvPr/>
        </p:nvPicPr>
        <p:blipFill>
          <a:blip r:embed="rId6"/>
          <a:stretch>
            <a:fillRect/>
          </a:stretch>
        </p:blipFill>
        <p:spPr>
          <a:xfrm>
            <a:off x="1875705" y="3464709"/>
            <a:ext cx="508000" cy="508000"/>
          </a:xfrm>
          <a:prstGeom prst="rect">
            <a:avLst/>
          </a:prstGeom>
        </p:spPr>
      </p:pic>
      <p:pic>
        <p:nvPicPr>
          <p:cNvPr id="46" name="Image 45">
            <a:extLst>
              <a:ext uri="{FF2B5EF4-FFF2-40B4-BE49-F238E27FC236}">
                <a16:creationId xmlns:a16="http://schemas.microsoft.com/office/drawing/2014/main" id="{EAB9131D-CDE4-1C8E-5C65-786F7BD2F140}"/>
              </a:ext>
            </a:extLst>
          </p:cNvPr>
          <p:cNvPicPr>
            <a:picLocks noChangeAspect="1"/>
          </p:cNvPicPr>
          <p:nvPr/>
        </p:nvPicPr>
        <p:blipFill>
          <a:blip r:embed="rId7"/>
          <a:stretch>
            <a:fillRect/>
          </a:stretch>
        </p:blipFill>
        <p:spPr>
          <a:xfrm>
            <a:off x="1881334" y="5821007"/>
            <a:ext cx="508000" cy="508000"/>
          </a:xfrm>
          <a:prstGeom prst="rect">
            <a:avLst/>
          </a:prstGeom>
        </p:spPr>
      </p:pic>
      <p:graphicFrame>
        <p:nvGraphicFramePr>
          <p:cNvPr id="29" name="Tableau 28">
            <a:extLst>
              <a:ext uri="{FF2B5EF4-FFF2-40B4-BE49-F238E27FC236}">
                <a16:creationId xmlns:a16="http://schemas.microsoft.com/office/drawing/2014/main" id="{77217468-6C87-429F-8970-29984882F9C9}"/>
              </a:ext>
            </a:extLst>
          </p:cNvPr>
          <p:cNvGraphicFramePr>
            <a:graphicFrameLocks noGrp="1"/>
          </p:cNvGraphicFramePr>
          <p:nvPr>
            <p:extLst>
              <p:ext uri="{D42A27DB-BD31-4B8C-83A1-F6EECF244321}">
                <p14:modId xmlns:p14="http://schemas.microsoft.com/office/powerpoint/2010/main" val="2739644566"/>
              </p:ext>
            </p:extLst>
          </p:nvPr>
        </p:nvGraphicFramePr>
        <p:xfrm>
          <a:off x="2738780" y="6585437"/>
          <a:ext cx="4490599" cy="1559560"/>
        </p:xfrm>
        <a:graphic>
          <a:graphicData uri="http://schemas.openxmlformats.org/drawingml/2006/table">
            <a:tbl>
              <a:tblPr firstRow="1" bandRow="1">
                <a:tableStyleId>{5C22544A-7EE6-4342-B048-85BDC9FD1C3A}</a:tableStyleId>
              </a:tblPr>
              <a:tblGrid>
                <a:gridCol w="1122650">
                  <a:extLst>
                    <a:ext uri="{9D8B030D-6E8A-4147-A177-3AD203B41FA5}">
                      <a16:colId xmlns:a16="http://schemas.microsoft.com/office/drawing/2014/main" val="3708537022"/>
                    </a:ext>
                  </a:extLst>
                </a:gridCol>
                <a:gridCol w="425844">
                  <a:extLst>
                    <a:ext uri="{9D8B030D-6E8A-4147-A177-3AD203B41FA5}">
                      <a16:colId xmlns:a16="http://schemas.microsoft.com/office/drawing/2014/main" val="2054160247"/>
                    </a:ext>
                  </a:extLst>
                </a:gridCol>
                <a:gridCol w="404962">
                  <a:extLst>
                    <a:ext uri="{9D8B030D-6E8A-4147-A177-3AD203B41FA5}">
                      <a16:colId xmlns:a16="http://schemas.microsoft.com/office/drawing/2014/main" val="353017466"/>
                    </a:ext>
                  </a:extLst>
                </a:gridCol>
                <a:gridCol w="2537143">
                  <a:extLst>
                    <a:ext uri="{9D8B030D-6E8A-4147-A177-3AD203B41FA5}">
                      <a16:colId xmlns:a16="http://schemas.microsoft.com/office/drawing/2014/main" val="3825914432"/>
                    </a:ext>
                  </a:extLst>
                </a:gridCol>
              </a:tblGrid>
              <a:tr h="370840">
                <a:tc>
                  <a:txBody>
                    <a:bodyPr/>
                    <a:lstStyle/>
                    <a:p>
                      <a:pPr algn="ctr"/>
                      <a:r>
                        <a:rPr lang="fr-FR" sz="1000" b="0" dirty="0">
                          <a:solidFill>
                            <a:schemeClr val="tx1"/>
                          </a:solidFill>
                          <a:latin typeface="Roboto" panose="02000000000000000000"/>
                        </a:rPr>
                        <a:t>Couplet 1</a:t>
                      </a:r>
                    </a:p>
                  </a:txBody>
                  <a:tcPr anchor="ctr">
                    <a:solidFill>
                      <a:srgbClr val="E7EFEC"/>
                    </a:solidFill>
                  </a:tcPr>
                </a:tc>
                <a:tc>
                  <a:txBody>
                    <a:bodyPr/>
                    <a:lstStyle/>
                    <a:p>
                      <a:pPr algn="l"/>
                      <a:r>
                        <a:rPr lang="fr-FR" sz="800" b="0" dirty="0">
                          <a:solidFill>
                            <a:schemeClr val="tx1"/>
                          </a:solidFill>
                          <a:latin typeface="Roboto" panose="02000000000000000000"/>
                          <a:sym typeface="Wingdings" panose="05000000000000000000" pitchFamily="2" charset="2"/>
                        </a:rPr>
                        <a:t></a:t>
                      </a:r>
                      <a:endParaRPr lang="fr-FR" sz="800" b="0" dirty="0">
                        <a:solidFill>
                          <a:schemeClr val="tx1"/>
                        </a:solidFill>
                        <a:latin typeface="Roboto" panose="02000000000000000000"/>
                      </a:endParaRPr>
                    </a:p>
                  </a:txBody>
                  <a:tcPr anchor="ctr">
                    <a:solidFill>
                      <a:srgbClr val="E7EFEC"/>
                    </a:solidFill>
                  </a:tcPr>
                </a:tc>
                <a:tc>
                  <a:txBody>
                    <a:bodyPr/>
                    <a:lstStyle/>
                    <a:p>
                      <a:pPr algn="r"/>
                      <a:r>
                        <a:rPr lang="fr-FR" sz="800" b="0" dirty="0">
                          <a:solidFill>
                            <a:schemeClr val="tx1"/>
                          </a:solidFill>
                          <a:latin typeface="Roboto" panose="02000000000000000000"/>
                          <a:sym typeface="Wingdings" panose="05000000000000000000" pitchFamily="2" charset="2"/>
                        </a:rPr>
                        <a:t></a:t>
                      </a:r>
                      <a:endParaRPr lang="fr-FR" sz="800" b="0" dirty="0">
                        <a:solidFill>
                          <a:schemeClr val="tx1"/>
                        </a:solidFill>
                        <a:latin typeface="Roboto" panose="02000000000000000000"/>
                      </a:endParaRPr>
                    </a:p>
                  </a:txBody>
                  <a:tcPr anchor="ctr">
                    <a:solidFill>
                      <a:srgbClr val="E7EFEC"/>
                    </a:solidFill>
                  </a:tcPr>
                </a:tc>
                <a:tc>
                  <a:txBody>
                    <a:bodyPr/>
                    <a:lstStyle/>
                    <a:p>
                      <a:r>
                        <a:rPr lang="fr-FR" sz="1000" b="0" dirty="0">
                          <a:solidFill>
                            <a:schemeClr val="tx1"/>
                          </a:solidFill>
                          <a:latin typeface="Roboto" panose="02000000000000000000"/>
                        </a:rPr>
                        <a:t>Les garçons sont actifs et sportifs, ils sont forts.</a:t>
                      </a:r>
                    </a:p>
                  </a:txBody>
                  <a:tcPr anchor="ctr">
                    <a:solidFill>
                      <a:srgbClr val="E7EFEC"/>
                    </a:solidFill>
                  </a:tcPr>
                </a:tc>
                <a:extLst>
                  <a:ext uri="{0D108BD9-81ED-4DB2-BD59-A6C34878D82A}">
                    <a16:rowId xmlns:a16="http://schemas.microsoft.com/office/drawing/2014/main" val="166291040"/>
                  </a:ext>
                </a:extLst>
              </a:tr>
              <a:tr h="370840">
                <a:tc>
                  <a:txBody>
                    <a:bodyPr/>
                    <a:lstStyle/>
                    <a:p>
                      <a:pPr algn="ctr"/>
                      <a:r>
                        <a:rPr lang="fr-FR" sz="1000" b="0" dirty="0">
                          <a:solidFill>
                            <a:schemeClr val="tx1"/>
                          </a:solidFill>
                          <a:latin typeface="Roboto" panose="02000000000000000000"/>
                        </a:rPr>
                        <a:t>Couplets 2 et 5</a:t>
                      </a:r>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sym typeface="Wingdings" panose="05000000000000000000" pitchFamily="2" charset="2"/>
                        </a:rPr>
                        <a:t></a:t>
                      </a:r>
                      <a:endPar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nchor="ct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sym typeface="Wingdings" panose="05000000000000000000" pitchFamily="2" charset="2"/>
                        </a:rPr>
                        <a:t></a:t>
                      </a:r>
                      <a:endPar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nchor="ctr"/>
                </a:tc>
                <a:tc>
                  <a:txBody>
                    <a:bodyPr/>
                    <a:lstStyle/>
                    <a:p>
                      <a:r>
                        <a:rPr lang="fr-FR" sz="1000" b="0" dirty="0">
                          <a:solidFill>
                            <a:schemeClr val="tx1"/>
                          </a:solidFill>
                          <a:latin typeface="Roboto" panose="02000000000000000000"/>
                        </a:rPr>
                        <a:t>Les garçons ne doivent pas être délicats ou sensibles.</a:t>
                      </a:r>
                    </a:p>
                  </a:txBody>
                  <a:tcPr anchor="ctr"/>
                </a:tc>
                <a:extLst>
                  <a:ext uri="{0D108BD9-81ED-4DB2-BD59-A6C34878D82A}">
                    <a16:rowId xmlns:a16="http://schemas.microsoft.com/office/drawing/2014/main" val="3769186819"/>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Couplet 3 et 6</a:t>
                      </a:r>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sym typeface="Wingdings" panose="05000000000000000000" pitchFamily="2" charset="2"/>
                        </a:rPr>
                        <a:t></a:t>
                      </a:r>
                      <a:endPar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nchor="ct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sym typeface="Wingdings" panose="05000000000000000000" pitchFamily="2" charset="2"/>
                        </a:rPr>
                        <a:t></a:t>
                      </a:r>
                      <a:endPar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nchor="ctr"/>
                </a:tc>
                <a:tc>
                  <a:txBody>
                    <a:bodyPr/>
                    <a:lstStyle/>
                    <a:p>
                      <a:r>
                        <a:rPr lang="fr-FR" sz="1000" b="0" dirty="0">
                          <a:solidFill>
                            <a:schemeClr val="tx1"/>
                          </a:solidFill>
                          <a:latin typeface="Roboto" panose="02000000000000000000"/>
                        </a:rPr>
                        <a:t>Les garçons ne pleurent pas.</a:t>
                      </a:r>
                    </a:p>
                  </a:txBody>
                  <a:tcPr anchor="ctr"/>
                </a:tc>
                <a:extLst>
                  <a:ext uri="{0D108BD9-81ED-4DB2-BD59-A6C34878D82A}">
                    <a16:rowId xmlns:a16="http://schemas.microsoft.com/office/drawing/2014/main" val="1156191792"/>
                  </a:ext>
                </a:extLst>
              </a:tr>
              <a:tr h="370840">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a:rPr>
                        <a:t>Couplets 4 et 8</a:t>
                      </a:r>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sym typeface="Wingdings" panose="05000000000000000000" pitchFamily="2" charset="2"/>
                        </a:rPr>
                        <a:t></a:t>
                      </a:r>
                      <a:endPar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nchor="ct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sym typeface="Wingdings" panose="05000000000000000000" pitchFamily="2" charset="2"/>
                        </a:rPr>
                        <a:t></a:t>
                      </a:r>
                      <a:endParaRPr kumimoji="0" lang="fr-FR" sz="8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nchor="ctr"/>
                </a:tc>
                <a:tc>
                  <a:txBody>
                    <a:bodyPr/>
                    <a:lstStyle/>
                    <a:p>
                      <a:r>
                        <a:rPr lang="fr-FR" sz="1000" b="0" dirty="0">
                          <a:solidFill>
                            <a:schemeClr val="tx1"/>
                          </a:solidFill>
                          <a:latin typeface="Roboto" panose="02000000000000000000"/>
                        </a:rPr>
                        <a:t>Les garçons doivent cacher leur côté féminin, ils doivent se battre.</a:t>
                      </a:r>
                    </a:p>
                  </a:txBody>
                  <a:tcPr anchor="ctr"/>
                </a:tc>
                <a:extLst>
                  <a:ext uri="{0D108BD9-81ED-4DB2-BD59-A6C34878D82A}">
                    <a16:rowId xmlns:a16="http://schemas.microsoft.com/office/drawing/2014/main" val="3811969969"/>
                  </a:ext>
                </a:extLst>
              </a:tr>
            </a:tbl>
          </a:graphicData>
        </a:graphic>
      </p:graphicFrame>
      <p:pic>
        <p:nvPicPr>
          <p:cNvPr id="5" name="Image 4">
            <a:extLst>
              <a:ext uri="{FF2B5EF4-FFF2-40B4-BE49-F238E27FC236}">
                <a16:creationId xmlns:a16="http://schemas.microsoft.com/office/drawing/2014/main" id="{B772B300-CB7A-4A34-B49A-2E03B7E47AC2}"/>
              </a:ext>
            </a:extLst>
          </p:cNvPr>
          <p:cNvPicPr>
            <a:picLocks noChangeAspect="1"/>
          </p:cNvPicPr>
          <p:nvPr/>
        </p:nvPicPr>
        <p:blipFill>
          <a:blip r:embed="rId8"/>
          <a:stretch>
            <a:fillRect/>
          </a:stretch>
        </p:blipFill>
        <p:spPr>
          <a:xfrm>
            <a:off x="4558353" y="2159941"/>
            <a:ext cx="758150" cy="972599"/>
          </a:xfrm>
          <a:prstGeom prst="rect">
            <a:avLst/>
          </a:prstGeom>
        </p:spPr>
      </p:pic>
    </p:spTree>
    <p:custDataLst>
      <p:tags r:id="rId1"/>
    </p:custDataLst>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BFDEC0C-0D8D-EE0D-E8E4-EE81AC9E9728}"/>
              </a:ext>
            </a:extLst>
          </p:cNvPr>
          <p:cNvPicPr>
            <a:picLocks noChangeAspect="1"/>
          </p:cNvPicPr>
          <p:nvPr/>
        </p:nvPicPr>
        <p:blipFill rotWithShape="1">
          <a:blip r:embed="rId3"/>
          <a:srcRect b="6054"/>
          <a:stretch/>
        </p:blipFill>
        <p:spPr>
          <a:xfrm>
            <a:off x="7937" y="5556"/>
            <a:ext cx="7543800" cy="10034055"/>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635781483"/>
              </p:ext>
            </p:extLst>
          </p:nvPr>
        </p:nvGraphicFramePr>
        <p:xfrm>
          <a:off x="864394" y="969007"/>
          <a:ext cx="6369404" cy="10572766"/>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endParaRPr lang="fr-FR" sz="5300" b="1" i="0" baseline="0" dirty="0">
                        <a:solidFill>
                          <a:srgbClr val="E77E9C"/>
                        </a:solidFill>
                        <a:latin typeface="Proto Grotesk" panose="02000000000000000000" pitchFamily="2" charset="0"/>
                      </a:endParaRPr>
                    </a:p>
                    <a:p>
                      <a:pPr algn="r"/>
                      <a:endParaRPr lang="fr-FR" sz="5300" b="1" i="0" baseline="0" dirty="0">
                        <a:solidFill>
                          <a:srgbClr val="E77E9C"/>
                        </a:solidFill>
                        <a:latin typeface="Proto Grotesk" panose="02000000000000000000" pitchFamily="2" charset="0"/>
                      </a:endParaRPr>
                    </a:p>
                    <a:p>
                      <a:pPr algn="r"/>
                      <a:r>
                        <a:rPr lang="fr-FR" sz="5300" b="1" i="0" baseline="0" dirty="0">
                          <a:solidFill>
                            <a:srgbClr val="E77E9C"/>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p>
                      <a:endParaRPr lang="fr-FR" dirty="0"/>
                    </a:p>
                    <a:p>
                      <a:endParaRPr lang="fr-FR" dirty="0"/>
                    </a:p>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000" b="0" kern="1300" baseline="0" dirty="0">
                          <a:solidFill>
                            <a:schemeClr val="dk1"/>
                          </a:solidFill>
                          <a:effectLst/>
                          <a:latin typeface="Roboto Medium" panose="02000000000000000000" pitchFamily="2" charset="0"/>
                          <a:ea typeface="+mn-ea"/>
                          <a:cs typeface="+mn-cs"/>
                        </a:rPr>
                        <a:t>C. </a:t>
                      </a:r>
                      <a:r>
                        <a:rPr lang="fr-FR" sz="1000" b="0" i="1" kern="1300" baseline="0" dirty="0">
                          <a:solidFill>
                            <a:schemeClr val="dk1"/>
                          </a:solidFill>
                          <a:effectLst/>
                          <a:latin typeface="Roboto Medium" panose="02000000000000000000" pitchFamily="2" charset="0"/>
                          <a:ea typeface="+mn-ea"/>
                          <a:cs typeface="+mn-cs"/>
                        </a:rPr>
                        <a:t>En petits groupes. </a:t>
                      </a:r>
                    </a:p>
                    <a:p>
                      <a:pPr algn="just"/>
                      <a:r>
                        <a:rPr lang="fr-FR" sz="1000" b="0" kern="1300" baseline="0" dirty="0">
                          <a:solidFill>
                            <a:schemeClr val="dk1"/>
                          </a:solidFill>
                          <a:effectLst/>
                          <a:latin typeface="Roboto Medium" panose="02000000000000000000" pitchFamily="2" charset="0"/>
                          <a:ea typeface="+mn-ea"/>
                          <a:cs typeface="+mn-cs"/>
                        </a:rPr>
                        <a:t>Lisez la fin de la chanson. Comment le chanteur répond-il aux injonctions qui lui sont faites en tant qu’homme ? </a:t>
                      </a:r>
                    </a:p>
                    <a:p>
                      <a:pPr algn="just"/>
                      <a:r>
                        <a:rPr lang="fr-FR" sz="1000" b="0" kern="1300" baseline="0" dirty="0">
                          <a:solidFill>
                            <a:schemeClr val="dk1"/>
                          </a:solidFill>
                          <a:effectLst/>
                          <a:latin typeface="Roboto Medium" panose="02000000000000000000" pitchFamily="2" charset="0"/>
                          <a:ea typeface="+mn-ea"/>
                          <a:cs typeface="+mn-cs"/>
                        </a:rPr>
                        <a:t>Et vous, que pensez-vous de cette « virilité abusive » ?</a:t>
                      </a:r>
                    </a:p>
                    <a:p>
                      <a:pPr algn="just"/>
                      <a:endParaRPr lang="fr-FR" sz="1000" b="0" kern="1300" baseline="0" dirty="0">
                        <a:solidFill>
                          <a:schemeClr val="dk1"/>
                        </a:solidFill>
                        <a:effectLst/>
                        <a:latin typeface="Roboto Medium" panose="02000000000000000000" pitchFamily="2" charset="0"/>
                        <a:ea typeface="+mn-ea"/>
                        <a:cs typeface="+mn-cs"/>
                      </a:endParaRPr>
                    </a:p>
                    <a:p>
                      <a:pPr algn="ctr"/>
                      <a:r>
                        <a:rPr lang="fr-FR" sz="1000" b="0" i="1" kern="1300" baseline="0" dirty="0">
                          <a:latin typeface="Roboto" panose="02000000000000000000" pitchFamily="2" charset="0"/>
                        </a:rPr>
                        <a:t>Mais moi, mais moi, je joue avec les filles</a:t>
                      </a:r>
                    </a:p>
                    <a:p>
                      <a:pPr algn="ctr"/>
                      <a:r>
                        <a:rPr lang="fr-FR" sz="1000" b="0" i="1" kern="1300" baseline="0" dirty="0">
                          <a:latin typeface="Roboto" panose="02000000000000000000" pitchFamily="2" charset="0"/>
                        </a:rPr>
                        <a:t>[…]</a:t>
                      </a:r>
                    </a:p>
                    <a:p>
                      <a:pPr algn="ctr"/>
                      <a:r>
                        <a:rPr lang="fr-FR" sz="1000" b="0" i="1" kern="1300" baseline="0" dirty="0">
                          <a:latin typeface="Roboto" panose="02000000000000000000" pitchFamily="2" charset="0"/>
                        </a:rPr>
                        <a:t>Mais moi, mais moi, j’accélérerai tes rides</a:t>
                      </a:r>
                    </a:p>
                    <a:p>
                      <a:pPr algn="ctr"/>
                      <a:r>
                        <a:rPr lang="fr-FR" sz="1000" b="0" i="1" kern="1300" baseline="0" dirty="0">
                          <a:latin typeface="Roboto" panose="02000000000000000000" pitchFamily="2" charset="0"/>
                        </a:rPr>
                        <a:t>Pour que tes propos cessent et disparaissent</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p>
                      <a:endParaRPr lang="fr-FR" sz="9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Dans une interview, Eddy de </a:t>
                      </a:r>
                      <a:r>
                        <a:rPr lang="fr-FR" sz="1000" b="0" i="0" kern="1300" baseline="0" dirty="0" err="1">
                          <a:solidFill>
                            <a:schemeClr val="dk1"/>
                          </a:solidFill>
                          <a:effectLst/>
                          <a:latin typeface="Roboto Medium" panose="02000000000000000000" pitchFamily="2" charset="0"/>
                          <a:ea typeface="+mn-ea"/>
                          <a:cs typeface="+mn-cs"/>
                        </a:rPr>
                        <a:t>Pretto</a:t>
                      </a:r>
                      <a:r>
                        <a:rPr lang="fr-FR" sz="1000" b="0" i="0" kern="1300" baseline="0" dirty="0">
                          <a:solidFill>
                            <a:schemeClr val="dk1"/>
                          </a:solidFill>
                          <a:effectLst/>
                          <a:latin typeface="Roboto Medium" panose="02000000000000000000" pitchFamily="2" charset="0"/>
                          <a:ea typeface="+mn-ea"/>
                          <a:cs typeface="+mn-cs"/>
                        </a:rPr>
                        <a:t> déclare : </a:t>
                      </a:r>
                      <a:r>
                        <a:rPr lang="fr-FR" sz="1000" b="0" i="1" kern="1300" baseline="0" dirty="0">
                          <a:solidFill>
                            <a:schemeClr val="dk1"/>
                          </a:solidFill>
                          <a:effectLst/>
                          <a:latin typeface="Roboto Medium" panose="02000000000000000000" pitchFamily="2" charset="0"/>
                          <a:ea typeface="+mn-ea"/>
                          <a:cs typeface="+mn-cs"/>
                        </a:rPr>
                        <a:t>« Au même titre que : “Tu dois être dans la cuisine, ma fille, tu dois faire le repassage et tu vas bien te taire”, le gars a cette pression sociale totale qui dit que tu dois rouler des mécaniques, être costaud, porter le foyer, subvenir à la sécurité de ta famille, aux besoins et être apte à te bagarrer ».</a:t>
                      </a:r>
                    </a:p>
                    <a:p>
                      <a:pPr algn="just"/>
                      <a:r>
                        <a:rPr lang="fr-FR" sz="1000" b="0" i="0" kern="1300" baseline="0" dirty="0">
                          <a:solidFill>
                            <a:schemeClr val="dk1"/>
                          </a:solidFill>
                          <a:effectLst/>
                          <a:latin typeface="Roboto Medium" panose="02000000000000000000" pitchFamily="2" charset="0"/>
                          <a:ea typeface="+mn-ea"/>
                          <a:cs typeface="+mn-cs"/>
                        </a:rPr>
                        <a:t>Quelle est votre opinion sur cette question de la virilité dans la société actuelle ? Pourquoi ? Donnez des exemples concrets (monde du travail, de la publicité, à l’école, etc.).</a:t>
                      </a:r>
                    </a:p>
                    <a:p>
                      <a:pPr algn="just"/>
                      <a:endParaRPr lang="fr-FR" sz="1000" b="0" i="0" kern="1300" baseline="0" dirty="0">
                        <a:solidFill>
                          <a:schemeClr val="dk1"/>
                        </a:solidFill>
                        <a:effectLst/>
                        <a:highlight>
                          <a:srgbClr val="00FF00"/>
                        </a:highlight>
                        <a:latin typeface="Roboto Medium"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16154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latin typeface="Roboto Medium" panose="02000000000000000000"/>
                        </a:rPr>
                        <a:t>À la manière d’Eddy de </a:t>
                      </a:r>
                      <a:r>
                        <a:rPr lang="fr-FR" sz="1000" b="0" i="0" kern="1300" baseline="0" dirty="0" err="1">
                          <a:latin typeface="Roboto Medium" panose="02000000000000000000"/>
                        </a:rPr>
                        <a:t>Pretto</a:t>
                      </a:r>
                      <a:r>
                        <a:rPr lang="fr-FR" sz="1000" b="0" i="0" kern="1300" baseline="0" dirty="0">
                          <a:latin typeface="Roboto Medium" panose="02000000000000000000"/>
                        </a:rPr>
                        <a:t>, vous préparez la version au féminin de la chanson « Kid », en mettant en avant les injonctions faites aux filles et aux femmes. </a:t>
                      </a:r>
                    </a:p>
                    <a:p>
                      <a:pPr algn="just"/>
                      <a:r>
                        <a:rPr lang="fr-FR" sz="1000" b="0" i="0" kern="1300" baseline="0" dirty="0">
                          <a:latin typeface="Roboto Medium" panose="02000000000000000000"/>
                        </a:rPr>
                        <a:t>Écrivez deux couplets et donnez un titre à votre texte. Partagez-le sur un mur collaboratif ou affichez vos textes dans votre école.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Flashez le QR code et découvrez la version de la chanteuse Barbara </a:t>
                      </a:r>
                      <a:r>
                        <a:rPr lang="fr-FR" sz="1000" b="0" kern="1300" baseline="0" dirty="0" err="1">
                          <a:solidFill>
                            <a:schemeClr val="dk1"/>
                          </a:solidFill>
                          <a:effectLst/>
                          <a:latin typeface="Roboto Medium" panose="02000000000000000000" pitchFamily="2" charset="0"/>
                          <a:ea typeface="+mn-ea"/>
                          <a:cs typeface="+mn-cs"/>
                        </a:rPr>
                        <a:t>Pravi</a:t>
                      </a:r>
                      <a:r>
                        <a:rPr lang="fr-FR" sz="1000" b="0" kern="1300" baseline="0" dirty="0">
                          <a:solidFill>
                            <a:schemeClr val="dk1"/>
                          </a:solidFill>
                          <a:effectLst/>
                          <a:latin typeface="Roboto Medium" panose="02000000000000000000" pitchFamily="2" charset="0"/>
                          <a:ea typeface="+mn-ea"/>
                          <a:cs typeface="+mn-cs"/>
                        </a:rPr>
                        <a:t>, qui a réécrit le titre « Kid » dans le cadre de la Journée Internationale des droits des femmes, pour une version féminine et engagée.</a:t>
                      </a:r>
                    </a:p>
                    <a:p>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Selon vous, est-ce plus difficile d’être une femme ou un homme aujourd’hui ? Pourquoi ?</a:t>
                      </a:r>
                      <a:endParaRPr lang="fr-FR" sz="1000" b="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Kid » </a:t>
            </a:r>
            <a:r>
              <a:rPr lang="fr-FR" sz="1200" dirty="0">
                <a:latin typeface="Roboto" panose="02000000000000000000" pitchFamily="2" charset="0"/>
                <a:ea typeface="Roboto" panose="02000000000000000000" pitchFamily="2" charset="0"/>
              </a:rPr>
              <a:t>Eddy de </a:t>
            </a:r>
            <a:r>
              <a:rPr lang="fr-FR" sz="1200" dirty="0" err="1">
                <a:latin typeface="Roboto" panose="02000000000000000000" pitchFamily="2" charset="0"/>
                <a:ea typeface="Roboto" panose="02000000000000000000" pitchFamily="2" charset="0"/>
              </a:rPr>
              <a:t>Pretto</a:t>
            </a:r>
            <a:endParaRPr lang="fr-FR" sz="1200" dirty="0">
              <a:latin typeface="Roboto" panose="02000000000000000000" pitchFamily="2" charset="0"/>
              <a:ea typeface="Roboto" panose="02000000000000000000" pitchFamily="2" charset="0"/>
            </a:endParaRPr>
          </a:p>
        </p:txBody>
      </p:sp>
      <p:pic>
        <p:nvPicPr>
          <p:cNvPr id="24" name="Image 23">
            <a:extLst>
              <a:ext uri="{FF2B5EF4-FFF2-40B4-BE49-F238E27FC236}">
                <a16:creationId xmlns:a16="http://schemas.microsoft.com/office/drawing/2014/main" id="{46604411-892D-B145-85EA-459E59B6B084}"/>
              </a:ext>
            </a:extLst>
          </p:cNvPr>
          <p:cNvPicPr>
            <a:picLocks noChangeAspect="1"/>
          </p:cNvPicPr>
          <p:nvPr/>
        </p:nvPicPr>
        <p:blipFill>
          <a:blip r:embed="rId4"/>
          <a:stretch>
            <a:fillRect/>
          </a:stretch>
        </p:blipFill>
        <p:spPr>
          <a:xfrm>
            <a:off x="-1588" y="4455"/>
            <a:ext cx="2743200" cy="660400"/>
          </a:xfrm>
          <a:prstGeom prst="rect">
            <a:avLst/>
          </a:prstGeom>
        </p:spPr>
      </p:pic>
      <p:pic>
        <p:nvPicPr>
          <p:cNvPr id="44" name="Image 43">
            <a:extLst>
              <a:ext uri="{FF2B5EF4-FFF2-40B4-BE49-F238E27FC236}">
                <a16:creationId xmlns:a16="http://schemas.microsoft.com/office/drawing/2014/main" id="{F670670F-53E5-D501-8F5D-72898E01C956}"/>
              </a:ext>
            </a:extLst>
          </p:cNvPr>
          <p:cNvPicPr>
            <a:picLocks noChangeAspect="1"/>
          </p:cNvPicPr>
          <p:nvPr/>
        </p:nvPicPr>
        <p:blipFill>
          <a:blip r:embed="rId5"/>
          <a:stretch>
            <a:fillRect/>
          </a:stretch>
        </p:blipFill>
        <p:spPr>
          <a:xfrm>
            <a:off x="1948709" y="2964871"/>
            <a:ext cx="508000" cy="508000"/>
          </a:xfrm>
          <a:prstGeom prst="rect">
            <a:avLst/>
          </a:prstGeom>
        </p:spPr>
      </p:pic>
      <p:pic>
        <p:nvPicPr>
          <p:cNvPr id="45" name="Image 44">
            <a:extLst>
              <a:ext uri="{FF2B5EF4-FFF2-40B4-BE49-F238E27FC236}">
                <a16:creationId xmlns:a16="http://schemas.microsoft.com/office/drawing/2014/main" id="{7F478AF7-87A3-332B-BABD-B432DB71DCFE}"/>
              </a:ext>
            </a:extLst>
          </p:cNvPr>
          <p:cNvPicPr>
            <a:picLocks noChangeAspect="1"/>
          </p:cNvPicPr>
          <p:nvPr/>
        </p:nvPicPr>
        <p:blipFill>
          <a:blip r:embed="rId6"/>
          <a:stretch>
            <a:fillRect/>
          </a:stretch>
        </p:blipFill>
        <p:spPr>
          <a:xfrm>
            <a:off x="1948709" y="5358343"/>
            <a:ext cx="508000" cy="508000"/>
          </a:xfrm>
          <a:prstGeom prst="rect">
            <a:avLst/>
          </a:prstGeom>
        </p:spPr>
      </p:pic>
      <p:pic>
        <p:nvPicPr>
          <p:cNvPr id="4" name="Image 3">
            <a:extLst>
              <a:ext uri="{FF2B5EF4-FFF2-40B4-BE49-F238E27FC236}">
                <a16:creationId xmlns:a16="http://schemas.microsoft.com/office/drawing/2014/main" id="{7E9BF7BC-3584-4470-AE35-DFD8B288C1F0}"/>
              </a:ext>
            </a:extLst>
          </p:cNvPr>
          <p:cNvPicPr>
            <a:picLocks noChangeAspect="1"/>
          </p:cNvPicPr>
          <p:nvPr/>
        </p:nvPicPr>
        <p:blipFill>
          <a:blip r:embed="rId7"/>
          <a:stretch>
            <a:fillRect/>
          </a:stretch>
        </p:blipFill>
        <p:spPr>
          <a:xfrm>
            <a:off x="1485900" y="6798296"/>
            <a:ext cx="1042346" cy="1042346"/>
          </a:xfrm>
          <a:prstGeom prst="rect">
            <a:avLst/>
          </a:prstGeom>
        </p:spPr>
      </p:pic>
    </p:spTree>
    <p:custDataLst>
      <p:tags r:id="rId1"/>
    </p:custDataLst>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1040C6-BC02-6DB3-734D-CB6642F000E6}"/>
              </a:ext>
            </a:extLst>
          </p:cNvPr>
          <p:cNvPicPr>
            <a:picLocks noChangeAspect="1"/>
          </p:cNvPicPr>
          <p:nvPr/>
        </p:nvPicPr>
        <p:blipFill rotWithShape="1">
          <a:blip r:embed="rId3"/>
          <a:srcRect b="6172"/>
          <a:stretch/>
        </p:blipFill>
        <p:spPr>
          <a:xfrm>
            <a:off x="7937" y="5556"/>
            <a:ext cx="7543800" cy="10021529"/>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104302814"/>
              </p:ext>
            </p:extLst>
          </p:nvPr>
        </p:nvGraphicFramePr>
        <p:xfrm>
          <a:off x="3954097" y="1335407"/>
          <a:ext cx="3279702" cy="852973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265189">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C. </a:t>
                      </a:r>
                      <a:r>
                        <a:rPr kumimoji="0" lang="fr-FR" sz="1000" b="0" i="1"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En petits groupes.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Lisez la fin de la chanson. Comment le chanteur répond-il aux injonctions qui lui sont faites en tant qu’homme ?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Et vous, que pensez-vous de cette « virilité abusive » ?</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Piste de correction :</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Le chanteur s’oppose à ces injonctions. Il préfère jouer avec les filles que se bagarrer avec les garçons. Il s’adresse à sa mère ou à son père pour qu’ils arrêtent de lui ordonner d’être « viril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Je pense que beaucoup de garçons sont dans la même situation qu’Eddy de </a:t>
                      </a:r>
                      <a:r>
                        <a:rPr kumimoji="0" lang="fr-FR" sz="1000" b="0" i="1" u="none" strike="noStrike" kern="1300" cap="none" spc="0" normalizeH="0" baseline="0" noProof="0" dirty="0" err="1">
                          <a:ln>
                            <a:noFill/>
                          </a:ln>
                          <a:solidFill>
                            <a:srgbClr val="E05329"/>
                          </a:solidFill>
                          <a:effectLst/>
                          <a:uLnTx/>
                          <a:uFillTx/>
                          <a:latin typeface="Roboto" panose="02000000000000000000" pitchFamily="2" charset="0"/>
                          <a:ea typeface="+mn-ea"/>
                          <a:cs typeface="+mn-cs"/>
                        </a:rPr>
                        <a:t>Pretto</a:t>
                      </a: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 Ils souffrent de préjugés.</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600" b="1" i="0" kern="1300" baseline="0" dirty="0">
                        <a:latin typeface="Roboto" panose="02000000000000000000" pitchFamily="2" charset="0"/>
                      </a:endParaRPr>
                    </a:p>
                    <a:p>
                      <a:pPr algn="just"/>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72856">
                <a:tc>
                  <a:txBody>
                    <a:bodyPr/>
                    <a:lstStyle/>
                    <a:p>
                      <a:pPr algn="just"/>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940850">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Quelle est votre opinion sur cette question de la virilité dans la société actuelle ? Pourquoi ? Donnez des exemples concrets (monde du travail, de la publicité, à l’école, etc.).</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Piste de correction :</a:t>
                      </a:r>
                    </a:p>
                    <a:p>
                      <a:pPr algn="just"/>
                      <a:endParaRPr lang="fr-FR" sz="1000" b="0" i="0" kern="1300" baseline="0" dirty="0">
                        <a:latin typeface="Roboto" panose="02000000000000000000" pitchFamily="2" charset="0"/>
                      </a:endParaRPr>
                    </a:p>
                    <a:p>
                      <a:pPr algn="just"/>
                      <a:r>
                        <a:rPr lang="fr-FR" sz="1000" b="0" i="1" kern="1300" baseline="0" dirty="0">
                          <a:solidFill>
                            <a:srgbClr val="E05329"/>
                          </a:solidFill>
                          <a:latin typeface="Roboto" panose="02000000000000000000" pitchFamily="2" charset="0"/>
                        </a:rPr>
                        <a:t>On attend que les garçons cachent leurs émotions et soient plus forts que les filles. Ça se voit à l’école déjà, et puis dans le couple ensuite. Au travail, les hommes sont considérés comme plus disponibles, plus efficaces. […]</a:t>
                      </a:r>
                    </a:p>
                    <a:p>
                      <a:pPr algn="just"/>
                      <a:endParaRPr lang="fr-FR" sz="1000" b="0" i="0" kern="1300" baseline="0" dirty="0">
                        <a:latin typeface="Roboto" panose="02000000000000000000" pitchFamily="2" charset="0"/>
                      </a:endParaRPr>
                    </a:p>
                    <a:p>
                      <a:pPr algn="l"/>
                      <a:r>
                        <a:rPr lang="fr-FR" sz="1000" b="0" i="1" kern="1300" baseline="0" dirty="0">
                          <a:solidFill>
                            <a:srgbClr val="E05329"/>
                          </a:solidFill>
                          <a:latin typeface="Roboto" panose="02000000000000000000" pitchFamily="2" charset="0"/>
                        </a:rPr>
                        <a:t>Retrouvez l’interview sur Brut :  </a:t>
                      </a:r>
                      <a:r>
                        <a:rPr lang="fr-FR" sz="1000" b="0" i="1" kern="1300" baseline="0" dirty="0">
                          <a:solidFill>
                            <a:srgbClr val="E05329"/>
                          </a:solidFill>
                          <a:latin typeface="Roboto" panose="02000000000000000000" pitchFamily="2" charset="0"/>
                          <a:hlinkClick r:id="rId4">
                            <a:extLst>
                              <a:ext uri="{A12FA001-AC4F-418D-AE19-62706E023703}">
                                <ahyp:hlinkClr xmlns:ahyp="http://schemas.microsoft.com/office/drawing/2018/hyperlinkcolor" val="tx"/>
                              </a:ext>
                            </a:extLst>
                          </a:hlinkClick>
                        </a:rPr>
                        <a:t>https://www.brut.media/fr/entertainment/eddy-de-pretto-sur-les-pressions-sociales-subies-par-les-garcons-33b09a68-5c7d-498c-94b9-6182ad85c541</a:t>
                      </a:r>
                      <a:r>
                        <a:rPr lang="fr-FR" sz="1000" b="0" i="1" kern="1300" baseline="0" dirty="0">
                          <a:solidFill>
                            <a:srgbClr val="E05329"/>
                          </a:solidFill>
                          <a:latin typeface="Roboto" panose="02000000000000000000" pitchFamily="2" charset="0"/>
                        </a:rPr>
                        <a:t> </a:t>
                      </a:r>
                    </a:p>
                    <a:p>
                      <a:pPr algn="just"/>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172856">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2239452">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latin typeface="Roboto Medium" panose="02000000000000000000"/>
                        </a:rPr>
                        <a:t>À la manière d’Eddy de </a:t>
                      </a:r>
                      <a:r>
                        <a:rPr lang="fr-FR" sz="1000" b="0" i="0" kern="1300" baseline="0" dirty="0" err="1">
                          <a:latin typeface="Roboto Medium" panose="02000000000000000000"/>
                        </a:rPr>
                        <a:t>Pretto</a:t>
                      </a:r>
                      <a:r>
                        <a:rPr lang="fr-FR" sz="1000" b="0" i="0" kern="1300" baseline="0" dirty="0">
                          <a:latin typeface="Roboto Medium" panose="02000000000000000000"/>
                        </a:rPr>
                        <a:t>, vous préparez la version au féminin de la chanson « Kid », en mettant en avant les injonctions faites aux filles et aux femmes. </a:t>
                      </a:r>
                    </a:p>
                    <a:p>
                      <a:pPr algn="just"/>
                      <a:r>
                        <a:rPr lang="fr-FR" sz="1000" b="0" i="0" kern="1300" baseline="0" dirty="0">
                          <a:latin typeface="Roboto Medium" panose="02000000000000000000"/>
                        </a:rPr>
                        <a:t>Écrivez deux couplets et donnez un titre à votre texte. Partagez-le sur un mur collaboratif ou affichez vos textes dans votre école. </a:t>
                      </a:r>
                    </a:p>
                    <a:p>
                      <a:pPr algn="just"/>
                      <a:endParaRPr lang="fr-FR" sz="1000" b="0" kern="1300" baseline="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Piste de correction : </a:t>
                      </a:r>
                    </a:p>
                    <a:p>
                      <a:pPr algn="just"/>
                      <a:endParaRPr lang="fr-FR" sz="1000" i="1"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Petite</a:t>
                      </a:r>
                    </a:p>
                    <a:p>
                      <a:pPr algn="just"/>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Tu seras sage, ma fille. </a:t>
                      </a:r>
                    </a:p>
                    <a:p>
                      <a:pPr algn="just"/>
                      <a:r>
                        <a:rPr lang="fr-FR" sz="1000" i="1" kern="1300" dirty="0">
                          <a:solidFill>
                            <a:srgbClr val="E05329"/>
                          </a:solidFill>
                          <a:effectLst/>
                          <a:latin typeface="Roboto" panose="02000000000000000000" pitchFamily="2" charset="0"/>
                          <a:ea typeface="+mn-ea"/>
                          <a:cs typeface="+mn-cs"/>
                        </a:rPr>
                        <a:t>Je ne veux entendre aucun gros mot sortir de ta bouche. Tu te tiendras bien, tu seras toujours polie. </a:t>
                      </a:r>
                    </a:p>
                    <a:p>
                      <a:pPr algn="just"/>
                      <a:r>
                        <a:rPr lang="fr-FR" sz="1000" i="1" kern="1300" dirty="0">
                          <a:solidFill>
                            <a:srgbClr val="E05329"/>
                          </a:solidFill>
                          <a:effectLst/>
                          <a:latin typeface="Roboto" panose="02000000000000000000" pitchFamily="2" charset="0"/>
                          <a:ea typeface="+mn-ea"/>
                          <a:cs typeface="+mn-cs"/>
                        </a:rPr>
                        <a:t>Tu aimeras ton mari et tu lui prépareras de bons repas.</a:t>
                      </a:r>
                    </a:p>
                    <a:p>
                      <a:pPr algn="just"/>
                      <a:endParaRPr lang="fr-FR" sz="1000" i="1"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Tu seras sage, ma fille…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Kid » </a:t>
            </a:r>
            <a:r>
              <a:rPr lang="fr-FR" sz="1200" dirty="0">
                <a:latin typeface="Roboto" panose="02000000000000000000" pitchFamily="2" charset="0"/>
                <a:ea typeface="Roboto" panose="02000000000000000000" pitchFamily="2" charset="0"/>
              </a:rPr>
              <a:t>Eddy de </a:t>
            </a:r>
            <a:r>
              <a:rPr lang="fr-FR" sz="1200" dirty="0" err="1">
                <a:latin typeface="Roboto" panose="02000000000000000000" pitchFamily="2" charset="0"/>
                <a:ea typeface="Roboto" panose="02000000000000000000" pitchFamily="2" charset="0"/>
              </a:rPr>
              <a:t>Pretto</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6" y="9705517"/>
            <a:ext cx="2245873" cy="378309"/>
          </a:xfrm>
          <a:prstGeom prst="rect">
            <a:avLst/>
          </a:prstGeom>
          <a:noFill/>
        </p:spPr>
        <p:txBody>
          <a:bodyPr wrap="square" lIns="0" tIns="0" rIns="0" bIns="0">
            <a:spAutoFit/>
          </a:bodyPr>
          <a:lstStyle/>
          <a:p>
            <a:pPr>
              <a:lnSpc>
                <a:spcPts val="960"/>
              </a:lnSpc>
            </a:pPr>
            <a:r>
              <a:rPr lang="fr-FR" sz="800" dirty="0">
                <a:latin typeface="Roboto Light" panose="02000000000000000000" pitchFamily="2" charset="0"/>
                <a:ea typeface="Roboto" panose="02000000000000000000" pitchFamily="2" charset="0"/>
              </a:rPr>
              <a:t>Parcours imaginés par </a:t>
            </a:r>
            <a:r>
              <a:rPr lang="fr-FR" sz="800" dirty="0" err="1">
                <a:latin typeface="Roboto Light" panose="02000000000000000000" pitchFamily="2" charset="0"/>
                <a:ea typeface="Roboto" panose="02000000000000000000" pitchFamily="2" charset="0"/>
              </a:rPr>
              <a:t>Abdelbassat</a:t>
            </a:r>
            <a:r>
              <a:rPr lang="fr-FR" sz="800" dirty="0">
                <a:latin typeface="Roboto Light" panose="02000000000000000000" pitchFamily="2" charset="0"/>
                <a:ea typeface="Roboto" panose="02000000000000000000" pitchFamily="2" charset="0"/>
              </a:rPr>
              <a:t> </a:t>
            </a:r>
            <a:r>
              <a:rPr lang="fr-FR" sz="800" dirty="0" err="1">
                <a:latin typeface="Roboto Light" panose="02000000000000000000" pitchFamily="2" charset="0"/>
                <a:ea typeface="Roboto" panose="02000000000000000000" pitchFamily="2" charset="0"/>
              </a:rPr>
              <a:t>Abdelbaki</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du CAVILAM - Alliance Française</a:t>
            </a:r>
          </a:p>
          <a:p>
            <a:pPr>
              <a:lnSpc>
                <a:spcPts val="960"/>
              </a:lnSpc>
            </a:pPr>
            <a:r>
              <a:rPr lang="fr-FR" sz="800" dirty="0">
                <a:latin typeface="Roboto Light" panose="02000000000000000000" pitchFamily="2" charset="0"/>
                <a:ea typeface="Roboto" panose="02000000000000000000" pitchFamily="2" charset="0"/>
              </a:rPr>
              <a:t>pour l’Institut français et le CNM</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981359925"/>
              </p:ext>
            </p:extLst>
          </p:nvPr>
        </p:nvGraphicFramePr>
        <p:xfrm>
          <a:off x="325877" y="1025309"/>
          <a:ext cx="3279702" cy="8800535"/>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50989">
                <a:tc>
                  <a:txBody>
                    <a:bodyPr/>
                    <a:lstStyle/>
                    <a:p>
                      <a:pPr algn="just"/>
                      <a:r>
                        <a:rPr lang="fr-FR" sz="1600" b="1" i="0" kern="1300" baseline="0" dirty="0">
                          <a:latin typeface="Roboto" panose="02000000000000000000" pitchFamily="2" charset="0"/>
                        </a:rPr>
                        <a:t>Avant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8143">
                <a:tc>
                  <a:txBody>
                    <a:bodyPr/>
                    <a:lstStyle/>
                    <a:p>
                      <a:pPr algn="just"/>
                      <a:r>
                        <a:rPr lang="fr-FR" sz="1000" b="0" i="0" kern="1300" baseline="0" dirty="0">
                          <a:solidFill>
                            <a:schemeClr val="bg1"/>
                          </a:solidFill>
                          <a:latin typeface="Roboto Medium" panose="02000000000000000000" pitchFamily="2" charset="0"/>
                        </a:rPr>
                        <a:t>Mise en bouche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200891">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Selon vous, qu’est-ce qu’être un homme aujourd’hui ? Quels sont ses traits de caractère principaux ? Complétez le schéma avec six noms ou adjectifs.</a:t>
                      </a:r>
                    </a:p>
                    <a:p>
                      <a:pPr algn="just"/>
                      <a:endParaRPr lang="fr-FR" sz="1000" b="0" i="0" kern="1300" baseline="0" dirty="0">
                        <a:latin typeface="Roboto" panose="02000000000000000000" pitchFamily="2" charset="0"/>
                      </a:endParaRPr>
                    </a:p>
                    <a:p>
                      <a:pPr algn="just"/>
                      <a:r>
                        <a:rPr lang="fr-FR" sz="1000" i="1" kern="1300" dirty="0">
                          <a:solidFill>
                            <a:srgbClr val="E05329"/>
                          </a:solidFill>
                          <a:effectLst/>
                          <a:latin typeface="Roboto" panose="02000000000000000000" pitchFamily="2" charset="0"/>
                          <a:ea typeface="+mn-ea"/>
                          <a:cs typeface="+mn-cs"/>
                        </a:rPr>
                        <a:t>Exemples d’adjectifs ou de noms possibles : </a:t>
                      </a:r>
                      <a:endParaRPr lang="fr-FR" sz="1000" kern="1300" dirty="0">
                        <a:solidFill>
                          <a:srgbClr val="E05329"/>
                        </a:solidFill>
                        <a:effectLst/>
                        <a:latin typeface="Roboto" panose="02000000000000000000" pitchFamily="2" charset="0"/>
                        <a:ea typeface="+mn-ea"/>
                        <a:cs typeface="+mn-cs"/>
                      </a:endParaRPr>
                    </a:p>
                    <a:p>
                      <a:pPr algn="just"/>
                      <a:endParaRPr lang="fr-FR" sz="1000" i="1"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Le courage, la puissance, l’honneur…</a:t>
                      </a:r>
                    </a:p>
                    <a:p>
                      <a:pPr algn="just"/>
                      <a:r>
                        <a:rPr lang="fr-FR" sz="1000" b="0" i="1" kern="1300" baseline="0" dirty="0">
                          <a:solidFill>
                            <a:srgbClr val="E05329"/>
                          </a:solidFill>
                          <a:effectLst/>
                          <a:latin typeface="Roboto" panose="02000000000000000000" pitchFamily="2" charset="0"/>
                          <a:ea typeface="+mn-ea"/>
                          <a:cs typeface="+mn-cs"/>
                        </a:rPr>
                        <a:t>Fort, viril, sympa, travailleur… </a:t>
                      </a:r>
                      <a:endParaRPr lang="fr-FR" sz="1000" b="0" i="0" kern="1300" baseline="0" dirty="0">
                        <a:solidFill>
                          <a:schemeClr val="dk1"/>
                        </a:solidFill>
                        <a:effectLst/>
                        <a:latin typeface="Roboto" panose="02000000000000000000" pitchFamily="2" charset="0"/>
                        <a:ea typeface="+mn-ea"/>
                        <a:cs typeface="+mn-cs"/>
                      </a:endParaRPr>
                    </a:p>
                    <a:p>
                      <a:pPr algn="just"/>
                      <a:endParaRPr lang="fr-FR" sz="1000" b="0" i="0" kern="1300" baseline="0" dirty="0">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50989">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28143">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312352">
                <a:tc>
                  <a:txBody>
                    <a:bodyPr/>
                    <a:lstStyle/>
                    <a:p>
                      <a:pPr algn="just"/>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A. Écoutez la première minute de la chanson (jusqu’à « virilité abusive »). </a:t>
                      </a:r>
                    </a:p>
                    <a:p>
                      <a:pPr marL="0" indent="0" algn="just">
                        <a:buNone/>
                      </a:pPr>
                      <a:r>
                        <a:rPr lang="fr-FR" sz="1000" b="0" i="0" kern="1300" baseline="0" dirty="0">
                          <a:solidFill>
                            <a:schemeClr val="dk1"/>
                          </a:solidFill>
                          <a:effectLst/>
                          <a:latin typeface="Roboto Medium" panose="02000000000000000000" pitchFamily="2" charset="0"/>
                          <a:ea typeface="+mn-ea"/>
                          <a:cs typeface="+mn-cs"/>
                        </a:rPr>
                        <a:t>Cochez les réponses.</a:t>
                      </a:r>
                    </a:p>
                    <a:p>
                      <a:pPr marL="0" indent="0" algn="just">
                        <a:buNone/>
                      </a:pPr>
                      <a:r>
                        <a:rPr lang="fr-FR" sz="1000" b="0" i="0" kern="1300" baseline="0" dirty="0">
                          <a:solidFill>
                            <a:schemeClr val="dk1"/>
                          </a:solidFill>
                          <a:effectLst/>
                          <a:latin typeface="Roboto Medium" panose="02000000000000000000" pitchFamily="2" charset="0"/>
                          <a:ea typeface="+mn-ea"/>
                          <a:cs typeface="+mn-cs"/>
                        </a:rPr>
                        <a:t>1. Qu’entend-on en premier ? </a:t>
                      </a:r>
                      <a:endParaRPr lang="fr-FR" sz="1000" b="0" i="0" kern="1300" baseline="0" dirty="0">
                        <a:solidFill>
                          <a:schemeClr val="dk1"/>
                        </a:solidFill>
                        <a:effectLst/>
                        <a:latin typeface="Roboto Medium" panose="02000000000000000000" pitchFamily="2" charset="0"/>
                        <a:ea typeface="+mn-ea"/>
                        <a:cs typeface="+mn-cs"/>
                        <a:sym typeface="Wingdings" panose="05000000000000000000" pitchFamily="2" charset="2"/>
                      </a:endParaRPr>
                    </a:p>
                    <a:p>
                      <a:pPr marL="171450" indent="-171450" algn="just">
                        <a:buFont typeface="Wingdings" panose="05000000000000000000" pitchFamily="2" charset="2"/>
                        <a:buChar char="q"/>
                      </a:pPr>
                      <a:r>
                        <a:rPr lang="fr-FR" sz="1000" b="0" i="0" kern="1300" baseline="0" dirty="0">
                          <a:solidFill>
                            <a:srgbClr val="E05329"/>
                          </a:solidFill>
                          <a:effectLst/>
                          <a:latin typeface="Roboto Medium" panose="02000000000000000000" pitchFamily="2" charset="0"/>
                          <a:ea typeface="+mn-ea"/>
                          <a:cs typeface="+mn-cs"/>
                          <a:sym typeface="Wingdings" panose="05000000000000000000" pitchFamily="2" charset="2"/>
                        </a:rPr>
                        <a:t>La voix du chanteur </a:t>
                      </a:r>
                      <a:r>
                        <a:rPr lang="fr-FR" sz="1000" b="0" i="1" kern="1300" baseline="0" dirty="0">
                          <a:solidFill>
                            <a:srgbClr val="E05329"/>
                          </a:solidFill>
                          <a:effectLst/>
                          <a:latin typeface="Roboto Medium" panose="02000000000000000000" pitchFamily="2" charset="0"/>
                          <a:ea typeface="+mn-ea"/>
                          <a:cs typeface="+mn-cs"/>
                          <a:sym typeface="Wingdings" panose="05000000000000000000" pitchFamily="2" charset="2"/>
                        </a:rPr>
                        <a:t>a capella </a:t>
                      </a:r>
                      <a:r>
                        <a:rPr lang="fr-FR" sz="1000" b="0" i="0" kern="1300" baseline="0" dirty="0">
                          <a:solidFill>
                            <a:srgbClr val="E05329"/>
                          </a:solidFill>
                          <a:effectLst/>
                          <a:latin typeface="Roboto Medium" panose="02000000000000000000" pitchFamily="2" charset="0"/>
                          <a:ea typeface="+mn-ea"/>
                          <a:cs typeface="+mn-cs"/>
                          <a:sym typeface="Wingdings" panose="05000000000000000000" pitchFamily="2" charset="2"/>
                        </a:rPr>
                        <a:t>(sans musique).</a:t>
                      </a:r>
                    </a:p>
                    <a:p>
                      <a:pPr marL="0" algn="just" defTabSz="755934" rtl="0" eaLnBrk="1" latinLnBrk="0" hangingPunct="1"/>
                      <a:endParaRPr lang="fr-FR" sz="1000" i="1" kern="1300" dirty="0">
                        <a:solidFill>
                          <a:srgbClr val="E05329"/>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B. Cochez la bonne réponse.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Selon vous, l’artiste a voulu mettre en avant :</a:t>
                      </a:r>
                    </a:p>
                    <a:p>
                      <a:pPr marL="171450" marR="0" lvl="0" indent="-171450" algn="just" defTabSz="755934"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1000" i="1" kern="1300" dirty="0">
                          <a:solidFill>
                            <a:srgbClr val="E05329"/>
                          </a:solidFill>
                          <a:effectLst/>
                          <a:latin typeface="Roboto" panose="02000000000000000000" pitchFamily="2" charset="0"/>
                          <a:ea typeface="+mn-ea"/>
                          <a:cs typeface="+mn-cs"/>
                        </a:rPr>
                        <a:t>les paroles.</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dirty="0">
                        <a:solidFill>
                          <a:srgbClr val="E05329"/>
                        </a:solidFill>
                        <a:effectLst/>
                        <a:latin typeface="Roboto" panose="02000000000000000000" pitchFamily="2"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28143">
                <a:tc>
                  <a:txBody>
                    <a:bodyPr/>
                    <a:lstStyle/>
                    <a:p>
                      <a:pPr algn="just"/>
                      <a:r>
                        <a:rPr lang="fr-FR" sz="1000" b="0" i="0" kern="1300" baseline="0" dirty="0">
                          <a:solidFill>
                            <a:schemeClr val="bg1"/>
                          </a:solidFill>
                          <a:latin typeface="Roboto Medium" panose="02000000000000000000" pitchFamily="2" charset="0"/>
                        </a:rPr>
                        <a:t>En écoutant les paroles</a:t>
                      </a:r>
                    </a:p>
                  </a:txBody>
                  <a:tcPr marL="7200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061328">
                <a:tc>
                  <a:txBody>
                    <a:bodyPr/>
                    <a:lstStyle/>
                    <a:p>
                      <a:pPr algn="just"/>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b="0" kern="1300" baseline="0" dirty="0">
                          <a:solidFill>
                            <a:schemeClr val="dk1"/>
                          </a:solidFill>
                          <a:effectLst/>
                          <a:latin typeface="Roboto Medium" panose="02000000000000000000" pitchFamily="2" charset="0"/>
                          <a:ea typeface="+mn-ea"/>
                          <a:cs typeface="+mn-cs"/>
                        </a:rPr>
                        <a:t>A. Écoutez la chanson et associez les différents couplets à une idée reçue sur les garçons.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Couplet 1 : les garçons ne pleurent pas.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Couplets 2 et 5 : les garçons doivent cacher leur côté féminin, ils doivent se battre.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Couplets 3 et 6 : les garçons ne doivent pas être délicats ou sensibles.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Couplets 4 et 8 : les garçons sont actifs et sportifs, ils sont forts.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 </a:t>
                      </a:r>
                    </a:p>
                    <a:p>
                      <a:pPr algn="just"/>
                      <a:r>
                        <a:rPr lang="fr-FR" sz="1000" b="0" kern="1300" baseline="0" dirty="0">
                          <a:solidFill>
                            <a:schemeClr val="dk1"/>
                          </a:solidFill>
                          <a:effectLst/>
                          <a:latin typeface="Roboto Medium" panose="02000000000000000000" pitchFamily="2" charset="0"/>
                          <a:ea typeface="+mn-ea"/>
                          <a:cs typeface="+mn-cs"/>
                        </a:rPr>
                        <a:t>B. Réécoutez la première partie de la chanson (jusqu’à « ta rude étincelle ») et répondez aux questions.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panose="02000000000000000000" pitchFamily="2" charset="0"/>
                          <a:ea typeface="+mn-ea"/>
                          <a:cs typeface="+mn-cs"/>
                        </a:rPr>
                        <a:t>1. </a:t>
                      </a:r>
                      <a:r>
                        <a:rPr lang="fr-FR" sz="1000" b="0" kern="1300" baseline="0" dirty="0">
                          <a:solidFill>
                            <a:schemeClr val="dk1"/>
                          </a:solidFill>
                          <a:effectLst/>
                          <a:latin typeface="Roboto" panose="02000000000000000000" pitchFamily="2" charset="0"/>
                          <a:ea typeface="+mn-ea"/>
                          <a:cs typeface="+mn-cs"/>
                        </a:rPr>
                        <a:t>Pourquoi l’artiste conjugue-t-il de nombreux verbes au futur simple ?</a:t>
                      </a:r>
                    </a:p>
                    <a:p>
                      <a:pPr algn="just"/>
                      <a:r>
                        <a:rPr lang="fr-FR" sz="1000" b="0" i="1" kern="1300" baseline="0" dirty="0">
                          <a:solidFill>
                            <a:srgbClr val="E05329"/>
                          </a:solidFill>
                          <a:effectLst/>
                          <a:latin typeface="Roboto" panose="02000000000000000000" pitchFamily="2" charset="0"/>
                          <a:ea typeface="+mn-ea"/>
                          <a:cs typeface="+mn-cs"/>
                        </a:rPr>
                        <a:t>L’artiste emploie le futur simple pour indiquer que cette virilité est imposée au « kid ». On lui ordonne d’être fort, dominant, de ne pas être sensible.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panose="02000000000000000000" pitchFamily="2" charset="0"/>
                          <a:ea typeface="+mn-ea"/>
                          <a:cs typeface="+mn-cs"/>
                        </a:rPr>
                        <a:t>2. </a:t>
                      </a:r>
                      <a:r>
                        <a:rPr lang="fr-FR" sz="1000" b="0" kern="1300" baseline="0" dirty="0">
                          <a:solidFill>
                            <a:schemeClr val="dk1"/>
                          </a:solidFill>
                          <a:effectLst/>
                          <a:latin typeface="Roboto" panose="02000000000000000000" pitchFamily="2" charset="0"/>
                          <a:ea typeface="+mn-ea"/>
                          <a:cs typeface="+mn-cs"/>
                        </a:rPr>
                        <a:t>Quelle image de l’homme est donnée par les expressions « glorieux gaillards », « héros historique » et « fier et dopé de chair » ?</a:t>
                      </a:r>
                    </a:p>
                    <a:p>
                      <a:pPr algn="just"/>
                      <a:r>
                        <a:rPr lang="fr-FR" sz="1000" b="0" i="1" kern="1300" baseline="0" dirty="0">
                          <a:solidFill>
                            <a:srgbClr val="E05329"/>
                          </a:solidFill>
                          <a:effectLst/>
                          <a:latin typeface="Roboto" panose="02000000000000000000" pitchFamily="2" charset="0"/>
                          <a:ea typeface="+mn-ea"/>
                          <a:cs typeface="+mn-cs"/>
                        </a:rPr>
                        <a:t>Ces termes magnifient le stéréotype de l’homme fort, du mâle puissant au corps sculpté et musclé.</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FAMILLE</a:t>
            </a:r>
          </a:p>
        </p:txBody>
      </p:sp>
      <p:sp>
        <p:nvSpPr>
          <p:cNvPr id="12" name="ZoneTexte 11">
            <a:extLst>
              <a:ext uri="{FF2B5EF4-FFF2-40B4-BE49-F238E27FC236}">
                <a16:creationId xmlns:a16="http://schemas.microsoft.com/office/drawing/2014/main" id="{787772EF-6FDC-4DFE-A212-C50389535AFD}"/>
              </a:ext>
            </a:extLst>
          </p:cNvPr>
          <p:cNvSpPr txBox="1"/>
          <p:nvPr/>
        </p:nvSpPr>
        <p:spPr>
          <a:xfrm>
            <a:off x="5816632" y="730739"/>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Public : adultes</a:t>
            </a:r>
            <a:endParaRPr lang="fr-FR" sz="12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ÈME OFFICE" val="uHrQRHKt"/>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1950</TotalTime>
  <Words>1910</Words>
  <Application>Microsoft Office PowerPoint</Application>
  <PresentationFormat>Personnalisé</PresentationFormat>
  <Paragraphs>290</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Light</vt:lpstr>
      <vt:lpstr>Roboto Medium</vt:lpstr>
      <vt:lpstr>Wingdings</vt:lpstr>
      <vt:lpstr>Thème Office</vt:lpstr>
      <vt:lpstr>Kid</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Bhushan Thapliyal</cp:lastModifiedBy>
  <cp:revision>165</cp:revision>
  <dcterms:created xsi:type="dcterms:W3CDTF">2022-03-24T14:32:05Z</dcterms:created>
  <dcterms:modified xsi:type="dcterms:W3CDTF">2024-04-15T05:57:30Z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4FE98B44-1C93-4D46-8D1E-CB34F48D32C6</vt:lpwstr>
  </property>
  <property fmtid="{D5CDD505-2E9C-101B-9397-08002B2CF9AE}" pid="3" name="ArticulatePath">
    <vt:lpwstr>https://d.docs.live.net/ddf56c7c4acd496c/Bureau/Fiches-CAVILAM/8_B2-EddydePretto-Kid_OK</vt:lpwstr>
  </property>
</Properties>
</file>