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etitia NEUMANN" initials="LN" lastIdx="2" clrIdx="0">
    <p:extLst>
      <p:ext uri="{19B8F6BF-5375-455C-9EA6-DF929625EA0E}">
        <p15:presenceInfo xmlns:p15="http://schemas.microsoft.com/office/powerpoint/2012/main" userId="S-1-5-21-3575051080-1497785314-1522427798-14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A879A8"/>
    <a:srgbClr val="46B8B7"/>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D7161-55E4-4F84-861A-2F42BEA249D3}" v="4" dt="2024-04-12T06:49:49.09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8"/>
    <p:restoredTop sz="95814" autoAdjust="0"/>
  </p:normalViewPr>
  <p:slideViewPr>
    <p:cSldViewPr snapToGrid="0" snapToObjects="1">
      <p:cViewPr varScale="1">
        <p:scale>
          <a:sx n="101" d="100"/>
          <a:sy n="101" d="100"/>
        </p:scale>
        <p:origin x="4600" y="9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shan Thapliyal" userId="ddf56c7c4acd496c" providerId="LiveId" clId="{17FD7161-55E4-4F84-861A-2F42BEA249D3}"/>
    <pc:docChg chg="undo custSel modSld modMainMaster replTag delTag">
      <pc:chgData name="Bhushan Thapliyal" userId="ddf56c7c4acd496c" providerId="LiveId" clId="{17FD7161-55E4-4F84-861A-2F42BEA249D3}" dt="2024-04-15T05:56:10.761" v="208" actId="20577"/>
      <pc:docMkLst>
        <pc:docMk/>
      </pc:docMkLst>
      <pc:sldChg chg="delSp modSp mod replTag delTag">
        <pc:chgData name="Bhushan Thapliyal" userId="ddf56c7c4acd496c" providerId="LiveId" clId="{17FD7161-55E4-4F84-861A-2F42BEA249D3}" dt="2024-04-15T05:55:52.269" v="177" actId="478"/>
        <pc:sldMkLst>
          <pc:docMk/>
          <pc:sldMk cId="3528446323" sldId="256"/>
        </pc:sldMkLst>
        <pc:spChg chg="del mod">
          <ac:chgData name="Bhushan Thapliyal" userId="ddf56c7c4acd496c" providerId="LiveId" clId="{17FD7161-55E4-4F84-861A-2F42BEA249D3}" dt="2024-04-15T05:55:52.269" v="177" actId="478"/>
          <ac:spMkLst>
            <pc:docMk/>
            <pc:sldMk cId="3528446323" sldId="256"/>
            <ac:spMk id="22" creationId="{74CCE7D7-83BD-9247-8D20-6AFA48C122EC}"/>
          </ac:spMkLst>
        </pc:spChg>
        <pc:picChg chg="mod modCrop">
          <ac:chgData name="Bhushan Thapliyal" userId="ddf56c7c4acd496c" providerId="LiveId" clId="{17FD7161-55E4-4F84-861A-2F42BEA249D3}" dt="2024-04-07T13:25:27.312" v="12" actId="732"/>
          <ac:picMkLst>
            <pc:docMk/>
            <pc:sldMk cId="3528446323" sldId="256"/>
            <ac:picMk id="6" creationId="{7EBED290-983F-C0F2-128F-19DF6988E64C}"/>
          </ac:picMkLst>
        </pc:picChg>
      </pc:sldChg>
      <pc:sldChg chg="delSp modSp mod replTag delTag">
        <pc:chgData name="Bhushan Thapliyal" userId="ddf56c7c4acd496c" providerId="LiveId" clId="{17FD7161-55E4-4F84-861A-2F42BEA249D3}" dt="2024-04-15T05:55:55.753" v="182" actId="478"/>
        <pc:sldMkLst>
          <pc:docMk/>
          <pc:sldMk cId="1450313342" sldId="257"/>
        </pc:sldMkLst>
        <pc:spChg chg="del mod">
          <ac:chgData name="Bhushan Thapliyal" userId="ddf56c7c4acd496c" providerId="LiveId" clId="{17FD7161-55E4-4F84-861A-2F42BEA249D3}" dt="2024-04-15T05:55:55.753" v="182" actId="478"/>
          <ac:spMkLst>
            <pc:docMk/>
            <pc:sldMk cId="1450313342" sldId="257"/>
            <ac:spMk id="31" creationId="{1738EE75-CE01-B249-B8DE-E1804EE68550}"/>
          </ac:spMkLst>
        </pc:spChg>
        <pc:picChg chg="mod modCrop">
          <ac:chgData name="Bhushan Thapliyal" userId="ddf56c7c4acd496c" providerId="LiveId" clId="{17FD7161-55E4-4F84-861A-2F42BEA249D3}" dt="2024-04-07T13:25:37.145" v="16" actId="732"/>
          <ac:picMkLst>
            <pc:docMk/>
            <pc:sldMk cId="1450313342" sldId="257"/>
            <ac:picMk id="4" creationId="{8381D61A-99BC-9E6A-6AA8-4771C4BE363D}"/>
          </ac:picMkLst>
        </pc:picChg>
      </pc:sldChg>
      <pc:sldChg chg="delSp modSp mod replTag delTag">
        <pc:chgData name="Bhushan Thapliyal" userId="ddf56c7c4acd496c" providerId="LiveId" clId="{17FD7161-55E4-4F84-861A-2F42BEA249D3}" dt="2024-04-15T05:55:58.363" v="187" actId="478"/>
        <pc:sldMkLst>
          <pc:docMk/>
          <pc:sldMk cId="4066774807" sldId="258"/>
        </pc:sldMkLst>
        <pc:spChg chg="del mod">
          <ac:chgData name="Bhushan Thapliyal" userId="ddf56c7c4acd496c" providerId="LiveId" clId="{17FD7161-55E4-4F84-861A-2F42BEA249D3}" dt="2024-04-15T05:55:58.363" v="187" actId="478"/>
          <ac:spMkLst>
            <pc:docMk/>
            <pc:sldMk cId="4066774807" sldId="258"/>
            <ac:spMk id="31" creationId="{1738EE75-CE01-B249-B8DE-E1804EE68550}"/>
          </ac:spMkLst>
        </pc:spChg>
        <pc:picChg chg="mod modCrop">
          <ac:chgData name="Bhushan Thapliyal" userId="ddf56c7c4acd496c" providerId="LiveId" clId="{17FD7161-55E4-4F84-861A-2F42BEA249D3}" dt="2024-04-07T13:25:44.877" v="20" actId="732"/>
          <ac:picMkLst>
            <pc:docMk/>
            <pc:sldMk cId="4066774807" sldId="258"/>
            <ac:picMk id="3" creationId="{CB2AB4C5-B9BC-C021-7ED1-9808FFD6D7B6}"/>
          </ac:picMkLst>
        </pc:picChg>
      </pc:sldChg>
      <pc:sldChg chg="delSp modSp mod replTag delTag">
        <pc:chgData name="Bhushan Thapliyal" userId="ddf56c7c4acd496c" providerId="LiveId" clId="{17FD7161-55E4-4F84-861A-2F42BEA249D3}" dt="2024-04-15T05:56:01.355" v="192" actId="478"/>
        <pc:sldMkLst>
          <pc:docMk/>
          <pc:sldMk cId="473977947" sldId="259"/>
        </pc:sldMkLst>
        <pc:spChg chg="del mod">
          <ac:chgData name="Bhushan Thapliyal" userId="ddf56c7c4acd496c" providerId="LiveId" clId="{17FD7161-55E4-4F84-861A-2F42BEA249D3}" dt="2024-04-15T05:56:01.355" v="192" actId="478"/>
          <ac:spMkLst>
            <pc:docMk/>
            <pc:sldMk cId="473977947" sldId="259"/>
            <ac:spMk id="31" creationId="{1738EE75-CE01-B249-B8DE-E1804EE68550}"/>
          </ac:spMkLst>
        </pc:spChg>
        <pc:picChg chg="mod modCrop">
          <ac:chgData name="Bhushan Thapliyal" userId="ddf56c7c4acd496c" providerId="LiveId" clId="{17FD7161-55E4-4F84-861A-2F42BEA249D3}" dt="2024-04-07T13:26:05.445" v="24" actId="732"/>
          <ac:picMkLst>
            <pc:docMk/>
            <pc:sldMk cId="473977947" sldId="259"/>
            <ac:picMk id="3" creationId="{7DE0A5D2-B486-7900-B9C7-6EB8CDB18D3A}"/>
          </ac:picMkLst>
        </pc:picChg>
      </pc:sldChg>
      <pc:sldChg chg="modSp mod replTag delTag">
        <pc:chgData name="Bhushan Thapliyal" userId="ddf56c7c4acd496c" providerId="LiveId" clId="{17FD7161-55E4-4F84-861A-2F42BEA249D3}" dt="2024-04-15T05:56:10.761" v="208" actId="20577"/>
        <pc:sldMkLst>
          <pc:docMk/>
          <pc:sldMk cId="3654016072" sldId="260"/>
        </pc:sldMkLst>
        <pc:spChg chg="mod">
          <ac:chgData name="Bhushan Thapliyal" userId="ddf56c7c4acd496c" providerId="LiveId" clId="{17FD7161-55E4-4F84-861A-2F42BEA249D3}" dt="2024-04-15T05:56:10.761" v="208" actId="20577"/>
          <ac:spMkLst>
            <pc:docMk/>
            <pc:sldMk cId="3654016072" sldId="260"/>
            <ac:spMk id="31" creationId="{1738EE75-CE01-B249-B8DE-E1804EE68550}"/>
          </ac:spMkLst>
        </pc:spChg>
        <pc:graphicFrameChg chg="mod modGraphic">
          <ac:chgData name="Bhushan Thapliyal" userId="ddf56c7c4acd496c" providerId="LiveId" clId="{17FD7161-55E4-4F84-861A-2F42BEA249D3}" dt="2024-04-12T06:48:58.386" v="149" actId="14100"/>
          <ac:graphicFrameMkLst>
            <pc:docMk/>
            <pc:sldMk cId="3654016072" sldId="260"/>
            <ac:graphicFrameMk id="20" creationId="{6BA940A3-F976-0840-BEB0-FE97BEED6334}"/>
          </ac:graphicFrameMkLst>
        </pc:graphicFrameChg>
        <pc:picChg chg="mod modCrop">
          <ac:chgData name="Bhushan Thapliyal" userId="ddf56c7c4acd496c" providerId="LiveId" clId="{17FD7161-55E4-4F84-861A-2F42BEA249D3}" dt="2024-04-07T13:26:13.212" v="28" actId="732"/>
          <ac:picMkLst>
            <pc:docMk/>
            <pc:sldMk cId="3654016072" sldId="260"/>
            <ac:picMk id="3" creationId="{15AFD64F-AA25-7413-5C09-FD6F4519617D}"/>
          </ac:picMkLst>
        </pc:picChg>
      </pc:sldChg>
      <pc:sldMasterChg chg="addSp modSp mod replTag delTag modSldLayout">
        <pc:chgData name="Bhushan Thapliyal" userId="ddf56c7c4acd496c" providerId="LiveId" clId="{17FD7161-55E4-4F84-861A-2F42BEA249D3}" dt="2024-04-12T06:49:49.092" v="162" actId="14826"/>
        <pc:sldMasterMkLst>
          <pc:docMk/>
          <pc:sldMasterMk cId="3104543170" sldId="2147484056"/>
        </pc:sldMasterMkLst>
        <pc:picChg chg="add mod">
          <ac:chgData name="Bhushan Thapliyal" userId="ddf56c7c4acd496c" providerId="LiveId" clId="{17FD7161-55E4-4F84-861A-2F42BEA249D3}" dt="2024-04-12T06:49:49.092" v="162" actId="14826"/>
          <ac:picMkLst>
            <pc:docMk/>
            <pc:sldMasterMk cId="3104543170" sldId="2147484056"/>
            <ac:picMk id="8" creationId="{17C9C228-E35E-8712-D6AE-C98C1E33223D}"/>
          </ac:picMkLst>
        </pc:picChg>
        <pc:sldLayoutChg chg="replTag delTag">
          <pc:chgData name="Bhushan Thapliyal" userId="ddf56c7c4acd496c" providerId="LiveId" clId="{17FD7161-55E4-4F84-861A-2F42BEA249D3}" dt="2024-04-12T06:49:43.385" v="157"/>
          <pc:sldLayoutMkLst>
            <pc:docMk/>
            <pc:sldMasterMk cId="3104543170" sldId="2147484056"/>
            <pc:sldLayoutMk cId="2984906725" sldId="21474840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pic>
        <p:nvPicPr>
          <p:cNvPr id="8" name="Image 7">
            <a:extLst>
              <a:ext uri="{FF2B5EF4-FFF2-40B4-BE49-F238E27FC236}">
                <a16:creationId xmlns:a16="http://schemas.microsoft.com/office/drawing/2014/main" id="{17C9C228-E35E-8712-D6AE-C98C1E33223D}"/>
              </a:ext>
            </a:extLst>
          </p:cNvPr>
          <p:cNvPicPr>
            <a:picLocks noChangeAspect="1"/>
          </p:cNvPicPr>
          <p:nvPr userDrawn="1"/>
        </p:nvPicPr>
        <p:blipFill>
          <a:blip r:embed="rId14"/>
          <a:srcRect/>
          <a:stretch/>
        </p:blipFill>
        <p:spPr>
          <a:xfrm>
            <a:off x="0" y="10098176"/>
            <a:ext cx="7559675" cy="591295"/>
          </a:xfrm>
          <a:prstGeom prst="rect">
            <a:avLst/>
          </a:prstGeom>
        </p:spPr>
      </p:pic>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jp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1.jpg"/><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emf"/><Relationship Id="rId5" Type="http://schemas.openxmlformats.org/officeDocument/2006/relationships/image" Target="../media/image1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BED290-983F-C0F2-128F-19DF6988E64C}"/>
              </a:ext>
            </a:extLst>
          </p:cNvPr>
          <p:cNvPicPr>
            <a:picLocks noChangeAspect="1"/>
          </p:cNvPicPr>
          <p:nvPr/>
        </p:nvPicPr>
        <p:blipFill rotWithShape="1">
          <a:blip r:embed="rId3"/>
          <a:srcRect b="6174"/>
          <a:stretch/>
        </p:blipFill>
        <p:spPr>
          <a:xfrm>
            <a:off x="7937" y="5556"/>
            <a:ext cx="7543800" cy="10021313"/>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panose="02000000000000000000" pitchFamily="2" charset="0"/>
              </a:rPr>
              <a:t>J’sais pas trop</a:t>
            </a: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7989688"/>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J’arrête pas de courir, j’arrête pas de tomber</a:t>
            </a:r>
          </a:p>
          <a:p>
            <a:pPr>
              <a:lnSpc>
                <a:spcPts val="1300"/>
              </a:lnSpc>
            </a:pPr>
            <a:r>
              <a:rPr lang="fr-FR" sz="1000" dirty="0">
                <a:latin typeface="Roboto" panose="02000000000000000000" pitchFamily="2" charset="0"/>
                <a:ea typeface="Roboto" panose="02000000000000000000" pitchFamily="2" charset="0"/>
              </a:rPr>
              <a:t>J’arrête pas de me prendre des vestes</a:t>
            </a:r>
            <a:endParaRPr lang="fr-FR" sz="1000" baseline="30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Mais peu importe, car là d’où je viens</a:t>
            </a:r>
          </a:p>
          <a:p>
            <a:pPr>
              <a:lnSpc>
                <a:spcPts val="1300"/>
              </a:lnSpc>
            </a:pPr>
            <a:r>
              <a:rPr lang="fr-FR" sz="1000" dirty="0">
                <a:latin typeface="Roboto" panose="02000000000000000000" pitchFamily="2" charset="0"/>
                <a:ea typeface="Roboto" panose="02000000000000000000" pitchFamily="2" charset="0"/>
              </a:rPr>
              <a:t>On fait tout avec rien, on encaisse</a:t>
            </a:r>
            <a:endParaRPr lang="fr-FR" sz="1000" baseline="30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Ouais, ouais, c’est ça ma vie, il faut que je fasse tout</a:t>
            </a:r>
          </a:p>
          <a:p>
            <a:pPr>
              <a:lnSpc>
                <a:spcPts val="1300"/>
              </a:lnSpc>
            </a:pPr>
            <a:r>
              <a:rPr lang="fr-FR" sz="1000" dirty="0">
                <a:latin typeface="Roboto" panose="02000000000000000000" pitchFamily="2" charset="0"/>
                <a:ea typeface="Roboto" panose="02000000000000000000" pitchFamily="2" charset="0"/>
              </a:rPr>
              <a:t>Pour pas finir comme chien en laisse</a:t>
            </a:r>
            <a:r>
              <a:rPr lang="fr-FR" sz="1000" baseline="30000" dirty="0">
                <a:latin typeface="Roboto" panose="02000000000000000000" pitchFamily="2" charset="0"/>
                <a:ea typeface="Roboto" panose="02000000000000000000" pitchFamily="2" charset="0"/>
              </a:rPr>
              <a:t>1</a:t>
            </a:r>
          </a:p>
          <a:p>
            <a:pPr>
              <a:lnSpc>
                <a:spcPts val="1300"/>
              </a:lnSpc>
            </a:pPr>
            <a:r>
              <a:rPr lang="fr-FR" sz="1000" dirty="0">
                <a:latin typeface="Roboto" panose="02000000000000000000" pitchFamily="2" charset="0"/>
                <a:ea typeface="Roboto" panose="02000000000000000000" pitchFamily="2" charset="0"/>
              </a:rPr>
              <a:t>Donc les regrets, je les laisse, je les laisse</a:t>
            </a:r>
            <a:br>
              <a:rPr lang="fr-FR" sz="1000" dirty="0">
                <a:latin typeface="Roboto" panose="02000000000000000000" pitchFamily="2" charset="0"/>
                <a:ea typeface="Roboto" panose="02000000000000000000" pitchFamily="2" charset="0"/>
              </a:rPr>
            </a:b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Refrain : </a:t>
            </a:r>
          </a:p>
          <a:p>
            <a:pPr>
              <a:lnSpc>
                <a:spcPts val="1300"/>
              </a:lnSpc>
            </a:pPr>
            <a:r>
              <a:rPr lang="fr-FR" sz="1000" dirty="0">
                <a:latin typeface="Roboto" panose="02000000000000000000" pitchFamily="2" charset="0"/>
                <a:ea typeface="Roboto" panose="02000000000000000000" pitchFamily="2" charset="0"/>
              </a:rPr>
              <a:t>Ouais, j’sais pas trop, j’sais pas trop</a:t>
            </a:r>
          </a:p>
          <a:p>
            <a:pPr>
              <a:lnSpc>
                <a:spcPts val="1300"/>
              </a:lnSpc>
            </a:pPr>
            <a:r>
              <a:rPr lang="fr-FR" sz="1000" dirty="0">
                <a:latin typeface="Roboto" panose="02000000000000000000" pitchFamily="2" charset="0"/>
                <a:ea typeface="Roboto" panose="02000000000000000000" pitchFamily="2" charset="0"/>
              </a:rPr>
              <a:t>J’essaie juste de faire de mon mieux</a:t>
            </a:r>
          </a:p>
          <a:p>
            <a:pPr>
              <a:lnSpc>
                <a:spcPts val="1300"/>
              </a:lnSpc>
            </a:pPr>
            <a:r>
              <a:rPr lang="fr-FR" sz="1000" dirty="0">
                <a:latin typeface="Roboto" panose="02000000000000000000" pitchFamily="2" charset="0"/>
                <a:ea typeface="Roboto" panose="02000000000000000000" pitchFamily="2" charset="0"/>
              </a:rPr>
              <a:t>Même si parfois j’sais que j’en fais trop</a:t>
            </a:r>
          </a:p>
          <a:p>
            <a:pPr>
              <a:lnSpc>
                <a:spcPts val="1300"/>
              </a:lnSpc>
            </a:pPr>
            <a:r>
              <a:rPr lang="fr-FR" sz="1000" dirty="0">
                <a:latin typeface="Roboto" panose="02000000000000000000" pitchFamily="2" charset="0"/>
                <a:ea typeface="Roboto" panose="02000000000000000000" pitchFamily="2" charset="0"/>
              </a:rPr>
              <a:t>Ouais, j’en fais trop, j’sais que j’en fais trop</a:t>
            </a:r>
          </a:p>
          <a:p>
            <a:pPr>
              <a:lnSpc>
                <a:spcPts val="1300"/>
              </a:lnSpc>
            </a:pPr>
            <a:r>
              <a:rPr lang="fr-FR" sz="1000" dirty="0">
                <a:latin typeface="Roboto" panose="02000000000000000000" pitchFamily="2" charset="0"/>
                <a:ea typeface="Roboto" panose="02000000000000000000" pitchFamily="2" charset="0"/>
              </a:rPr>
              <a:t>Mais qu’est-ce que tu veux, je crois qu’au fond de moi je t’ai dans la peau </a:t>
            </a:r>
          </a:p>
          <a:p>
            <a:pPr>
              <a:lnSpc>
                <a:spcPts val="1300"/>
              </a:lnSpc>
            </a:pPr>
            <a:r>
              <a:rPr lang="fr-FR" sz="1000" dirty="0">
                <a:latin typeface="Roboto" panose="02000000000000000000" pitchFamily="2" charset="0"/>
                <a:ea typeface="Roboto" panose="02000000000000000000" pitchFamily="2" charset="0"/>
              </a:rPr>
              <a:t>Je t’ai dans la peau, dans la peau</a:t>
            </a:r>
          </a:p>
          <a:p>
            <a:pPr>
              <a:lnSpc>
                <a:spcPts val="1300"/>
              </a:lnSpc>
            </a:pPr>
            <a:r>
              <a:rPr lang="fr-FR" sz="1000" dirty="0">
                <a:latin typeface="Roboto" panose="02000000000000000000" pitchFamily="2" charset="0"/>
                <a:ea typeface="Roboto" panose="02000000000000000000" pitchFamily="2" charset="0"/>
              </a:rPr>
              <a:t>Y aura des bas, y aura des hauts</a:t>
            </a:r>
          </a:p>
          <a:p>
            <a:pPr>
              <a:lnSpc>
                <a:spcPts val="1300"/>
              </a:lnSpc>
            </a:pPr>
            <a:r>
              <a:rPr lang="fr-FR" sz="1000" dirty="0">
                <a:latin typeface="Roboto" panose="02000000000000000000" pitchFamily="2" charset="0"/>
                <a:ea typeface="Roboto" panose="02000000000000000000" pitchFamily="2" charset="0"/>
              </a:rPr>
              <a:t>Après la pluie viendra le beau temps</a:t>
            </a:r>
          </a:p>
          <a:p>
            <a:pPr>
              <a:lnSpc>
                <a:spcPts val="1300"/>
              </a:lnSpc>
            </a:pPr>
            <a:r>
              <a:rPr lang="fr-FR" sz="1000" dirty="0">
                <a:latin typeface="Roboto" panose="02000000000000000000" pitchFamily="2" charset="0"/>
                <a:ea typeface="Roboto" panose="02000000000000000000" pitchFamily="2" charset="0"/>
              </a:rPr>
              <a:t>Ce qu’il faut, oui ce qu’il faut</a:t>
            </a:r>
          </a:p>
          <a:p>
            <a:pPr>
              <a:lnSpc>
                <a:spcPts val="1300"/>
              </a:lnSpc>
            </a:pPr>
            <a:r>
              <a:rPr lang="fr-FR" sz="1000" dirty="0">
                <a:latin typeface="Roboto" panose="02000000000000000000" pitchFamily="2" charset="0"/>
                <a:ea typeface="Roboto" panose="02000000000000000000" pitchFamily="2" charset="0"/>
              </a:rPr>
              <a:t>C’est faire de son mieux, je te souhaite bonne chance et à bientôt</a:t>
            </a:r>
          </a:p>
          <a:p>
            <a:pPr>
              <a:lnSpc>
                <a:spcPts val="1300"/>
              </a:lnSpc>
            </a:pPr>
            <a:r>
              <a:rPr lang="fr-FR" sz="1000" dirty="0">
                <a:latin typeface="Roboto" panose="02000000000000000000" pitchFamily="2" charset="0"/>
                <a:ea typeface="Roboto" panose="02000000000000000000" pitchFamily="2" charset="0"/>
              </a:rPr>
              <a:t>Bonne chance et à bientôt</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On court après l’argent mais on n’achète pas le temps</a:t>
            </a:r>
          </a:p>
          <a:p>
            <a:pPr>
              <a:lnSpc>
                <a:spcPts val="1300"/>
              </a:lnSpc>
            </a:pPr>
            <a:r>
              <a:rPr lang="fr-FR" sz="1000" dirty="0">
                <a:latin typeface="Roboto" panose="02000000000000000000" pitchFamily="2" charset="0"/>
                <a:ea typeface="Roboto" panose="02000000000000000000" pitchFamily="2" charset="0"/>
              </a:rPr>
              <a:t>À quoi ça sert d’avoir une belle maison si c’est pour être seul dedans</a:t>
            </a:r>
          </a:p>
          <a:p>
            <a:pPr>
              <a:lnSpc>
                <a:spcPts val="1300"/>
              </a:lnSpc>
            </a:pPr>
            <a:r>
              <a:rPr lang="fr-FR" sz="1000" dirty="0">
                <a:latin typeface="Roboto" panose="02000000000000000000" pitchFamily="2" charset="0"/>
                <a:ea typeface="Roboto" panose="02000000000000000000" pitchFamily="2" charset="0"/>
              </a:rPr>
              <a:t>Chaque jour qui passe, on cherche à faire comme les autres, on triche</a:t>
            </a:r>
          </a:p>
          <a:p>
            <a:pPr>
              <a:lnSpc>
                <a:spcPts val="1300"/>
              </a:lnSpc>
            </a:pPr>
            <a:r>
              <a:rPr lang="fr-FR" sz="1000" dirty="0">
                <a:latin typeface="Roboto" panose="02000000000000000000" pitchFamily="2" charset="0"/>
                <a:ea typeface="Roboto" panose="02000000000000000000" pitchFamily="2" charset="0"/>
              </a:rPr>
              <a:t>On est tous un peu perché, tous un peu acteur, un peu actrice</a:t>
            </a:r>
          </a:p>
          <a:p>
            <a:pPr>
              <a:lnSpc>
                <a:spcPts val="1300"/>
              </a:lnSpc>
            </a:pPr>
            <a:r>
              <a:rPr lang="fr-FR" sz="1000" dirty="0">
                <a:latin typeface="Roboto" panose="02000000000000000000" pitchFamily="2" charset="0"/>
                <a:ea typeface="Roboto" panose="02000000000000000000" pitchFamily="2" charset="0"/>
              </a:rPr>
              <a:t>Dis-moi quel est ton don</a:t>
            </a:r>
          </a:p>
          <a:p>
            <a:pPr>
              <a:lnSpc>
                <a:spcPts val="1300"/>
              </a:lnSpc>
            </a:pPr>
            <a:r>
              <a:rPr lang="fr-FR" sz="1000" dirty="0">
                <a:latin typeface="Roboto" panose="02000000000000000000" pitchFamily="2" charset="0"/>
                <a:ea typeface="Roboto" panose="02000000000000000000" pitchFamily="2" charset="0"/>
              </a:rPr>
              <a:t>Dis-moi quel est ton plan</a:t>
            </a:r>
          </a:p>
          <a:p>
            <a:pPr>
              <a:lnSpc>
                <a:spcPts val="1300"/>
              </a:lnSpc>
            </a:pPr>
            <a:r>
              <a:rPr lang="fr-FR" sz="1000" dirty="0">
                <a:latin typeface="Roboto" panose="02000000000000000000" pitchFamily="2" charset="0"/>
                <a:ea typeface="Roboto" panose="02000000000000000000" pitchFamily="2" charset="0"/>
              </a:rPr>
              <a:t>Être heureux, c’est réussir à être soi-même sans faire semblant</a:t>
            </a:r>
          </a:p>
          <a:p>
            <a:pPr>
              <a:lnSpc>
                <a:spcPts val="1300"/>
              </a:lnSpc>
            </a:pPr>
            <a:r>
              <a:rPr lang="fr-FR" sz="1000" dirty="0">
                <a:latin typeface="Roboto" panose="02000000000000000000"/>
              </a:rPr>
              <a:t>Même si on tombe de haut qu'on va se casser les dents</a:t>
            </a:r>
            <a:br>
              <a:rPr lang="fr-FR" sz="1000" dirty="0">
                <a:latin typeface="Roboto" panose="02000000000000000000"/>
              </a:rPr>
            </a:br>
            <a:r>
              <a:rPr lang="fr-FR" sz="1000" dirty="0">
                <a:latin typeface="Roboto" panose="02000000000000000000"/>
              </a:rPr>
              <a:t>On continuera à faire la fête même si pour l'instant là</a:t>
            </a:r>
            <a:br>
              <a:rPr lang="fr-FR" sz="1000" dirty="0">
                <a:latin typeface="Roboto" panose="02000000000000000000"/>
              </a:rPr>
            </a:br>
            <a:endParaRPr lang="fr-FR" sz="1000" dirty="0">
              <a:latin typeface="Roboto" panose="02000000000000000000"/>
            </a:endParaRPr>
          </a:p>
          <a:p>
            <a:pPr>
              <a:lnSpc>
                <a:spcPts val="1300"/>
              </a:lnSpc>
            </a:pPr>
            <a:r>
              <a:rPr lang="fr-FR" sz="1000" dirty="0">
                <a:latin typeface="Roboto" panose="02000000000000000000"/>
              </a:rPr>
              <a:t>Refrain</a:t>
            </a:r>
            <a:endParaRPr lang="fr-FR" sz="1000" dirty="0">
              <a:latin typeface="Roboto" panose="02000000000000000000"/>
              <a:ea typeface="Roboto" panose="02000000000000000000" pitchFamily="2" charset="0"/>
            </a:endParaRPr>
          </a:p>
          <a:p>
            <a:pPr>
              <a:lnSpc>
                <a:spcPts val="1300"/>
              </a:lnSpc>
            </a:pPr>
            <a:endParaRPr lang="fr-FR" sz="1000" dirty="0">
              <a:latin typeface="Roboto" panose="02000000000000000000"/>
              <a:ea typeface="Roboto" panose="02000000000000000000" pitchFamily="2" charset="0"/>
            </a:endParaRPr>
          </a:p>
          <a:p>
            <a:pPr>
              <a:lnSpc>
                <a:spcPts val="1300"/>
              </a:lnSpc>
            </a:pPr>
            <a:r>
              <a:rPr lang="fr-FR" sz="1000" dirty="0">
                <a:latin typeface="Roboto" panose="02000000000000000000"/>
              </a:rPr>
              <a:t>Si tu as des projets si tu as des rêves, </a:t>
            </a:r>
            <a:br>
              <a:rPr lang="fr-FR" sz="1000" dirty="0">
                <a:latin typeface="Roboto" panose="02000000000000000000"/>
              </a:rPr>
            </a:br>
            <a:r>
              <a:rPr lang="fr-FR" sz="1000" dirty="0">
                <a:latin typeface="Roboto" panose="02000000000000000000"/>
              </a:rPr>
              <a:t>Être heureux pas pour de faux mais pour de vrai</a:t>
            </a:r>
            <a:br>
              <a:rPr lang="fr-FR" sz="1000" dirty="0">
                <a:latin typeface="Roboto" panose="02000000000000000000"/>
              </a:rPr>
            </a:br>
            <a:r>
              <a:rPr lang="fr-FR" sz="1000" dirty="0">
                <a:latin typeface="Roboto" panose="02000000000000000000"/>
              </a:rPr>
              <a:t>De nos chaines, faut nous délivrer</a:t>
            </a:r>
            <a:br>
              <a:rPr lang="fr-FR" sz="1000" dirty="0">
                <a:latin typeface="Roboto" panose="02000000000000000000"/>
              </a:rPr>
            </a:br>
            <a:r>
              <a:rPr lang="fr-FR" sz="1000" dirty="0">
                <a:latin typeface="Roboto" panose="02000000000000000000"/>
              </a:rPr>
              <a:t>Les occases</a:t>
            </a:r>
            <a:r>
              <a:rPr lang="fr-FR" sz="1000" baseline="30000" dirty="0">
                <a:latin typeface="Roboto" panose="02000000000000000000"/>
              </a:rPr>
              <a:t>2</a:t>
            </a:r>
            <a:r>
              <a:rPr lang="fr-FR" sz="1000" dirty="0">
                <a:latin typeface="Roboto" panose="02000000000000000000"/>
              </a:rPr>
              <a:t>, nous-mêmes on les crée, bonne chance</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a:rPr>
              <a:t>Dis-moi quel est ton nom</a:t>
            </a:r>
            <a:br>
              <a:rPr lang="fr-FR" sz="1000" dirty="0">
                <a:latin typeface="Roboto" panose="02000000000000000000"/>
              </a:rPr>
            </a:br>
            <a:r>
              <a:rPr lang="fr-FR" sz="1000" dirty="0">
                <a:latin typeface="Roboto" panose="02000000000000000000"/>
              </a:rPr>
              <a:t>Dis-moi quel est ton plan</a:t>
            </a:r>
            <a:br>
              <a:rPr lang="fr-FR" sz="1000" dirty="0">
                <a:latin typeface="Roboto" panose="02000000000000000000"/>
              </a:rPr>
            </a:br>
            <a:r>
              <a:rPr lang="fr-FR" sz="1000" dirty="0">
                <a:latin typeface="Roboto" panose="02000000000000000000"/>
              </a:rPr>
              <a:t>Être heureux, c'est réussir à être soi-même, sans faire semblant</a:t>
            </a:r>
            <a:br>
              <a:rPr lang="fr-FR" sz="1000" dirty="0">
                <a:latin typeface="Roboto" panose="02000000000000000000"/>
              </a:rPr>
            </a:br>
            <a:r>
              <a:rPr lang="fr-FR" sz="1000" dirty="0">
                <a:latin typeface="Roboto" panose="02000000000000000000"/>
              </a:rPr>
              <a:t>Même si on tombe de haut, qu'on va se casser les dents</a:t>
            </a:r>
            <a:br>
              <a:rPr lang="fr-FR" sz="1000" dirty="0">
                <a:latin typeface="Roboto" panose="02000000000000000000"/>
              </a:rPr>
            </a:br>
            <a:r>
              <a:rPr lang="fr-FR" sz="1000" dirty="0">
                <a:latin typeface="Roboto" panose="02000000000000000000"/>
              </a:rPr>
              <a:t>On continuera à faire la fête même si pour l'instant, là…</a:t>
            </a:r>
          </a:p>
          <a:p>
            <a:pPr>
              <a:lnSpc>
                <a:spcPts val="1300"/>
              </a:lnSpc>
            </a:pPr>
            <a:endParaRPr lang="fr-FR" sz="1000" dirty="0">
              <a:latin typeface="Roboto" panose="02000000000000000000"/>
              <a:ea typeface="Roboto" panose="02000000000000000000" pitchFamily="2" charset="0"/>
            </a:endParaRPr>
          </a:p>
          <a:p>
            <a:pPr>
              <a:lnSpc>
                <a:spcPts val="1300"/>
              </a:lnSpc>
            </a:pPr>
            <a:r>
              <a:rPr lang="fr-FR" sz="1000" dirty="0">
                <a:latin typeface="Roboto" panose="02000000000000000000"/>
                <a:ea typeface="Roboto" panose="02000000000000000000" pitchFamily="2" charset="0"/>
              </a:rPr>
              <a:t>Refrain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082205" cy="3818931"/>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Sylvain </a:t>
            </a:r>
            <a:r>
              <a:rPr lang="fr-FR" sz="900" kern="1300" dirty="0" err="1">
                <a:latin typeface="Roboto Medium" panose="02000000000000000000" pitchFamily="2" charset="0"/>
                <a:ea typeface="Roboto Medium" panose="02000000000000000000" pitchFamily="2" charset="0"/>
              </a:rPr>
              <a:t>Hagopian</a:t>
            </a:r>
            <a:r>
              <a:rPr lang="fr-FR" sz="900" kern="1300" dirty="0">
                <a:latin typeface="Roboto Medium" panose="02000000000000000000" pitchFamily="2" charset="0"/>
                <a:ea typeface="Roboto Medium" panose="02000000000000000000" pitchFamily="2" charset="0"/>
              </a:rPr>
              <a:t> alias </a:t>
            </a:r>
            <a:r>
              <a:rPr lang="fr-FR" sz="900" kern="1300" dirty="0" err="1">
                <a:latin typeface="Roboto Medium" panose="02000000000000000000" pitchFamily="2" charset="0"/>
                <a:ea typeface="Roboto Medium" panose="02000000000000000000" pitchFamily="2" charset="0"/>
              </a:rPr>
              <a:t>Silv</a:t>
            </a:r>
            <a:r>
              <a:rPr lang="fr-FR" sz="900" kern="1300" dirty="0" err="1">
                <a:latin typeface="Roboto Medium" panose="02000000000000000000" pitchFamily="2" charset="0"/>
                <a:ea typeface="Roboto Medium" panose="02000000000000000000" pitchFamily="2" charset="0"/>
                <a:cs typeface="Times New Roman" panose="02020603050405020304" pitchFamily="18" charset="0"/>
              </a:rPr>
              <a:t>àn</a:t>
            </a:r>
            <a:r>
              <a:rPr lang="fr-FR" sz="900" kern="1300" dirty="0">
                <a:latin typeface="Roboto Medium" panose="02000000000000000000" pitchFamily="2" charset="0"/>
                <a:ea typeface="Roboto Medium" panose="02000000000000000000" pitchFamily="2" charset="0"/>
                <a:cs typeface="Times New Roman" panose="02020603050405020304" pitchFamily="18" charset="0"/>
              </a:rPr>
              <a:t> </a:t>
            </a:r>
            <a:r>
              <a:rPr lang="fr-FR" sz="900" kern="1300" dirty="0" err="1">
                <a:latin typeface="Roboto Medium" panose="02000000000000000000" pitchFamily="2" charset="0"/>
                <a:ea typeface="Roboto Medium" panose="02000000000000000000" pitchFamily="2" charset="0"/>
                <a:cs typeface="Times New Roman" panose="02020603050405020304" pitchFamily="18" charset="0"/>
              </a:rPr>
              <a:t>Areg</a:t>
            </a:r>
            <a:r>
              <a:rPr lang="fr-FR" sz="900" kern="1300" dirty="0">
                <a:latin typeface="Roboto Medium" panose="02000000000000000000" pitchFamily="2" charset="0"/>
                <a:ea typeface="Roboto Medium" panose="02000000000000000000" pitchFamily="2" charset="0"/>
                <a:cs typeface="Times New Roman" panose="02020603050405020304" pitchFamily="18" charset="0"/>
              </a:rPr>
              <a:t> ou </a:t>
            </a:r>
            <a:r>
              <a:rPr lang="fr-FR" sz="900" kern="1300" dirty="0" err="1">
                <a:latin typeface="Roboto Medium" panose="02000000000000000000" pitchFamily="2" charset="0"/>
                <a:ea typeface="Roboto Medium" panose="02000000000000000000" pitchFamily="2" charset="0"/>
                <a:cs typeface="Times New Roman" panose="02020603050405020304" pitchFamily="18" charset="0"/>
              </a:rPr>
              <a:t>Caz</a:t>
            </a:r>
            <a:r>
              <a:rPr lang="fr-FR" sz="900" kern="1300" dirty="0">
                <a:latin typeface="Roboto Medium" panose="02000000000000000000" pitchFamily="2" charset="0"/>
                <a:ea typeface="Roboto Medium" panose="02000000000000000000" pitchFamily="2" charset="0"/>
                <a:cs typeface="Times New Roman" panose="02020603050405020304" pitchFamily="18" charset="0"/>
              </a:rPr>
              <a:t> B est un auteur, compositeur et interprète français né à Clermont-Ferrand en 1979. Il s’est d’abord fait connaître en tant que rappeur avec le pseudonyme Casus Belli dans les années 2000. En parallèle il se lance dans la variété. Touche à tout, il devient également professeur d’EPS à Lyon et décide de s’atteler à l’écriture de chansons pour d’autres artistes. </a:t>
            </a:r>
            <a:r>
              <a:rPr lang="fr-FR" sz="900" kern="1300" dirty="0" err="1">
                <a:latin typeface="Roboto Medium" panose="02000000000000000000" pitchFamily="2" charset="0"/>
                <a:ea typeface="Roboto Medium" panose="02000000000000000000" pitchFamily="2" charset="0"/>
                <a:cs typeface="Times New Roman" panose="02020603050405020304" pitchFamily="18" charset="0"/>
              </a:rPr>
              <a:t>Silvàn</a:t>
            </a:r>
            <a:r>
              <a:rPr lang="fr-FR" sz="900" kern="1300" dirty="0">
                <a:latin typeface="Roboto Medium" panose="02000000000000000000" pitchFamily="2" charset="0"/>
                <a:ea typeface="Roboto Medium" panose="02000000000000000000" pitchFamily="2" charset="0"/>
                <a:cs typeface="Times New Roman" panose="02020603050405020304" pitchFamily="18" charset="0"/>
              </a:rPr>
              <a:t> </a:t>
            </a:r>
            <a:r>
              <a:rPr lang="fr-FR" sz="900" kern="1300" dirty="0" err="1">
                <a:latin typeface="Roboto Medium" panose="02000000000000000000" pitchFamily="2" charset="0"/>
                <a:ea typeface="Roboto Medium" panose="02000000000000000000" pitchFamily="2" charset="0"/>
                <a:cs typeface="Times New Roman" panose="02020603050405020304" pitchFamily="18" charset="0"/>
              </a:rPr>
              <a:t>Areg</a:t>
            </a:r>
            <a:r>
              <a:rPr lang="fr-FR" sz="900" kern="1300" dirty="0">
                <a:latin typeface="Roboto Medium" panose="02000000000000000000" pitchFamily="2" charset="0"/>
                <a:ea typeface="Roboto Medium" panose="02000000000000000000" pitchFamily="2" charset="0"/>
                <a:cs typeface="Times New Roman" panose="02020603050405020304" pitchFamily="18" charset="0"/>
              </a:rPr>
              <a:t> a notamment écrit les paroles d’</a:t>
            </a:r>
            <a:r>
              <a:rPr lang="fr-FR" sz="900" i="1" kern="1300" dirty="0">
                <a:latin typeface="Roboto Medium" panose="02000000000000000000" pitchFamily="2" charset="0"/>
                <a:ea typeface="Roboto Medium" panose="02000000000000000000" pitchFamily="2" charset="0"/>
                <a:cs typeface="Times New Roman" panose="02020603050405020304" pitchFamily="18" charset="0"/>
              </a:rPr>
              <a:t>Un homme debout </a:t>
            </a:r>
            <a:r>
              <a:rPr lang="fr-FR" sz="900" kern="1300" dirty="0">
                <a:latin typeface="Roboto Medium" panose="02000000000000000000" pitchFamily="2" charset="0"/>
                <a:ea typeface="Roboto Medium" panose="02000000000000000000" pitchFamily="2" charset="0"/>
                <a:cs typeface="Times New Roman" panose="02020603050405020304" pitchFamily="18" charset="0"/>
              </a:rPr>
              <a:t>interprété par Claudio </a:t>
            </a:r>
            <a:r>
              <a:rPr lang="fr-FR" sz="900" kern="1300" dirty="0" err="1">
                <a:latin typeface="Roboto Medium" panose="02000000000000000000" pitchFamily="2" charset="0"/>
                <a:ea typeface="Roboto Medium" panose="02000000000000000000" pitchFamily="2" charset="0"/>
                <a:cs typeface="Times New Roman" panose="02020603050405020304" pitchFamily="18" charset="0"/>
              </a:rPr>
              <a:t>Capéo</a:t>
            </a:r>
            <a:r>
              <a:rPr lang="fr-FR" sz="900" kern="1300" dirty="0">
                <a:latin typeface="Roboto Medium" panose="02000000000000000000" pitchFamily="2" charset="0"/>
                <a:ea typeface="Roboto Medium" panose="02000000000000000000" pitchFamily="2" charset="0"/>
                <a:cs typeface="Times New Roman" panose="02020603050405020304" pitchFamily="18" charset="0"/>
              </a:rPr>
              <a:t>.  La chanson </a:t>
            </a:r>
            <a:r>
              <a:rPr lang="fr-FR" sz="900" i="1" kern="1300" dirty="0">
                <a:latin typeface="Roboto Medium" panose="02000000000000000000" pitchFamily="2" charset="0"/>
                <a:ea typeface="Roboto Medium" panose="02000000000000000000" pitchFamily="2" charset="0"/>
                <a:cs typeface="Times New Roman" panose="02020603050405020304" pitchFamily="18" charset="0"/>
              </a:rPr>
              <a:t>J’sais pas trop</a:t>
            </a:r>
            <a:r>
              <a:rPr lang="fr-FR" sz="900" kern="1300" dirty="0">
                <a:latin typeface="Roboto Medium" panose="02000000000000000000" pitchFamily="2" charset="0"/>
                <a:ea typeface="Roboto Medium" panose="02000000000000000000" pitchFamily="2" charset="0"/>
                <a:cs typeface="Times New Roman" panose="02020603050405020304" pitchFamily="18" charset="0"/>
              </a:rPr>
              <a:t> est tirée de son second album qui s’intitule </a:t>
            </a:r>
            <a:r>
              <a:rPr lang="fr-FR" sz="900" i="1" dirty="0">
                <a:latin typeface="Roboto Medium" panose="02000000000000000000" pitchFamily="2" charset="0"/>
                <a:ea typeface="Roboto Medium" panose="02000000000000000000" pitchFamily="2" charset="0"/>
              </a:rPr>
              <a:t>PDMJTM</a:t>
            </a:r>
            <a:r>
              <a:rPr lang="fr-FR" sz="900" dirty="0">
                <a:latin typeface="Roboto Medium" panose="02000000000000000000" pitchFamily="2" charset="0"/>
                <a:ea typeface="Roboto Medium" panose="02000000000000000000" pitchFamily="2" charset="0"/>
              </a:rPr>
              <a:t> (</a:t>
            </a:r>
            <a:r>
              <a:rPr lang="fr-FR" sz="900" i="1" dirty="0">
                <a:latin typeface="Roboto Medium" panose="02000000000000000000" pitchFamily="2" charset="0"/>
                <a:ea typeface="Roboto Medium" panose="02000000000000000000" pitchFamily="2" charset="0"/>
              </a:rPr>
              <a:t>Pardon, Désolé, Merci, Je t’aime</a:t>
            </a:r>
            <a:r>
              <a:rPr lang="fr-FR" sz="900" dirty="0">
                <a:latin typeface="Roboto Medium" panose="02000000000000000000" pitchFamily="2" charset="0"/>
                <a:ea typeface="Roboto Medium" panose="02000000000000000000" pitchFamily="2" charset="0"/>
              </a:rPr>
              <a:t>). Quatre mots inspirés de la philosophie de vie hawaïenne, le « </a:t>
            </a:r>
            <a:r>
              <a:rPr lang="fr-FR" sz="900" dirty="0" err="1">
                <a:latin typeface="Roboto Medium" panose="02000000000000000000" pitchFamily="2" charset="0"/>
                <a:ea typeface="Roboto Medium" panose="02000000000000000000" pitchFamily="2" charset="0"/>
              </a:rPr>
              <a:t>Ho’oponopono</a:t>
            </a:r>
            <a:r>
              <a:rPr lang="fr-FR" sz="900" dirty="0">
                <a:latin typeface="Roboto Medium" panose="02000000000000000000" pitchFamily="2" charset="0"/>
                <a:ea typeface="Roboto Medium" panose="02000000000000000000" pitchFamily="2" charset="0"/>
              </a:rPr>
              <a:t> » car </a:t>
            </a:r>
            <a:r>
              <a:rPr lang="fr-FR" sz="900" dirty="0" err="1">
                <a:latin typeface="Roboto Medium" panose="02000000000000000000" pitchFamily="2" charset="0"/>
                <a:ea typeface="Roboto Medium" panose="02000000000000000000" pitchFamily="2" charset="0"/>
              </a:rPr>
              <a:t>Sylv</a:t>
            </a:r>
            <a:r>
              <a:rPr lang="fr-FR" sz="900" kern="1300" dirty="0" err="1">
                <a:latin typeface="Roboto Medium" panose="02000000000000000000" pitchFamily="2" charset="0"/>
                <a:ea typeface="Roboto Medium" panose="02000000000000000000" pitchFamily="2" charset="0"/>
                <a:cs typeface="Times New Roman" panose="02020603050405020304" pitchFamily="18" charset="0"/>
              </a:rPr>
              <a:t>àn</a:t>
            </a:r>
            <a:r>
              <a:rPr lang="fr-FR" sz="900" kern="1300" dirty="0">
                <a:latin typeface="Roboto Medium" panose="02000000000000000000" pitchFamily="2" charset="0"/>
                <a:ea typeface="Roboto Medium" panose="02000000000000000000" pitchFamily="2" charset="0"/>
                <a:cs typeface="Times New Roman" panose="02020603050405020304" pitchFamily="18" charset="0"/>
              </a:rPr>
              <a:t> </a:t>
            </a:r>
            <a:r>
              <a:rPr lang="fr-FR" sz="900" kern="1300" dirty="0" err="1">
                <a:latin typeface="Roboto Medium" panose="02000000000000000000" pitchFamily="2" charset="0"/>
                <a:ea typeface="Roboto Medium" panose="02000000000000000000" pitchFamily="2" charset="0"/>
                <a:cs typeface="Times New Roman" panose="02020603050405020304" pitchFamily="18" charset="0"/>
              </a:rPr>
              <a:t>Areg</a:t>
            </a:r>
            <a:r>
              <a:rPr lang="fr-FR" sz="900" kern="1300" dirty="0">
                <a:latin typeface="Roboto Medium" panose="02000000000000000000" pitchFamily="2" charset="0"/>
                <a:ea typeface="Roboto Medium" panose="02000000000000000000" pitchFamily="2" charset="0"/>
                <a:cs typeface="Times New Roman" panose="02020603050405020304" pitchFamily="18" charset="0"/>
              </a:rPr>
              <a:t> est un éternel optimiste.</a:t>
            </a:r>
          </a:p>
          <a:p>
            <a:pPr algn="just">
              <a:lnSpc>
                <a:spcPts val="1280"/>
              </a:lnSpc>
            </a:pPr>
            <a:r>
              <a:rPr lang="fr-FR" sz="900" kern="1300" dirty="0">
                <a:latin typeface="Roboto" panose="02000000000000000000"/>
                <a:ea typeface="Roboto Medium" panose="02000000000000000000" pitchFamily="2" charset="0"/>
                <a:cs typeface="Times New Roman" panose="02020603050405020304" pitchFamily="18" charset="0"/>
              </a:rPr>
              <a:t> </a:t>
            </a:r>
            <a:endParaRPr lang="fr-FR" sz="900" dirty="0">
              <a:latin typeface="Roboto Medium" panose="02000000000000000000"/>
              <a:ea typeface="Roboto Medium" panose="02000000000000000000" pitchFamily="2" charset="0"/>
            </a:endParaRPr>
          </a:p>
        </p:txBody>
      </p:sp>
      <p:sp>
        <p:nvSpPr>
          <p:cNvPr id="15" name="ZoneTexte 14">
            <a:extLst>
              <a:ext uri="{FF2B5EF4-FFF2-40B4-BE49-F238E27FC236}">
                <a16:creationId xmlns:a16="http://schemas.microsoft.com/office/drawing/2014/main" id="{3180AE12-2343-0D48-A30E-196099CEE8B9}"/>
              </a:ext>
            </a:extLst>
          </p:cNvPr>
          <p:cNvSpPr txBox="1"/>
          <p:nvPr/>
        </p:nvSpPr>
        <p:spPr>
          <a:xfrm>
            <a:off x="322240" y="6908264"/>
            <a:ext cx="2011998" cy="1125949"/>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a:t>
            </a:r>
            <a:r>
              <a:rPr lang="fr-FR" sz="850" i="1" kern="1100" dirty="0" err="1">
                <a:latin typeface="Roboto" panose="02000000000000000000" pitchFamily="2" charset="0"/>
                <a:ea typeface="Roboto" panose="02000000000000000000" pitchFamily="2" charset="0"/>
              </a:rPr>
              <a:t>Silvan</a:t>
            </a:r>
            <a:r>
              <a:rPr lang="fr-FR" sz="850" i="1" kern="1100" dirty="0">
                <a:latin typeface="Roboto" panose="02000000000000000000" pitchFamily="2" charset="0"/>
                <a:ea typeface="Roboto" panose="02000000000000000000" pitchFamily="2" charset="0"/>
              </a:rPr>
              <a:t> </a:t>
            </a:r>
            <a:r>
              <a:rPr lang="fr-FR" sz="850" i="1" kern="1100" dirty="0" err="1">
                <a:latin typeface="Roboto" panose="02000000000000000000" pitchFamily="2" charset="0"/>
                <a:ea typeface="Roboto" panose="02000000000000000000" pitchFamily="2" charset="0"/>
              </a:rPr>
              <a:t>Areg</a:t>
            </a:r>
            <a:r>
              <a:rPr lang="fr-FR" sz="850" i="1" kern="1100" dirty="0">
                <a:latin typeface="Roboto" panose="02000000000000000000" pitchFamily="2" charset="0"/>
                <a:ea typeface="Roboto" panose="02000000000000000000" pitchFamily="2" charset="0"/>
              </a:rPr>
              <a:t>, abonnez-vous à son compte Instagram </a:t>
            </a:r>
            <a:r>
              <a:rPr lang="fr-FR" sz="850" b="1" i="1" kern="1100" dirty="0">
                <a:latin typeface="Roboto" panose="02000000000000000000" pitchFamily="2" charset="0"/>
                <a:ea typeface="Roboto" panose="02000000000000000000" pitchFamily="2" charset="0"/>
              </a:rPr>
              <a:t> « </a:t>
            </a:r>
            <a:r>
              <a:rPr lang="fr-FR" sz="850" b="1" i="1" dirty="0" err="1">
                <a:latin typeface="Roboto" panose="02000000000000000000"/>
              </a:rPr>
              <a:t>silvanaregoff</a:t>
            </a:r>
            <a:r>
              <a:rPr lang="fr-FR" sz="850" b="1" dirty="0">
                <a:latin typeface="Roboto" panose="02000000000000000000"/>
              </a:rPr>
              <a:t> </a:t>
            </a:r>
            <a:r>
              <a:rPr lang="fr-FR" sz="850" b="1" i="1" kern="1100" dirty="0">
                <a:latin typeface="Roboto" panose="02000000000000000000" pitchFamily="2" charset="0"/>
                <a:ea typeface="Roboto" panose="02000000000000000000" pitchFamily="2" charset="0"/>
              </a:rPr>
              <a:t>»</a:t>
            </a:r>
            <a:r>
              <a:rPr lang="fr-FR" sz="850" i="1" kern="1100" dirty="0">
                <a:latin typeface="Roboto" panose="02000000000000000000" pitchFamily="2" charset="0"/>
                <a:ea typeface="Roboto" panose="02000000000000000000" pitchFamily="2" charset="0"/>
              </a:rPr>
              <a:t>,</a:t>
            </a:r>
            <a:r>
              <a:rPr lang="fr-FR" sz="850" b="1" i="1" kern="1100" dirty="0">
                <a:latin typeface="Roboto" panose="02000000000000000000" pitchFamily="2" charset="0"/>
                <a:ea typeface="Roboto" panose="02000000000000000000" pitchFamily="2" charset="0"/>
              </a:rPr>
              <a:t> </a:t>
            </a:r>
            <a:r>
              <a:rPr lang="fr-FR" sz="850" i="1" kern="1100" dirty="0">
                <a:latin typeface="Roboto" panose="02000000000000000000" pitchFamily="2" charset="0"/>
                <a:ea typeface="Roboto" panose="02000000000000000000" pitchFamily="2" charset="0"/>
              </a:rPr>
              <a:t>ou</a:t>
            </a:r>
            <a:r>
              <a:rPr lang="fr-FR" sz="850" b="1" i="1" kern="1100" dirty="0">
                <a:latin typeface="Roboto" panose="02000000000000000000" pitchFamily="2" charset="0"/>
                <a:ea typeface="Roboto" panose="02000000000000000000" pitchFamily="2" charset="0"/>
              </a:rPr>
              <a:t> </a:t>
            </a:r>
            <a:r>
              <a:rPr lang="fr-FR" sz="850" i="1" kern="1100" dirty="0">
                <a:latin typeface="Roboto" panose="02000000000000000000" pitchFamily="2" charset="0"/>
                <a:ea typeface="Roboto" panose="02000000000000000000" pitchFamily="2" charset="0"/>
              </a:rPr>
              <a:t>à son compte Facebook </a:t>
            </a:r>
            <a:r>
              <a:rPr lang="fr-FR" sz="850" b="1" i="1" kern="1100" dirty="0">
                <a:latin typeface="Roboto" panose="02000000000000000000" pitchFamily="2" charset="0"/>
                <a:ea typeface="Roboto" panose="02000000000000000000" pitchFamily="2" charset="0"/>
              </a:rPr>
              <a:t>« </a:t>
            </a:r>
            <a:r>
              <a:rPr lang="fr-FR" sz="850" b="1" i="1" dirty="0" err="1">
                <a:latin typeface="Roboto" panose="02000000000000000000"/>
              </a:rPr>
              <a:t>Silvàn</a:t>
            </a:r>
            <a:r>
              <a:rPr lang="fr-FR" sz="850" b="1" i="1" dirty="0">
                <a:latin typeface="Roboto" panose="02000000000000000000"/>
              </a:rPr>
              <a:t> </a:t>
            </a:r>
            <a:r>
              <a:rPr lang="fr-FR" sz="850" b="1" i="1" dirty="0" err="1">
                <a:latin typeface="Roboto" panose="02000000000000000000"/>
              </a:rPr>
              <a:t>Areg</a:t>
            </a:r>
            <a:r>
              <a:rPr lang="fr-FR" sz="850" b="1" dirty="0">
                <a:latin typeface="Roboto" panose="02000000000000000000"/>
              </a:rPr>
              <a:t> ». </a:t>
            </a:r>
            <a:r>
              <a:rPr lang="fr-FR" sz="850" i="1" dirty="0">
                <a:latin typeface="Roboto" panose="02000000000000000000"/>
              </a:rPr>
              <a:t>Et n’hésitez pas à visiter son site</a:t>
            </a:r>
            <a:r>
              <a:rPr lang="fr-FR" sz="850" b="1" i="1" dirty="0">
                <a:latin typeface="Roboto" panose="02000000000000000000"/>
              </a:rPr>
              <a:t> « https://www.cazbmusic.fr/ »</a:t>
            </a:r>
          </a:p>
          <a:p>
            <a:pPr>
              <a:lnSpc>
                <a:spcPts val="1080"/>
              </a:lnSpc>
            </a:pPr>
            <a:endParaRPr lang="fr-FR" sz="850" b="1" i="1" kern="1100" dirty="0">
              <a:latin typeface="Roboto" panose="02000000000000000000" pitchFamily="2" charset="0"/>
              <a:ea typeface="Roboto" panose="02000000000000000000" pitchFamily="2" charset="0"/>
            </a:endParaRPr>
          </a:p>
          <a:p>
            <a:endParaRPr lang="fr-FR" sz="900" dirty="0">
              <a:latin typeface="Roboto Medium" panose="02000000000000000000" pitchFamily="2" charset="0"/>
              <a:ea typeface="Roboto Medium" panose="02000000000000000000" pitchFamily="2" charset="0"/>
            </a:endParaRPr>
          </a:p>
        </p:txBody>
      </p:sp>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err="1">
                <a:latin typeface="Roboto" panose="02000000000000000000" pitchFamily="2" charset="0"/>
                <a:ea typeface="Roboto" panose="02000000000000000000" pitchFamily="2" charset="0"/>
              </a:rPr>
              <a:t>Silv</a:t>
            </a:r>
            <a:r>
              <a:rPr lang="fr-FR" sz="1500" dirty="0" err="1">
                <a:latin typeface="Roboto" panose="02000000000000000000"/>
                <a:ea typeface="Roboto" panose="02000000000000000000" pitchFamily="2" charset="0"/>
                <a:cs typeface="Times New Roman" panose="02020603050405020304" pitchFamily="18" charset="0"/>
              </a:rPr>
              <a:t>à</a:t>
            </a:r>
            <a:r>
              <a:rPr lang="fr-FR" sz="1500" dirty="0" err="1">
                <a:latin typeface="Roboto" panose="02000000000000000000" pitchFamily="2" charset="0"/>
                <a:ea typeface="Roboto" panose="02000000000000000000" pitchFamily="2" charset="0"/>
              </a:rPr>
              <a:t>n</a:t>
            </a:r>
            <a:r>
              <a:rPr lang="fr-FR" sz="1500" dirty="0">
                <a:latin typeface="Roboto" panose="02000000000000000000" pitchFamily="2" charset="0"/>
                <a:ea typeface="Roboto" panose="02000000000000000000" pitchFamily="2" charset="0"/>
              </a:rPr>
              <a:t> </a:t>
            </a:r>
            <a:r>
              <a:rPr lang="fr-FR" sz="1500" dirty="0" err="1">
                <a:latin typeface="Roboto" panose="02000000000000000000" pitchFamily="2" charset="0"/>
                <a:ea typeface="Roboto" panose="02000000000000000000" pitchFamily="2" charset="0"/>
              </a:rPr>
              <a:t>Areg</a:t>
            </a:r>
            <a:endParaRPr lang="fr-FR" sz="1500" dirty="0">
              <a:latin typeface="Roboto" panose="02000000000000000000" pitchFamily="2" charset="0"/>
              <a:ea typeface="Roboto" panose="02000000000000000000" pitchFamily="2" charset="0"/>
            </a:endParaRPr>
          </a:p>
        </p:txBody>
      </p:sp>
      <p:pic>
        <p:nvPicPr>
          <p:cNvPr id="20" name="Image 19">
            <a:extLst>
              <a:ext uri="{FF2B5EF4-FFF2-40B4-BE49-F238E27FC236}">
                <a16:creationId xmlns:a16="http://schemas.microsoft.com/office/drawing/2014/main" id="{13C59986-AE13-4762-9F66-334C0D2D089D}"/>
              </a:ext>
            </a:extLst>
          </p:cNvPr>
          <p:cNvPicPr>
            <a:picLocks noChangeAspect="1"/>
          </p:cNvPicPr>
          <p:nvPr/>
        </p:nvPicPr>
        <p:blipFill>
          <a:blip r:embed="rId4"/>
          <a:stretch>
            <a:fillRect/>
          </a:stretch>
        </p:blipFill>
        <p:spPr>
          <a:xfrm>
            <a:off x="322" y="5556"/>
            <a:ext cx="2743200" cy="660400"/>
          </a:xfrm>
          <a:prstGeom prst="rect">
            <a:avLst/>
          </a:prstGeom>
        </p:spPr>
      </p:pic>
      <p:pic>
        <p:nvPicPr>
          <p:cNvPr id="1026" name="Picture 2" descr="Silvàn Areg - Pardon, Désolé : chansons et paroles | Deezer">
            <a:extLst>
              <a:ext uri="{FF2B5EF4-FFF2-40B4-BE49-F238E27FC236}">
                <a16:creationId xmlns:a16="http://schemas.microsoft.com/office/drawing/2014/main" id="{19506086-265C-4701-B521-5DF938241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21" y="916915"/>
            <a:ext cx="2149331" cy="214933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8EA421EA-2C10-4C62-AA74-0F831CE16009}"/>
              </a:ext>
            </a:extLst>
          </p:cNvPr>
          <p:cNvSpPr txBox="1"/>
          <p:nvPr/>
        </p:nvSpPr>
        <p:spPr>
          <a:xfrm>
            <a:off x="322240" y="8502775"/>
            <a:ext cx="2165684" cy="1118063"/>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Les expressions idiomatiques sont travaillées dans le parcours exploration et sont expliquées dans les corrigés.</a:t>
            </a:r>
          </a:p>
          <a:p>
            <a:pPr algn="just">
              <a:lnSpc>
                <a:spcPts val="1080"/>
              </a:lnSpc>
            </a:pPr>
            <a:r>
              <a:rPr lang="fr-FR" sz="850" baseline="30000" dirty="0">
                <a:latin typeface="Roboto" panose="02000000000000000000" pitchFamily="2" charset="0"/>
                <a:ea typeface="Roboto" panose="02000000000000000000" pitchFamily="2" charset="0"/>
              </a:rPr>
              <a:t>1</a:t>
            </a:r>
            <a:r>
              <a:rPr lang="fr-FR" sz="850" i="1" dirty="0">
                <a:latin typeface="Roboto" panose="02000000000000000000" pitchFamily="2" charset="0"/>
                <a:ea typeface="Roboto" panose="02000000000000000000" pitchFamily="2" charset="0"/>
              </a:rPr>
              <a:t>comme chien en laisse </a:t>
            </a:r>
            <a:r>
              <a:rPr lang="fr-FR" sz="850" dirty="0">
                <a:latin typeface="Roboto" panose="02000000000000000000" pitchFamily="2" charset="0"/>
                <a:ea typeface="Roboto" panose="02000000000000000000" pitchFamily="2" charset="0"/>
              </a:rPr>
              <a:t>: être attaché, ne pas être libre.</a:t>
            </a:r>
          </a:p>
          <a:p>
            <a:pPr algn="just">
              <a:lnSpc>
                <a:spcPts val="1080"/>
              </a:lnSpc>
            </a:pPr>
            <a:r>
              <a:rPr lang="fr-FR" sz="850" baseline="30000" dirty="0">
                <a:latin typeface="Roboto" panose="02000000000000000000" pitchFamily="2" charset="0"/>
                <a:ea typeface="Roboto" panose="02000000000000000000" pitchFamily="2" charset="0"/>
              </a:rPr>
              <a:t>2</a:t>
            </a:r>
            <a:r>
              <a:rPr lang="fr-FR" sz="850" i="1" dirty="0">
                <a:latin typeface="Roboto" panose="02000000000000000000" pitchFamily="2" charset="0"/>
                <a:ea typeface="Roboto" panose="02000000000000000000" pitchFamily="2" charset="0"/>
              </a:rPr>
              <a:t>une occase </a:t>
            </a:r>
            <a:r>
              <a:rPr lang="fr-FR" sz="850" dirty="0">
                <a:latin typeface="Roboto" panose="02000000000000000000" pitchFamily="2" charset="0"/>
                <a:ea typeface="Roboto" panose="02000000000000000000" pitchFamily="2" charset="0"/>
              </a:rPr>
              <a:t>: apocope d’occasion, une aubaine.</a:t>
            </a:r>
          </a:p>
        </p:txBody>
      </p:sp>
      <p:pic>
        <p:nvPicPr>
          <p:cNvPr id="13" name="Image 12">
            <a:extLst>
              <a:ext uri="{FF2B5EF4-FFF2-40B4-BE49-F238E27FC236}">
                <a16:creationId xmlns:a16="http://schemas.microsoft.com/office/drawing/2014/main" id="{0BE38D29-37D7-49AC-81FF-4E7892AC94EC}"/>
              </a:ext>
            </a:extLst>
          </p:cNvPr>
          <p:cNvPicPr>
            <a:picLocks noChangeAspect="1"/>
          </p:cNvPicPr>
          <p:nvPr/>
        </p:nvPicPr>
        <p:blipFill>
          <a:blip r:embed="rId6"/>
          <a:stretch>
            <a:fillRect/>
          </a:stretch>
        </p:blipFill>
        <p:spPr>
          <a:xfrm>
            <a:off x="322240" y="7839445"/>
            <a:ext cx="469900" cy="596900"/>
          </a:xfrm>
          <a:prstGeom prst="rect">
            <a:avLst/>
          </a:prstGeom>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81D61A-99BC-9E6A-6AA8-4771C4BE363D}"/>
              </a:ext>
            </a:extLst>
          </p:cNvPr>
          <p:cNvPicPr>
            <a:picLocks noChangeAspect="1"/>
          </p:cNvPicPr>
          <p:nvPr/>
        </p:nvPicPr>
        <p:blipFill rotWithShape="1">
          <a:blip r:embed="rId3"/>
          <a:srcRect b="6232"/>
          <a:stretch/>
        </p:blipFill>
        <p:spPr>
          <a:xfrm>
            <a:off x="7937" y="5556"/>
            <a:ext cx="7543800" cy="10015007"/>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J’sais pas trop » </a:t>
            </a:r>
            <a:r>
              <a:rPr lang="fr-FR" sz="1200" dirty="0" err="1">
                <a:latin typeface="Roboto" panose="02000000000000000000" pitchFamily="2" charset="0"/>
                <a:ea typeface="Roboto" panose="02000000000000000000" pitchFamily="2" charset="0"/>
              </a:rPr>
              <a:t>Silv</a:t>
            </a:r>
            <a:r>
              <a:rPr lang="fr-FR" sz="1200" dirty="0" err="1">
                <a:latin typeface="Roboto" panose="02000000000000000000"/>
                <a:ea typeface="Roboto" panose="02000000000000000000" pitchFamily="2" charset="0"/>
                <a:cs typeface="Times New Roman" panose="02020603050405020304" pitchFamily="18" charset="0"/>
              </a:rPr>
              <a:t>à</a:t>
            </a:r>
            <a:r>
              <a:rPr lang="fr-FR" sz="1200" dirty="0" err="1">
                <a:latin typeface="Roboto" panose="02000000000000000000" pitchFamily="2" charset="0"/>
                <a:ea typeface="Roboto" panose="02000000000000000000" pitchFamily="2" charset="0"/>
              </a:rPr>
              <a:t>n</a:t>
            </a:r>
            <a:r>
              <a:rPr lang="fr-FR" sz="1200" dirty="0">
                <a:latin typeface="Roboto" panose="02000000000000000000" pitchFamily="2" charset="0"/>
                <a:ea typeface="Roboto" panose="02000000000000000000" pitchFamily="2" charset="0"/>
              </a:rPr>
              <a:t> </a:t>
            </a:r>
            <a:r>
              <a:rPr lang="fr-FR" sz="1200" dirty="0" err="1">
                <a:latin typeface="Roboto" panose="02000000000000000000" pitchFamily="2" charset="0"/>
                <a:ea typeface="Roboto" panose="02000000000000000000" pitchFamily="2" charset="0"/>
              </a:rPr>
              <a:t>Areg</a:t>
            </a:r>
            <a:endParaRPr lang="fr-FR" sz="1200" dirty="0">
              <a:latin typeface="Roboto" panose="02000000000000000000" pitchFamily="2" charset="0"/>
              <a:ea typeface="Roboto" panose="02000000000000000000" pitchFamily="2" charset="0"/>
            </a:endParaRP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753517816"/>
              </p:ext>
            </p:extLst>
          </p:nvPr>
        </p:nvGraphicFramePr>
        <p:xfrm>
          <a:off x="1130984" y="2016359"/>
          <a:ext cx="5717287" cy="6696075"/>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424538">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endParaRPr lang="fr-FR" sz="1000" b="0" i="1" kern="1300" baseline="0" dirty="0">
                        <a:solidFill>
                          <a:schemeClr val="tx1"/>
                        </a:solidFill>
                        <a:latin typeface="Roboto" panose="02000000000000000000" pitchFamily="2" charset="0"/>
                        <a:ea typeface="Roboto" panose="02000000000000000000" pitchFamily="2" charset="0"/>
                      </a:endParaRPr>
                    </a:p>
                    <a:p>
                      <a:pPr algn="ctr">
                        <a:lnSpc>
                          <a:spcPts val="1300"/>
                        </a:lnSpc>
                      </a:pPr>
                      <a:r>
                        <a:rPr lang="fr-FR" sz="1000" b="0" i="1" kern="1300" baseline="0" dirty="0">
                          <a:solidFill>
                            <a:schemeClr val="tx1"/>
                          </a:solidFill>
                          <a:latin typeface="Roboto Medium" panose="02000000000000000000" pitchFamily="2" charset="0"/>
                          <a:ea typeface="Roboto Medium" panose="02000000000000000000" pitchFamily="2" charset="0"/>
                        </a:rPr>
                        <a:t>« Les regrets, je les laisse. »</a:t>
                      </a:r>
                    </a:p>
                    <a:p>
                      <a:pPr algn="ct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Donnez des exemples de regrets que les personnes ont souvent. </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Utilisez ce modèle :</a:t>
                      </a:r>
                    </a:p>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marL="171450" indent="-171450" algn="just">
                        <a:lnSpc>
                          <a:spcPts val="1300"/>
                        </a:lnSpc>
                        <a:buFontTx/>
                        <a:buChar char="-"/>
                      </a:pPr>
                      <a:r>
                        <a:rPr lang="fr-FR" sz="1000" b="1" i="1" kern="1300" baseline="0" dirty="0">
                          <a:solidFill>
                            <a:schemeClr val="tx1"/>
                          </a:solidFill>
                          <a:latin typeface="Roboto" panose="02000000000000000000" pitchFamily="2" charset="0"/>
                          <a:ea typeface="Roboto" panose="02000000000000000000" pitchFamily="2" charset="0"/>
                        </a:rPr>
                        <a:t>On peut regretter de ne pas avoir demandé</a:t>
                      </a:r>
                      <a:r>
                        <a:rPr lang="fr-FR" sz="1000" b="0" i="1" kern="1300" baseline="0" dirty="0">
                          <a:solidFill>
                            <a:schemeClr val="tx1"/>
                          </a:solidFill>
                          <a:latin typeface="Roboto" panose="02000000000000000000" pitchFamily="2" charset="0"/>
                          <a:ea typeface="Roboto" panose="02000000000000000000" pitchFamily="2" charset="0"/>
                        </a:rPr>
                        <a:t> son numéro de téléphone à une personne qu’on a rencontrée.</a:t>
                      </a:r>
                    </a:p>
                    <a:p>
                      <a:pPr marL="171450" indent="-171450" algn="just">
                        <a:lnSpc>
                          <a:spcPts val="1300"/>
                        </a:lnSpc>
                        <a:buFontTx/>
                        <a:buChar char="-"/>
                      </a:pPr>
                      <a:r>
                        <a:rPr lang="fr-FR" sz="1000" b="1" i="1" kern="1300" baseline="0" dirty="0">
                          <a:solidFill>
                            <a:schemeClr val="tx1"/>
                          </a:solidFill>
                          <a:latin typeface="Roboto" panose="02000000000000000000" pitchFamily="2" charset="0"/>
                        </a:rPr>
                        <a:t>On peut regretter d’avoir été </a:t>
                      </a:r>
                      <a:r>
                        <a:rPr lang="fr-FR" sz="1000" b="0" i="1" kern="1300" baseline="0" dirty="0">
                          <a:solidFill>
                            <a:schemeClr val="tx1"/>
                          </a:solidFill>
                          <a:latin typeface="Roboto" panose="02000000000000000000" pitchFamily="2" charset="0"/>
                        </a:rPr>
                        <a:t>désagréable avec ses parents. </a:t>
                      </a:r>
                    </a:p>
                    <a:p>
                      <a:pPr marL="0" indent="0">
                        <a:lnSpc>
                          <a:spcPts val="1300"/>
                        </a:lnSpc>
                        <a:buFontTx/>
                        <a:buNone/>
                      </a:pP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1960">
                <a:tc>
                  <a:txBody>
                    <a:bodyPr/>
                    <a:lstStyle/>
                    <a:p>
                      <a:pPr algn="r"/>
                      <a:r>
                        <a:rPr lang="fr-FR" sz="5300" b="1" i="0" dirty="0">
                          <a:solidFill>
                            <a:srgbClr val="A879A8"/>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pPr algn="l"/>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a. Écoutez le début de la chanson et concentrez-vous sur la musique. Quels adjectifs lui correspondent ? </a:t>
                      </a:r>
                    </a:p>
                    <a:p>
                      <a:pPr algn="l"/>
                      <a:endParaRPr lang="fr-FR" sz="1000" b="0" kern="1300" baseline="0" dirty="0">
                        <a:solidFill>
                          <a:schemeClr val="tx1"/>
                        </a:solidFill>
                        <a:latin typeface="Roboto" panose="02000000000000000000" pitchFamily="2" charset="0"/>
                        <a:ea typeface="Roboto" panose="02000000000000000000" pitchFamily="2" charset="0"/>
                      </a:endParaRPr>
                    </a:p>
                    <a:p>
                      <a:pPr algn="ctr"/>
                      <a:r>
                        <a:rPr lang="fr-FR" sz="1000" b="0" i="1" kern="1300" baseline="0" dirty="0">
                          <a:solidFill>
                            <a:schemeClr val="tx1"/>
                          </a:solidFill>
                          <a:latin typeface="Roboto" panose="02000000000000000000" pitchFamily="2" charset="0"/>
                          <a:ea typeface="Roboto" panose="02000000000000000000" pitchFamily="2" charset="0"/>
                        </a:rPr>
                        <a:t>douce - rythmée - électro - joyeuse - mélancolique - entraînante dépressive - classique - ennuyante</a:t>
                      </a:r>
                    </a:p>
                    <a:p>
                      <a:pPr algn="just"/>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b. Selon vous, la mélodie de cette chanson illustre-t-elle l’idée de regret ? Pourquoi ?</a:t>
                      </a:r>
                    </a:p>
                    <a:p>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276497">
                <a:tc>
                  <a:txBody>
                    <a:bodyPr/>
                    <a:lstStyle/>
                    <a:p>
                      <a:pPr algn="r"/>
                      <a:r>
                        <a:rPr lang="fr-FR" sz="5300" b="1" i="0" dirty="0">
                          <a:solidFill>
                            <a:srgbClr val="A879A8"/>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pPr algn="just"/>
                      <a:r>
                        <a:rPr lang="fr-FR" sz="1000" b="0" kern="1300" baseline="0" dirty="0">
                          <a:solidFill>
                            <a:schemeClr val="tx1"/>
                          </a:solidFill>
                          <a:latin typeface="Roboto" panose="02000000000000000000" pitchFamily="2" charset="0"/>
                          <a:ea typeface="Roboto" panose="02000000000000000000" pitchFamily="2" charset="0"/>
                        </a:rPr>
                        <a:t>Écoutez toute la chanson.</a:t>
                      </a:r>
                    </a:p>
                    <a:p>
                      <a:pPr algn="just"/>
                      <a:r>
                        <a:rPr lang="fr-FR" sz="1000" b="0" kern="1300" baseline="0" dirty="0">
                          <a:solidFill>
                            <a:schemeClr val="tx1"/>
                          </a:solidFill>
                          <a:latin typeface="Roboto" panose="02000000000000000000" pitchFamily="2" charset="0"/>
                          <a:ea typeface="Roboto" panose="02000000000000000000" pitchFamily="2" charset="0"/>
                        </a:rPr>
                        <a:t>À l’aide des paroles, dites ce à quoi </a:t>
                      </a:r>
                      <a:r>
                        <a:rPr lang="fr-FR" sz="1000" b="0" kern="1300" baseline="0" dirty="0" err="1">
                          <a:solidFill>
                            <a:schemeClr val="tx1"/>
                          </a:solidFill>
                          <a:latin typeface="Roboto" panose="02000000000000000000"/>
                          <a:ea typeface="Roboto" panose="02000000000000000000" pitchFamily="2" charset="0"/>
                        </a:rPr>
                        <a:t>Silvàn</a:t>
                      </a:r>
                      <a:r>
                        <a:rPr lang="fr-FR" sz="1000" b="0" kern="1300" baseline="0" dirty="0">
                          <a:solidFill>
                            <a:schemeClr val="tx1"/>
                          </a:solidFill>
                          <a:latin typeface="Roboto" panose="02000000000000000000"/>
                          <a:ea typeface="Roboto" panose="02000000000000000000" pitchFamily="2" charset="0"/>
                        </a:rPr>
                        <a:t> </a:t>
                      </a:r>
                      <a:r>
                        <a:rPr lang="fr-FR" sz="1000" b="0" kern="1300" baseline="0" dirty="0" err="1">
                          <a:solidFill>
                            <a:schemeClr val="tx1"/>
                          </a:solidFill>
                          <a:latin typeface="Roboto" panose="02000000000000000000" pitchFamily="2" charset="0"/>
                          <a:ea typeface="Roboto" panose="02000000000000000000" pitchFamily="2" charset="0"/>
                        </a:rPr>
                        <a:t>Areg</a:t>
                      </a:r>
                      <a:r>
                        <a:rPr lang="fr-FR" sz="1000" b="0" kern="1300" baseline="0" dirty="0">
                          <a:solidFill>
                            <a:schemeClr val="tx1"/>
                          </a:solidFill>
                          <a:latin typeface="Roboto" panose="02000000000000000000" pitchFamily="2" charset="0"/>
                          <a:ea typeface="Roboto" panose="02000000000000000000" pitchFamily="2" charset="0"/>
                        </a:rPr>
                        <a:t> nous encourage. </a:t>
                      </a:r>
                    </a:p>
                    <a:p>
                      <a:pPr algn="l"/>
                      <a:endParaRPr lang="fr-FR" sz="1000" b="0" kern="1300" baseline="0" dirty="0">
                        <a:solidFill>
                          <a:schemeClr val="tx1"/>
                        </a:solidFill>
                        <a:latin typeface="Roboto" panose="02000000000000000000" pitchFamily="2" charset="0"/>
                        <a:ea typeface="Roboto" panose="02000000000000000000" pitchFamily="2" charset="0"/>
                      </a:endParaRPr>
                    </a:p>
                    <a:p>
                      <a:pPr marL="171450" indent="-171450" algn="just">
                        <a:buFont typeface="Wingdings 2" panose="05020102010507070707" pitchFamily="18" charset="2"/>
                        <a:buChar char="*"/>
                      </a:pPr>
                      <a:r>
                        <a:rPr lang="fr-FR" sz="1000" b="0" kern="1300" baseline="0" dirty="0">
                          <a:solidFill>
                            <a:schemeClr val="tx1"/>
                          </a:solidFill>
                          <a:latin typeface="Roboto" panose="02000000000000000000" pitchFamily="2" charset="0"/>
                          <a:ea typeface="Roboto" panose="02000000000000000000" pitchFamily="2" charset="0"/>
                          <a:sym typeface="Wingdings 2" panose="05020102010507070707" pitchFamily="18" charset="2"/>
                        </a:rPr>
                        <a:t>À ne pas avoir peur de réaliser de nouvelles choses même si on risque d’échouer.</a:t>
                      </a:r>
                    </a:p>
                    <a:p>
                      <a:pPr marL="171450" indent="-171450" algn="l">
                        <a:buFont typeface="Wingdings 2" panose="05020102010507070707" pitchFamily="18" charset="2"/>
                        <a:buChar char="*"/>
                      </a:pPr>
                      <a:r>
                        <a:rPr lang="fr-FR" sz="1000" b="0" kern="1300" baseline="0" dirty="0">
                          <a:solidFill>
                            <a:schemeClr val="tx1"/>
                          </a:solidFill>
                          <a:latin typeface="Roboto" panose="02000000000000000000" pitchFamily="2" charset="0"/>
                          <a:ea typeface="Roboto" panose="02000000000000000000" pitchFamily="2" charset="0"/>
                          <a:sym typeface="Wingdings 2" panose="05020102010507070707" pitchFamily="18" charset="2"/>
                        </a:rPr>
                        <a:t>À continuer à vivre sa vie avec ses regrets.</a:t>
                      </a:r>
                      <a:br>
                        <a:rPr lang="fr-FR" sz="1000" b="0" kern="1300" baseline="0" dirty="0">
                          <a:solidFill>
                            <a:schemeClr val="tx1"/>
                          </a:solidFill>
                          <a:latin typeface="Roboto" panose="02000000000000000000" pitchFamily="2" charset="0"/>
                          <a:ea typeface="Roboto" panose="02000000000000000000" pitchFamily="2" charset="0"/>
                        </a:rPr>
                      </a:b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r>
                        <a:rPr lang="fr-FR" sz="5300" b="1" i="0" dirty="0">
                          <a:solidFill>
                            <a:srgbClr val="A879A8"/>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 (optionnel)</a:t>
                      </a:r>
                    </a:p>
                    <a:p>
                      <a:endParaRPr lang="fr-FR" sz="1000" b="1" kern="1300" baseline="0" dirty="0">
                        <a:solidFill>
                          <a:schemeClr val="tx1"/>
                        </a:solidFill>
                        <a:latin typeface="Roboto" panose="02000000000000000000" pitchFamily="2" charset="0"/>
                        <a:ea typeface="Roboto" panose="02000000000000000000" pitchFamily="2" charset="0"/>
                      </a:endParaRPr>
                    </a:p>
                    <a:p>
                      <a:pPr algn="ctr"/>
                      <a:r>
                        <a:rPr lang="fr-FR" sz="1000" b="0" i="1" kern="1300" baseline="0" dirty="0">
                          <a:solidFill>
                            <a:schemeClr val="tx1"/>
                          </a:solidFill>
                          <a:latin typeface="Roboto Medium" panose="02000000000000000000" pitchFamily="2" charset="0"/>
                          <a:ea typeface="Roboto Medium" panose="02000000000000000000" pitchFamily="2" charset="0"/>
                        </a:rPr>
                        <a:t>« On court après l’argent, mais on n’achète pas le temps. »</a:t>
                      </a:r>
                    </a:p>
                    <a:p>
                      <a:pPr algn="ctr"/>
                      <a:endParaRPr lang="fr-FR" sz="1000" b="0" i="0" kern="1300" baseline="0" dirty="0">
                        <a:solidFill>
                          <a:schemeClr val="tx1"/>
                        </a:solidFill>
                        <a:latin typeface="Roboto Medium" panose="02000000000000000000" pitchFamily="2" charset="0"/>
                        <a:ea typeface="Roboto Medium" panose="02000000000000000000" pitchFamily="2" charset="0"/>
                      </a:endParaRPr>
                    </a:p>
                    <a:p>
                      <a:pPr algn="just"/>
                      <a:r>
                        <a:rPr lang="fr-FR" sz="1000" b="0" i="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À partir de cet extrait et à deux, créez des slogans sur le même modèle en remplaçant les mots « argent » et « temps » par d’autres mots de votre choix. </a:t>
                      </a:r>
                    </a:p>
                    <a:p>
                      <a:pPr algn="just"/>
                      <a:r>
                        <a:rPr lang="fr-FR" sz="1000" b="0" i="0" kern="1300" baseline="0" dirty="0">
                          <a:solidFill>
                            <a:schemeClr val="tx1"/>
                          </a:solidFill>
                          <a:latin typeface="Roboto" panose="02000000000000000000" pitchFamily="2" charset="0"/>
                          <a:ea typeface="Roboto" panose="02000000000000000000" pitchFamily="2" charset="0"/>
                          <a:cs typeface="Roboto" panose="02000000000000000000" pitchFamily="2" charset="0"/>
                        </a:rPr>
                        <a:t>Précisez à quel public s’adresse votre slogan. </a:t>
                      </a:r>
                    </a:p>
                    <a:p>
                      <a:pPr algn="just"/>
                      <a:endParaRPr lang="fr-FR" sz="1000" b="0" i="0" kern="1300" baseline="0" dirty="0">
                        <a:solidFill>
                          <a:schemeClr val="tx1"/>
                        </a:solidFill>
                        <a:latin typeface="Roboto Medium" panose="02000000000000000000" pitchFamily="2" charset="0"/>
                        <a:ea typeface="Roboto Medium" panose="02000000000000000000" pitchFamily="2" charset="0"/>
                      </a:endParaRPr>
                    </a:p>
                    <a:p>
                      <a:pPr algn="just"/>
                      <a:r>
                        <a:rPr lang="fr-FR" sz="1000" b="0" i="0" kern="1300" baseline="0" dirty="0">
                          <a:solidFill>
                            <a:schemeClr val="tx1"/>
                          </a:solidFill>
                          <a:latin typeface="Roboto" panose="02000000000000000000" pitchFamily="2" charset="0"/>
                          <a:ea typeface="Roboto" panose="02000000000000000000" pitchFamily="2" charset="0"/>
                        </a:rPr>
                        <a:t>Exemples : </a:t>
                      </a:r>
                      <a:r>
                        <a:rPr lang="fr-FR" sz="1000" b="0" i="1" kern="1300" baseline="0" dirty="0">
                          <a:solidFill>
                            <a:schemeClr val="tx1"/>
                          </a:solidFill>
                          <a:latin typeface="Roboto" panose="02000000000000000000" pitchFamily="2" charset="0"/>
                          <a:ea typeface="Roboto" panose="02000000000000000000" pitchFamily="2" charset="0"/>
                        </a:rPr>
                        <a:t>On court après la beauté, mais on n’achète pas la jeunesse.</a:t>
                      </a:r>
                    </a:p>
                    <a:p>
                      <a:pPr algn="just"/>
                      <a:r>
                        <a:rPr lang="fr-FR" sz="1000" b="0" i="1" kern="1300" baseline="0" dirty="0">
                          <a:solidFill>
                            <a:schemeClr val="tx1"/>
                          </a:solidFill>
                          <a:latin typeface="Roboto" panose="02000000000000000000" pitchFamily="2" charset="0"/>
                          <a:ea typeface="Roboto" panose="02000000000000000000" pitchFamily="2" charset="0"/>
                        </a:rPr>
                        <a:t>On court après le bonheur, mais on n’achète pas les amis.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38" name="Image 37">
            <a:extLst>
              <a:ext uri="{FF2B5EF4-FFF2-40B4-BE49-F238E27FC236}">
                <a16:creationId xmlns:a16="http://schemas.microsoft.com/office/drawing/2014/main" id="{FA39D4D1-777C-3044-AE46-6F687E0F9EA1}"/>
              </a:ext>
            </a:extLst>
          </p:cNvPr>
          <p:cNvPicPr>
            <a:picLocks noChangeAspect="1"/>
          </p:cNvPicPr>
          <p:nvPr/>
        </p:nvPicPr>
        <p:blipFill>
          <a:blip r:embed="rId4"/>
          <a:stretch>
            <a:fillRect/>
          </a:stretch>
        </p:blipFill>
        <p:spPr>
          <a:xfrm>
            <a:off x="7937" y="0"/>
            <a:ext cx="2743200" cy="660400"/>
          </a:xfrm>
          <a:prstGeom prst="rect">
            <a:avLst/>
          </a:prstGeom>
        </p:spPr>
      </p:pic>
      <p:pic>
        <p:nvPicPr>
          <p:cNvPr id="11" name="Image 10">
            <a:extLst>
              <a:ext uri="{FF2B5EF4-FFF2-40B4-BE49-F238E27FC236}">
                <a16:creationId xmlns:a16="http://schemas.microsoft.com/office/drawing/2014/main" id="{5BF3BCC4-D45B-00EC-99B5-2251CD975039}"/>
              </a:ext>
            </a:extLst>
          </p:cNvPr>
          <p:cNvPicPr>
            <a:picLocks noChangeAspect="1"/>
          </p:cNvPicPr>
          <p:nvPr/>
        </p:nvPicPr>
        <p:blipFill>
          <a:blip r:embed="rId5"/>
          <a:stretch>
            <a:fillRect/>
          </a:stretch>
        </p:blipFill>
        <p:spPr>
          <a:xfrm>
            <a:off x="1957535" y="7081309"/>
            <a:ext cx="508000" cy="508000"/>
          </a:xfrm>
          <a:prstGeom prst="rect">
            <a:avLst/>
          </a:prstGeom>
        </p:spPr>
      </p:pic>
      <p:pic>
        <p:nvPicPr>
          <p:cNvPr id="48" name="Image 47">
            <a:extLst>
              <a:ext uri="{FF2B5EF4-FFF2-40B4-BE49-F238E27FC236}">
                <a16:creationId xmlns:a16="http://schemas.microsoft.com/office/drawing/2014/main" id="{79845373-11F3-0864-6B1B-1393D3572553}"/>
              </a:ext>
            </a:extLst>
          </p:cNvPr>
          <p:cNvPicPr>
            <a:picLocks noChangeAspect="1"/>
          </p:cNvPicPr>
          <p:nvPr/>
        </p:nvPicPr>
        <p:blipFill>
          <a:blip r:embed="rId6"/>
          <a:stretch>
            <a:fillRect/>
          </a:stretch>
        </p:blipFill>
        <p:spPr>
          <a:xfrm>
            <a:off x="1957535" y="2209134"/>
            <a:ext cx="508000" cy="508000"/>
          </a:xfrm>
          <a:prstGeom prst="rect">
            <a:avLst/>
          </a:prstGeom>
        </p:spPr>
      </p:pic>
      <p:pic>
        <p:nvPicPr>
          <p:cNvPr id="50" name="Image 49">
            <a:extLst>
              <a:ext uri="{FF2B5EF4-FFF2-40B4-BE49-F238E27FC236}">
                <a16:creationId xmlns:a16="http://schemas.microsoft.com/office/drawing/2014/main" id="{A7326432-5686-79F0-2242-4ABB934CE887}"/>
              </a:ext>
            </a:extLst>
          </p:cNvPr>
          <p:cNvPicPr>
            <a:picLocks noChangeAspect="1"/>
          </p:cNvPicPr>
          <p:nvPr/>
        </p:nvPicPr>
        <p:blipFill>
          <a:blip r:embed="rId7"/>
          <a:stretch>
            <a:fillRect/>
          </a:stretch>
        </p:blipFill>
        <p:spPr>
          <a:xfrm>
            <a:off x="1982504" y="4040874"/>
            <a:ext cx="508000" cy="508000"/>
          </a:xfrm>
          <a:prstGeom prst="rect">
            <a:avLst/>
          </a:prstGeom>
        </p:spPr>
      </p:pic>
      <p:pic>
        <p:nvPicPr>
          <p:cNvPr id="52" name="Image 51">
            <a:extLst>
              <a:ext uri="{FF2B5EF4-FFF2-40B4-BE49-F238E27FC236}">
                <a16:creationId xmlns:a16="http://schemas.microsoft.com/office/drawing/2014/main" id="{AA8CD17D-D6F7-09F6-FD69-108A45B218C1}"/>
              </a:ext>
            </a:extLst>
          </p:cNvPr>
          <p:cNvPicPr>
            <a:picLocks noChangeAspect="1"/>
          </p:cNvPicPr>
          <p:nvPr/>
        </p:nvPicPr>
        <p:blipFill>
          <a:blip r:embed="rId8"/>
          <a:stretch>
            <a:fillRect/>
          </a:stretch>
        </p:blipFill>
        <p:spPr>
          <a:xfrm>
            <a:off x="1957535" y="5720214"/>
            <a:ext cx="508000" cy="508000"/>
          </a:xfrm>
          <a:prstGeom prst="rect">
            <a:avLst/>
          </a:prstGeom>
        </p:spPr>
      </p:pic>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2AB4C5-B9BC-C021-7ED1-9808FFD6D7B6}"/>
              </a:ext>
            </a:extLst>
          </p:cNvPr>
          <p:cNvPicPr>
            <a:picLocks noChangeAspect="1"/>
          </p:cNvPicPr>
          <p:nvPr/>
        </p:nvPicPr>
        <p:blipFill rotWithShape="1">
          <a:blip r:embed="rId3"/>
          <a:srcRect b="6732"/>
          <a:stretch/>
        </p:blipFill>
        <p:spPr>
          <a:xfrm>
            <a:off x="7937" y="5556"/>
            <a:ext cx="7543800" cy="9961659"/>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987390085"/>
              </p:ext>
            </p:extLst>
          </p:nvPr>
        </p:nvGraphicFramePr>
        <p:xfrm>
          <a:off x="864394" y="964409"/>
          <a:ext cx="6369404" cy="8577303"/>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474777">
                <a:tc rowSpan="3">
                  <a:txBody>
                    <a:bodyPr/>
                    <a:lstStyle/>
                    <a:p>
                      <a:pPr algn="r"/>
                      <a:r>
                        <a:rPr lang="fr-FR" sz="53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3653">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95406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chemeClr val="dk1"/>
                          </a:solidFill>
                          <a:effectLst/>
                          <a:latin typeface="Roboto" panose="02000000000000000000" pitchFamily="2" charset="0"/>
                          <a:ea typeface="Roboto" panose="02000000000000000000" pitchFamily="2" charset="0"/>
                          <a:cs typeface="+mn-cs"/>
                        </a:rPr>
                        <a:t>En petits groupes.</a:t>
                      </a:r>
                    </a:p>
                    <a:p>
                      <a:pPr algn="just"/>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A. Complétez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mn-cs"/>
                        </a:rPr>
                        <a:t>Être heureux,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mn-cs"/>
                        </a:rPr>
                        <a:t>c’est être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mn-cs"/>
                        </a:rPr>
                        <a:t>c’est faire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mn-cs"/>
                        </a:rPr>
                        <a:t>c’est avoir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latin typeface="Roboto" panose="02000000000000000000" pitchFamily="2"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latin typeface="Roboto" panose="02000000000000000000" pitchFamily="2" charset="0"/>
                        </a:rPr>
                        <a:t>Quels sont les points communs que partagent les gens heureux ?</a:t>
                      </a:r>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a:t>
                      </a:r>
                    </a:p>
                    <a:p>
                      <a:pPr algn="just"/>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B. Discutez.</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mn-cs"/>
                        </a:rPr>
                        <a:t>Et vous, êtes-vous heureux ?</a:t>
                      </a:r>
                    </a:p>
                    <a:p>
                      <a:pPr algn="just"/>
                      <a:r>
                        <a:rPr lang="fr-FR" sz="1000" b="0" i="0" kern="1300" baseline="0" dirty="0">
                          <a:latin typeface="Roboto" panose="02000000000000000000" pitchFamily="2" charset="0"/>
                          <a:ea typeface="Roboto" panose="02000000000000000000" pitchFamily="2" charset="0"/>
                        </a:rPr>
                        <a:t>À quels moments de votre vie avez-vous été le plus heureux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481001">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8582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626025">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just">
                        <a:buNone/>
                      </a:pPr>
                      <a:endParaRPr lang="fr-FR" sz="1000" b="0" i="0" kern="1300" baseline="0" dirty="0">
                        <a:solidFill>
                          <a:schemeClr val="dk1"/>
                        </a:solidFill>
                        <a:effectLst/>
                        <a:latin typeface="Roboto" panose="02000000000000000000" pitchFamily="2" charset="0"/>
                        <a:ea typeface="+mn-ea"/>
                        <a:cs typeface="+mn-cs"/>
                      </a:endParaRPr>
                    </a:p>
                    <a:p>
                      <a:pPr marL="0" indent="0" algn="just">
                        <a:buNone/>
                      </a:pPr>
                      <a:r>
                        <a:rPr lang="fr-FR" sz="1000" b="0" i="1" kern="1300" baseline="0" dirty="0">
                          <a:solidFill>
                            <a:schemeClr val="dk1"/>
                          </a:solidFill>
                          <a:effectLst/>
                          <a:latin typeface="Roboto" panose="02000000000000000000" pitchFamily="2" charset="0"/>
                          <a:ea typeface="+mn-ea"/>
                          <a:cs typeface="+mn-cs"/>
                        </a:rPr>
                        <a:t>À deux. </a:t>
                      </a:r>
                    </a:p>
                    <a:p>
                      <a:pPr marL="0" indent="0" algn="just">
                        <a:buNone/>
                      </a:pPr>
                      <a:r>
                        <a:rPr lang="fr-FR" sz="1000" b="0" i="0" kern="1300" baseline="0" dirty="0">
                          <a:solidFill>
                            <a:schemeClr val="dk1"/>
                          </a:solidFill>
                          <a:effectLst/>
                          <a:latin typeface="Roboto Medium" panose="02000000000000000000" pitchFamily="2" charset="0"/>
                          <a:ea typeface="+mn-ea"/>
                          <a:cs typeface="+mn-cs"/>
                        </a:rPr>
                        <a:t>A. Imaginez et discutez.</a:t>
                      </a:r>
                    </a:p>
                    <a:p>
                      <a:pPr marL="0" indent="0" algn="just">
                        <a:buNone/>
                      </a:pPr>
                      <a:r>
                        <a:rPr lang="fr-FR" sz="1000" b="0" i="0" kern="1300" baseline="0" dirty="0">
                          <a:solidFill>
                            <a:schemeClr val="dk1"/>
                          </a:solidFill>
                          <a:effectLst/>
                          <a:latin typeface="Roboto" panose="02000000000000000000" pitchFamily="2" charset="0"/>
                          <a:ea typeface="Roboto" panose="02000000000000000000" pitchFamily="2" charset="0"/>
                          <a:cs typeface="+mn-cs"/>
                        </a:rPr>
                        <a:t>Est-ce que cette chanson pourrait passer sur les radios de votre pays ? </a:t>
                      </a:r>
                    </a:p>
                    <a:p>
                      <a:pPr marL="0" indent="0" algn="just">
                        <a:buNone/>
                      </a:pPr>
                      <a:r>
                        <a:rPr lang="fr-FR" sz="1000" b="0" i="0" kern="1300" baseline="0" dirty="0">
                          <a:solidFill>
                            <a:schemeClr val="dk1"/>
                          </a:solidFill>
                          <a:effectLst/>
                          <a:latin typeface="Roboto" panose="02000000000000000000" pitchFamily="2" charset="0"/>
                          <a:ea typeface="Roboto" panose="02000000000000000000" pitchFamily="2" charset="0"/>
                          <a:cs typeface="+mn-cs"/>
                        </a:rPr>
                        <a:t>Sur quelles stations de radio ?</a:t>
                      </a:r>
                    </a:p>
                    <a:p>
                      <a:pPr marL="0" indent="0" algn="just">
                        <a:buNone/>
                      </a:pPr>
                      <a:endParaRPr lang="fr-FR" sz="1000" b="0" i="0" kern="1300" baseline="0" dirty="0">
                        <a:solidFill>
                          <a:schemeClr val="dk1"/>
                        </a:solidFill>
                        <a:effectLst/>
                        <a:latin typeface="Roboto Medium" panose="02000000000000000000" pitchFamily="2" charset="0"/>
                        <a:ea typeface="+mn-ea"/>
                        <a:cs typeface="+mn-cs"/>
                      </a:endParaRPr>
                    </a:p>
                    <a:p>
                      <a:pPr marL="0" indent="0" algn="just">
                        <a:buNone/>
                      </a:pPr>
                      <a:r>
                        <a:rPr lang="fr-FR" sz="1000" b="0" i="0" kern="1300" baseline="0" dirty="0">
                          <a:solidFill>
                            <a:schemeClr val="dk1"/>
                          </a:solidFill>
                          <a:effectLst/>
                          <a:latin typeface="Roboto Medium" panose="02000000000000000000" pitchFamily="2" charset="0"/>
                          <a:ea typeface="+mn-ea"/>
                          <a:cs typeface="+mn-cs"/>
                        </a:rPr>
                        <a:t>B. Interrogez votre voisin(e).</a:t>
                      </a:r>
                    </a:p>
                    <a:p>
                      <a:pPr marL="0" indent="0" algn="just">
                        <a:buNone/>
                      </a:pPr>
                      <a:r>
                        <a:rPr lang="fr-FR" sz="1000" b="0" i="0" kern="1300" baseline="0" dirty="0">
                          <a:solidFill>
                            <a:schemeClr val="dk1"/>
                          </a:solidFill>
                          <a:effectLst/>
                          <a:latin typeface="Roboto" panose="02000000000000000000" pitchFamily="2" charset="0"/>
                          <a:ea typeface="Roboto" panose="02000000000000000000" pitchFamily="2" charset="0"/>
                          <a:cs typeface="+mn-cs"/>
                        </a:rPr>
                        <a:t>À quel moment de la journée préfériez-vous écouter cette chanson ? Pourquoi ?</a:t>
                      </a:r>
                    </a:p>
                    <a:p>
                      <a:pPr marL="0" indent="0" algn="just">
                        <a:buNone/>
                      </a:pPr>
                      <a:r>
                        <a:rPr lang="fr-FR" sz="1000" b="0" i="0" kern="1300" baseline="0" dirty="0">
                          <a:solidFill>
                            <a:schemeClr val="dk1"/>
                          </a:solidFill>
                          <a:effectLst/>
                          <a:latin typeface="Roboto" panose="02000000000000000000" pitchFamily="2" charset="0"/>
                          <a:ea typeface="Roboto" panose="02000000000000000000" pitchFamily="2" charset="0"/>
                          <a:cs typeface="+mn-cs"/>
                        </a:rPr>
                        <a:t>Est-ce que vous seriez prêt(e) à mettre ce titre sur votre playlist ?</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3653">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257765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A</a:t>
                      </a:r>
                      <a:r>
                        <a:rPr lang="fr-FR" sz="1000" b="0" i="1" kern="1300" baseline="0" dirty="0">
                          <a:solidFill>
                            <a:schemeClr val="dk1"/>
                          </a:solidFill>
                          <a:effectLst/>
                          <a:latin typeface="Roboto" panose="02000000000000000000" pitchFamily="2" charset="0"/>
                          <a:ea typeface="+mn-ea"/>
                          <a:cs typeface="+mn-cs"/>
                        </a:rPr>
                        <a:t>. À deux. </a:t>
                      </a:r>
                    </a:p>
                    <a:p>
                      <a:pPr marL="0" indent="0" algn="just">
                        <a:buNone/>
                      </a:pPr>
                      <a:r>
                        <a:rPr lang="fr-FR" sz="1000" b="0" kern="1300" baseline="0" dirty="0">
                          <a:solidFill>
                            <a:schemeClr val="dk1"/>
                          </a:solidFill>
                          <a:effectLst/>
                          <a:latin typeface="Roboto Medium" panose="02000000000000000000" pitchFamily="2" charset="0"/>
                          <a:ea typeface="+mn-ea"/>
                          <a:cs typeface="+mn-cs"/>
                        </a:rPr>
                        <a:t>Remettez ces extraits dans l’ordre d’écoute : </a:t>
                      </a:r>
                    </a:p>
                    <a:p>
                      <a:pPr marL="0" indent="0" algn="just">
                        <a:buNone/>
                      </a:pPr>
                      <a:endParaRPr lang="fr-FR" sz="1000" b="0" kern="1300" baseline="0" dirty="0">
                        <a:solidFill>
                          <a:schemeClr val="dk1"/>
                        </a:solidFill>
                        <a:effectLst/>
                        <a:latin typeface="Roboto Medium" panose="02000000000000000000" pitchFamily="2" charset="0"/>
                        <a:ea typeface="+mn-ea"/>
                        <a:cs typeface="+mn-cs"/>
                      </a:endParaRPr>
                    </a:p>
                    <a:p>
                      <a:pPr marL="228600" indent="-228600" algn="just">
                        <a:buFont typeface="+mj-lt"/>
                        <a:buAutoNum type="alphaUcPeriod"/>
                      </a:pPr>
                      <a:r>
                        <a:rPr lang="fr-FR" sz="1000" b="0" kern="1300" baseline="0" dirty="0">
                          <a:solidFill>
                            <a:schemeClr val="dk1"/>
                          </a:solidFill>
                          <a:effectLst/>
                          <a:latin typeface="Roboto" panose="02000000000000000000" pitchFamily="2" charset="0"/>
                          <a:ea typeface="+mn-ea"/>
                          <a:cs typeface="+mn-cs"/>
                        </a:rPr>
                        <a:t>Après la pluie viendra le beau temps</a:t>
                      </a:r>
                    </a:p>
                    <a:p>
                      <a:pPr marL="228600" indent="-228600" algn="just">
                        <a:buFont typeface="+mj-lt"/>
                        <a:buAutoNum type="alphaUcPeriod"/>
                      </a:pPr>
                      <a:r>
                        <a:rPr lang="fr-FR" sz="1000" b="0" kern="1300" baseline="0" dirty="0">
                          <a:solidFill>
                            <a:schemeClr val="dk1"/>
                          </a:solidFill>
                          <a:effectLst/>
                          <a:latin typeface="Roboto" panose="02000000000000000000" pitchFamily="2" charset="0"/>
                          <a:ea typeface="+mn-ea"/>
                          <a:cs typeface="+mn-cs"/>
                        </a:rPr>
                        <a:t>On tombe de haut</a:t>
                      </a:r>
                    </a:p>
                    <a:p>
                      <a:pPr marL="228600" indent="-228600" algn="just">
                        <a:buFont typeface="+mj-lt"/>
                        <a:buAutoNum type="alphaUcPeriod"/>
                      </a:pPr>
                      <a:r>
                        <a:rPr lang="fr-FR" sz="1000" b="0" kern="1300" baseline="0" dirty="0">
                          <a:solidFill>
                            <a:schemeClr val="dk1"/>
                          </a:solidFill>
                          <a:effectLst/>
                          <a:latin typeface="Roboto" panose="02000000000000000000" pitchFamily="2" charset="0"/>
                          <a:ea typeface="+mn-ea"/>
                          <a:cs typeface="+mn-cs"/>
                        </a:rPr>
                        <a:t>On fait tout avec rien, on encaisse</a:t>
                      </a:r>
                    </a:p>
                    <a:p>
                      <a:pPr marL="228600" indent="-228600" algn="just">
                        <a:buFont typeface="+mj-lt"/>
                        <a:buAutoNum type="alphaUcPeriod"/>
                      </a:pPr>
                      <a:r>
                        <a:rPr lang="fr-FR" sz="1000" b="0" kern="1300" baseline="0" dirty="0">
                          <a:solidFill>
                            <a:schemeClr val="dk1"/>
                          </a:solidFill>
                          <a:effectLst/>
                          <a:latin typeface="Roboto" panose="02000000000000000000" pitchFamily="2" charset="0"/>
                          <a:ea typeface="+mn-ea"/>
                          <a:cs typeface="+mn-cs"/>
                        </a:rPr>
                        <a:t>Je t’ai dans la peau</a:t>
                      </a:r>
                    </a:p>
                    <a:p>
                      <a:pPr marL="228600" indent="-228600" algn="just">
                        <a:buFont typeface="+mj-lt"/>
                        <a:buAutoNum type="alphaUcPeriod"/>
                      </a:pPr>
                      <a:r>
                        <a:rPr lang="fr-FR" sz="1000" b="0" kern="1300" baseline="0" dirty="0">
                          <a:solidFill>
                            <a:schemeClr val="dk1"/>
                          </a:solidFill>
                          <a:effectLst/>
                          <a:latin typeface="Roboto" panose="02000000000000000000" pitchFamily="2" charset="0"/>
                          <a:ea typeface="+mn-ea"/>
                          <a:cs typeface="+mn-cs"/>
                        </a:rPr>
                        <a:t>On va se casser les dents</a:t>
                      </a:r>
                    </a:p>
                    <a:p>
                      <a:pPr marL="228600" indent="-228600" algn="just">
                        <a:buFont typeface="+mj-lt"/>
                        <a:buAutoNum type="alphaUcPeriod"/>
                      </a:pPr>
                      <a:r>
                        <a:rPr lang="fr-FR" sz="1000" b="0" kern="1300" baseline="0" dirty="0">
                          <a:solidFill>
                            <a:schemeClr val="dk1"/>
                          </a:solidFill>
                          <a:effectLst/>
                          <a:latin typeface="Roboto" panose="02000000000000000000" pitchFamily="2" charset="0"/>
                          <a:ea typeface="+mn-ea"/>
                          <a:cs typeface="+mn-cs"/>
                        </a:rPr>
                        <a:t>On est tous un peu perchés</a:t>
                      </a:r>
                    </a:p>
                    <a:p>
                      <a:pPr marL="228600" indent="-228600" algn="just">
                        <a:buFont typeface="+mj-lt"/>
                        <a:buAutoNum type="alphaUcPeriod"/>
                      </a:pPr>
                      <a:r>
                        <a:rPr lang="fr-FR" sz="1000" b="0" kern="1300" baseline="0" dirty="0">
                          <a:solidFill>
                            <a:schemeClr val="dk1"/>
                          </a:solidFill>
                          <a:effectLst/>
                          <a:latin typeface="Roboto" panose="02000000000000000000" pitchFamily="2" charset="0"/>
                          <a:ea typeface="+mn-ea"/>
                          <a:cs typeface="+mn-cs"/>
                        </a:rPr>
                        <a:t>J’arrête pas de me prendre des vestes</a:t>
                      </a:r>
                    </a:p>
                    <a:p>
                      <a:pPr marL="228600" indent="-228600" algn="just">
                        <a:buFont typeface="+mj-lt"/>
                        <a:buAutoNum type="alphaUcPeriod"/>
                      </a:pPr>
                      <a:r>
                        <a:rPr lang="fr-FR" sz="1000" b="0" kern="1300" baseline="0" dirty="0">
                          <a:solidFill>
                            <a:schemeClr val="dk1"/>
                          </a:solidFill>
                          <a:effectLst/>
                          <a:latin typeface="Roboto" panose="02000000000000000000" pitchFamily="2" charset="0"/>
                          <a:ea typeface="+mn-ea"/>
                          <a:cs typeface="+mn-cs"/>
                        </a:rPr>
                        <a:t>Y aura des hauts, y aura des bas</a:t>
                      </a:r>
                    </a:p>
                    <a:p>
                      <a:pPr marL="171450" indent="-171450" algn="just">
                        <a:buFont typeface="Wingdings" pitchFamily="2" charset="2"/>
                        <a:buChar char="q"/>
                      </a:pPr>
                      <a:endParaRPr lang="fr-FR" sz="1000" b="0" kern="1300" baseline="0" dirty="0">
                        <a:solidFill>
                          <a:schemeClr val="dk1"/>
                        </a:solidFill>
                        <a:effectLst/>
                        <a:latin typeface="Roboto" panose="02000000000000000000" pitchFamily="2" charset="0"/>
                        <a:ea typeface="+mn-ea"/>
                        <a:cs typeface="+mn-cs"/>
                      </a:endParaRPr>
                    </a:p>
                    <a:p>
                      <a:pPr marL="171450" indent="-171450" algn="just">
                        <a:buFont typeface="Wingdings" pitchFamily="2" charset="2"/>
                        <a:buChar char="q"/>
                      </a:pPr>
                      <a:endParaRPr lang="fr-FR" sz="1000" b="0" kern="1300" baseline="0" dirty="0">
                        <a:solidFill>
                          <a:schemeClr val="dk1"/>
                        </a:solidFill>
                        <a:effectLst/>
                        <a:latin typeface="Roboto" panose="02000000000000000000" pitchFamily="2" charset="0"/>
                        <a:ea typeface="+mn-ea"/>
                        <a:cs typeface="+mn-cs"/>
                      </a:endParaRPr>
                    </a:p>
                    <a:p>
                      <a:pPr marL="0" indent="0" algn="just">
                        <a:buFont typeface="Wingdings" pitchFamily="2" charset="2"/>
                        <a:buNone/>
                      </a:pPr>
                      <a:endParaRPr lang="fr-FR" sz="1000" b="0" kern="1300" baseline="0" dirty="0">
                        <a:solidFill>
                          <a:schemeClr val="dk1"/>
                        </a:solidFill>
                        <a:effectLst/>
                        <a:latin typeface="Roboto Medium" panose="02000000000000000000" pitchFamily="2" charset="0"/>
                        <a:ea typeface="+mn-ea"/>
                        <a:cs typeface="+mn-cs"/>
                      </a:endParaRPr>
                    </a:p>
                    <a:p>
                      <a:pPr marL="228600" indent="-228600">
                        <a:buAutoNum type="alphaUcPeriod" startAt="2"/>
                      </a:pPr>
                      <a:endParaRPr lang="fr-FR" sz="1000" b="0" kern="1300" baseline="0" dirty="0">
                        <a:solidFill>
                          <a:schemeClr val="dk1"/>
                        </a:solidFill>
                        <a:effectLst/>
                        <a:latin typeface="Roboto Medium" panose="02000000000000000000" pitchFamily="2" charset="0"/>
                        <a:ea typeface="+mn-ea"/>
                        <a:cs typeface="+mn-cs"/>
                      </a:endParaRPr>
                    </a:p>
                    <a:p>
                      <a:pPr marL="228600" indent="-228600">
                        <a:buAutoNum type="alphaUcPeriod" startAt="2"/>
                      </a:pPr>
                      <a:endParaRPr lang="fr-FR" sz="1000" b="0" kern="1300" baseline="0" dirty="0">
                        <a:solidFill>
                          <a:schemeClr val="dk1"/>
                        </a:solidFill>
                        <a:effectLst/>
                        <a:latin typeface="Roboto Medium" panose="02000000000000000000" pitchFamily="2" charset="0"/>
                        <a:ea typeface="+mn-ea"/>
                        <a:cs typeface="+mn-cs"/>
                      </a:endParaRPr>
                    </a:p>
                    <a:p>
                      <a:pPr marL="228600" indent="-228600">
                        <a:buAutoNum type="alphaUcPeriod" startAt="2"/>
                      </a:pPr>
                      <a:endParaRPr lang="fr-FR" sz="1000" b="0" kern="1300" baseline="0" dirty="0">
                        <a:solidFill>
                          <a:schemeClr val="dk1"/>
                        </a:solidFill>
                        <a:effectLst/>
                        <a:latin typeface="Roboto Medium" panose="02000000000000000000" pitchFamily="2" charset="0"/>
                        <a:ea typeface="+mn-ea"/>
                        <a:cs typeface="+mn-cs"/>
                      </a:endParaRPr>
                    </a:p>
                    <a:p>
                      <a:pPr marL="228600" indent="-228600">
                        <a:buAutoNum type="alphaUcPeriod" startAt="2"/>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r>
                        <a:rPr lang="fr-FR" sz="1000" b="0" kern="1300" baseline="0" dirty="0">
                          <a:solidFill>
                            <a:schemeClr val="dk1"/>
                          </a:solidFill>
                          <a:effectLst/>
                          <a:latin typeface="Roboto Medium" panose="02000000000000000000" pitchFamily="2" charset="0"/>
                          <a:ea typeface="+mn-ea"/>
                          <a:cs typeface="+mn-cs"/>
                        </a:rPr>
                        <a:t> </a:t>
                      </a:r>
                      <a:endParaRPr lang="fr-FR" sz="1000" b="0" i="1"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J’sais pas trop » </a:t>
            </a:r>
            <a:r>
              <a:rPr lang="fr-FR" sz="1200" dirty="0" err="1">
                <a:latin typeface="Roboto" panose="02000000000000000000" pitchFamily="2" charset="0"/>
                <a:ea typeface="Roboto" panose="02000000000000000000" pitchFamily="2" charset="0"/>
              </a:rPr>
              <a:t>Silv</a:t>
            </a:r>
            <a:r>
              <a:rPr lang="fr-FR" sz="1200" dirty="0" err="1">
                <a:latin typeface="Roboto" panose="02000000000000000000"/>
                <a:ea typeface="Roboto" panose="02000000000000000000" pitchFamily="2" charset="0"/>
                <a:cs typeface="Times New Roman" panose="02020603050405020304" pitchFamily="18" charset="0"/>
              </a:rPr>
              <a:t>à</a:t>
            </a:r>
            <a:r>
              <a:rPr lang="fr-FR" sz="1200" dirty="0" err="1">
                <a:latin typeface="Roboto" panose="02000000000000000000" pitchFamily="2" charset="0"/>
                <a:ea typeface="Roboto" panose="02000000000000000000" pitchFamily="2" charset="0"/>
              </a:rPr>
              <a:t>n</a:t>
            </a:r>
            <a:r>
              <a:rPr lang="fr-FR" sz="1200" dirty="0">
                <a:latin typeface="Roboto" panose="02000000000000000000" pitchFamily="2" charset="0"/>
                <a:ea typeface="Roboto" panose="02000000000000000000" pitchFamily="2" charset="0"/>
              </a:rPr>
              <a:t> </a:t>
            </a:r>
            <a:r>
              <a:rPr lang="fr-FR" sz="1200" dirty="0" err="1">
                <a:latin typeface="Roboto" panose="02000000000000000000" pitchFamily="2" charset="0"/>
                <a:ea typeface="Roboto" panose="02000000000000000000" pitchFamily="2" charset="0"/>
              </a:rPr>
              <a:t>Areg</a:t>
            </a:r>
            <a:endParaRPr lang="fr-FR" sz="1200" dirty="0">
              <a:latin typeface="Roboto" panose="02000000000000000000" pitchFamily="2" charset="0"/>
              <a:ea typeface="Roboto" panose="02000000000000000000" pitchFamily="2" charset="0"/>
            </a:endParaRPr>
          </a:p>
        </p:txBody>
      </p:sp>
      <p:pic>
        <p:nvPicPr>
          <p:cNvPr id="42" name="Image 41">
            <a:extLst>
              <a:ext uri="{FF2B5EF4-FFF2-40B4-BE49-F238E27FC236}">
                <a16:creationId xmlns:a16="http://schemas.microsoft.com/office/drawing/2014/main" id="{43961641-1F41-154D-8A29-BEBF48EBF758}"/>
              </a:ext>
            </a:extLst>
          </p:cNvPr>
          <p:cNvPicPr>
            <a:picLocks noChangeAspect="1"/>
          </p:cNvPicPr>
          <p:nvPr/>
        </p:nvPicPr>
        <p:blipFill>
          <a:blip r:embed="rId4"/>
          <a:stretch>
            <a:fillRect/>
          </a:stretch>
        </p:blipFill>
        <p:spPr>
          <a:xfrm>
            <a:off x="7937" y="0"/>
            <a:ext cx="2743200" cy="660400"/>
          </a:xfrm>
          <a:prstGeom prst="rect">
            <a:avLst/>
          </a:prstGeom>
        </p:spPr>
      </p:pic>
      <p:pic>
        <p:nvPicPr>
          <p:cNvPr id="32" name="Image 31">
            <a:extLst>
              <a:ext uri="{FF2B5EF4-FFF2-40B4-BE49-F238E27FC236}">
                <a16:creationId xmlns:a16="http://schemas.microsoft.com/office/drawing/2014/main" id="{5316D886-1102-98DA-CB97-9F40BFA7B59D}"/>
              </a:ext>
            </a:extLst>
          </p:cNvPr>
          <p:cNvPicPr>
            <a:picLocks noChangeAspect="1"/>
          </p:cNvPicPr>
          <p:nvPr/>
        </p:nvPicPr>
        <p:blipFill>
          <a:blip r:embed="rId5"/>
          <a:stretch>
            <a:fillRect/>
          </a:stretch>
        </p:blipFill>
        <p:spPr>
          <a:xfrm>
            <a:off x="1920575" y="1374306"/>
            <a:ext cx="508000" cy="508000"/>
          </a:xfrm>
          <a:prstGeom prst="rect">
            <a:avLst/>
          </a:prstGeom>
        </p:spPr>
      </p:pic>
      <p:pic>
        <p:nvPicPr>
          <p:cNvPr id="44" name="Image 43">
            <a:extLst>
              <a:ext uri="{FF2B5EF4-FFF2-40B4-BE49-F238E27FC236}">
                <a16:creationId xmlns:a16="http://schemas.microsoft.com/office/drawing/2014/main" id="{F8504334-30B3-1770-33F2-4AD8AF1FFA2E}"/>
              </a:ext>
            </a:extLst>
          </p:cNvPr>
          <p:cNvPicPr>
            <a:picLocks noChangeAspect="1"/>
          </p:cNvPicPr>
          <p:nvPr/>
        </p:nvPicPr>
        <p:blipFill>
          <a:blip r:embed="rId6"/>
          <a:stretch>
            <a:fillRect/>
          </a:stretch>
        </p:blipFill>
        <p:spPr>
          <a:xfrm>
            <a:off x="2033686" y="3286786"/>
            <a:ext cx="508000" cy="508000"/>
          </a:xfrm>
          <a:prstGeom prst="rect">
            <a:avLst/>
          </a:prstGeom>
        </p:spPr>
      </p:pic>
      <p:pic>
        <p:nvPicPr>
          <p:cNvPr id="45" name="Image 44">
            <a:extLst>
              <a:ext uri="{FF2B5EF4-FFF2-40B4-BE49-F238E27FC236}">
                <a16:creationId xmlns:a16="http://schemas.microsoft.com/office/drawing/2014/main" id="{ED996990-1B99-5FBC-D8D5-8EC7BA270112}"/>
              </a:ext>
            </a:extLst>
          </p:cNvPr>
          <p:cNvPicPr>
            <a:picLocks noChangeAspect="1"/>
          </p:cNvPicPr>
          <p:nvPr/>
        </p:nvPicPr>
        <p:blipFill>
          <a:blip r:embed="rId7"/>
          <a:stretch>
            <a:fillRect/>
          </a:stretch>
        </p:blipFill>
        <p:spPr>
          <a:xfrm>
            <a:off x="2033686" y="4087870"/>
            <a:ext cx="508000" cy="508000"/>
          </a:xfrm>
          <a:prstGeom prst="rect">
            <a:avLst/>
          </a:prstGeom>
        </p:spPr>
      </p:pic>
      <p:pic>
        <p:nvPicPr>
          <p:cNvPr id="46" name="Image 45">
            <a:extLst>
              <a:ext uri="{FF2B5EF4-FFF2-40B4-BE49-F238E27FC236}">
                <a16:creationId xmlns:a16="http://schemas.microsoft.com/office/drawing/2014/main" id="{CF39C97C-0D76-091D-508F-812E5E11DD79}"/>
              </a:ext>
            </a:extLst>
          </p:cNvPr>
          <p:cNvPicPr>
            <a:picLocks noChangeAspect="1"/>
          </p:cNvPicPr>
          <p:nvPr/>
        </p:nvPicPr>
        <p:blipFill>
          <a:blip r:embed="rId8"/>
          <a:stretch>
            <a:fillRect/>
          </a:stretch>
        </p:blipFill>
        <p:spPr>
          <a:xfrm>
            <a:off x="2033686" y="6223564"/>
            <a:ext cx="508000" cy="508000"/>
          </a:xfrm>
          <a:prstGeom prst="rect">
            <a:avLst/>
          </a:prstGeom>
        </p:spPr>
      </p:pic>
      <p:graphicFrame>
        <p:nvGraphicFramePr>
          <p:cNvPr id="2" name="Tableau 3">
            <a:extLst>
              <a:ext uri="{FF2B5EF4-FFF2-40B4-BE49-F238E27FC236}">
                <a16:creationId xmlns:a16="http://schemas.microsoft.com/office/drawing/2014/main" id="{F447F37F-AD2D-44C0-A96D-EA6DE65900C0}"/>
              </a:ext>
            </a:extLst>
          </p:cNvPr>
          <p:cNvGraphicFramePr>
            <a:graphicFrameLocks noGrp="1"/>
          </p:cNvGraphicFramePr>
          <p:nvPr>
            <p:extLst>
              <p:ext uri="{D42A27DB-BD31-4B8C-83A1-F6EECF244321}">
                <p14:modId xmlns:p14="http://schemas.microsoft.com/office/powerpoint/2010/main" val="4294544710"/>
              </p:ext>
            </p:extLst>
          </p:nvPr>
        </p:nvGraphicFramePr>
        <p:xfrm>
          <a:off x="2835549" y="8571933"/>
          <a:ext cx="3859728" cy="518160"/>
        </p:xfrm>
        <a:graphic>
          <a:graphicData uri="http://schemas.openxmlformats.org/drawingml/2006/table">
            <a:tbl>
              <a:tblPr firstRow="1" bandRow="1">
                <a:tableStyleId>{5C22544A-7EE6-4342-B048-85BDC9FD1C3A}</a:tableStyleId>
              </a:tblPr>
              <a:tblGrid>
                <a:gridCol w="482466">
                  <a:extLst>
                    <a:ext uri="{9D8B030D-6E8A-4147-A177-3AD203B41FA5}">
                      <a16:colId xmlns:a16="http://schemas.microsoft.com/office/drawing/2014/main" val="2730159353"/>
                    </a:ext>
                  </a:extLst>
                </a:gridCol>
                <a:gridCol w="482466">
                  <a:extLst>
                    <a:ext uri="{9D8B030D-6E8A-4147-A177-3AD203B41FA5}">
                      <a16:colId xmlns:a16="http://schemas.microsoft.com/office/drawing/2014/main" val="2037564339"/>
                    </a:ext>
                  </a:extLst>
                </a:gridCol>
                <a:gridCol w="482466">
                  <a:extLst>
                    <a:ext uri="{9D8B030D-6E8A-4147-A177-3AD203B41FA5}">
                      <a16:colId xmlns:a16="http://schemas.microsoft.com/office/drawing/2014/main" val="3506095528"/>
                    </a:ext>
                  </a:extLst>
                </a:gridCol>
                <a:gridCol w="482466">
                  <a:extLst>
                    <a:ext uri="{9D8B030D-6E8A-4147-A177-3AD203B41FA5}">
                      <a16:colId xmlns:a16="http://schemas.microsoft.com/office/drawing/2014/main" val="4026341099"/>
                    </a:ext>
                  </a:extLst>
                </a:gridCol>
                <a:gridCol w="482466">
                  <a:extLst>
                    <a:ext uri="{9D8B030D-6E8A-4147-A177-3AD203B41FA5}">
                      <a16:colId xmlns:a16="http://schemas.microsoft.com/office/drawing/2014/main" val="747356812"/>
                    </a:ext>
                  </a:extLst>
                </a:gridCol>
                <a:gridCol w="482466">
                  <a:extLst>
                    <a:ext uri="{9D8B030D-6E8A-4147-A177-3AD203B41FA5}">
                      <a16:colId xmlns:a16="http://schemas.microsoft.com/office/drawing/2014/main" val="1905160422"/>
                    </a:ext>
                  </a:extLst>
                </a:gridCol>
                <a:gridCol w="482466">
                  <a:extLst>
                    <a:ext uri="{9D8B030D-6E8A-4147-A177-3AD203B41FA5}">
                      <a16:colId xmlns:a16="http://schemas.microsoft.com/office/drawing/2014/main" val="2033510550"/>
                    </a:ext>
                  </a:extLst>
                </a:gridCol>
                <a:gridCol w="482466">
                  <a:extLst>
                    <a:ext uri="{9D8B030D-6E8A-4147-A177-3AD203B41FA5}">
                      <a16:colId xmlns:a16="http://schemas.microsoft.com/office/drawing/2014/main" val="3688680493"/>
                    </a:ext>
                  </a:extLst>
                </a:gridCol>
              </a:tblGrid>
              <a:tr h="258204">
                <a:tc>
                  <a:txBody>
                    <a:bodyPr/>
                    <a:lstStyle/>
                    <a:p>
                      <a:pPr algn="ctr"/>
                      <a:r>
                        <a:rPr lang="fr-FR" sz="1100" dirty="0">
                          <a:solidFill>
                            <a:schemeClr val="tx1"/>
                          </a:solidFill>
                          <a:latin typeface="Roboto" panose="02000000000000000000" pitchFamily="2" charset="0"/>
                          <a:ea typeface="Roboto" panose="020000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7633845"/>
                  </a:ext>
                </a:extLst>
              </a:tr>
              <a:tr h="258204">
                <a:tc>
                  <a:txBody>
                    <a:bodyPr/>
                    <a:lstStyle/>
                    <a:p>
                      <a:pPr algn="ctr"/>
                      <a:endParaRPr lang="fr-FR" sz="1100" b="0" i="1" dirty="0">
                        <a:solidFill>
                          <a:srgbClr val="E05329"/>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i="1" dirty="0">
                        <a:solidFill>
                          <a:srgbClr val="E05329"/>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i="1" dirty="0">
                        <a:solidFill>
                          <a:srgbClr val="E05329"/>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i="1" dirty="0">
                        <a:solidFill>
                          <a:srgbClr val="E05329"/>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i="1" dirty="0">
                        <a:solidFill>
                          <a:srgbClr val="E05329"/>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i="1" dirty="0">
                        <a:solidFill>
                          <a:srgbClr val="E05329"/>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i="1" dirty="0">
                        <a:solidFill>
                          <a:srgbClr val="E05329"/>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sz="1100" b="0" i="1" dirty="0">
                        <a:solidFill>
                          <a:srgbClr val="E05329"/>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2916554"/>
                  </a:ext>
                </a:extLst>
              </a:tr>
            </a:tbl>
          </a:graphicData>
        </a:graphic>
      </p:graphicFrame>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DE0A5D2-B486-7900-B9C7-6EB8CDB18D3A}"/>
              </a:ext>
            </a:extLst>
          </p:cNvPr>
          <p:cNvPicPr>
            <a:picLocks noChangeAspect="1"/>
          </p:cNvPicPr>
          <p:nvPr/>
        </p:nvPicPr>
        <p:blipFill rotWithShape="1">
          <a:blip r:embed="rId3"/>
          <a:srcRect b="6174"/>
          <a:stretch/>
        </p:blipFill>
        <p:spPr>
          <a:xfrm>
            <a:off x="7937" y="5556"/>
            <a:ext cx="7543800" cy="10021313"/>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693862168"/>
              </p:ext>
            </p:extLst>
          </p:nvPr>
        </p:nvGraphicFramePr>
        <p:xfrm>
          <a:off x="836957" y="975450"/>
          <a:ext cx="6369404" cy="914583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4184874">
                <a:tc rowSpan="3">
                  <a:txBody>
                    <a:bodyPr/>
                    <a:lstStyle/>
                    <a:p>
                      <a:pPr algn="r"/>
                      <a:endParaRPr lang="fr-FR" sz="5300" b="1" i="0" baseline="0" dirty="0">
                        <a:solidFill>
                          <a:srgbClr val="A879A8"/>
                        </a:solidFill>
                        <a:latin typeface="Proto Grotesk" panose="02000000000000000000" pitchFamily="2" charset="0"/>
                      </a:endParaRPr>
                    </a:p>
                    <a:p>
                      <a:pPr algn="r"/>
                      <a:endParaRPr lang="fr-FR" sz="5300" b="1" i="0" baseline="0" dirty="0">
                        <a:solidFill>
                          <a:srgbClr val="A879A8"/>
                        </a:solidFill>
                        <a:latin typeface="Proto Grotesk" panose="02000000000000000000" pitchFamily="2" charset="0"/>
                      </a:endParaRPr>
                    </a:p>
                    <a:p>
                      <a:pPr algn="r"/>
                      <a:endParaRPr lang="fr-FR" sz="5300" b="1" i="0" baseline="0" dirty="0">
                        <a:solidFill>
                          <a:srgbClr val="A879A8"/>
                        </a:solidFill>
                        <a:latin typeface="Proto Grotesk" panose="02000000000000000000" pitchFamily="2" charset="0"/>
                      </a:endParaRPr>
                    </a:p>
                    <a:p>
                      <a:pPr algn="r"/>
                      <a:endParaRPr lang="fr-FR" sz="5300" b="1" i="0" baseline="0" dirty="0">
                        <a:solidFill>
                          <a:srgbClr val="A879A8"/>
                        </a:solidFill>
                        <a:latin typeface="Proto Grotesk" panose="02000000000000000000" pitchFamily="2" charset="0"/>
                      </a:endParaRPr>
                    </a:p>
                    <a:p>
                      <a:pPr algn="r"/>
                      <a:endParaRPr lang="fr-FR" sz="5300" b="1" i="0" baseline="0" dirty="0">
                        <a:solidFill>
                          <a:srgbClr val="A879A8"/>
                        </a:solidFill>
                        <a:latin typeface="Proto Grotesk" panose="02000000000000000000" pitchFamily="2" charset="0"/>
                      </a:endParaRPr>
                    </a:p>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p>
                      <a:endParaRPr lang="fr-FR" dirty="0"/>
                    </a:p>
                    <a:p>
                      <a:endParaRPr lang="fr-FR" dirty="0"/>
                    </a:p>
                    <a:p>
                      <a:endParaRPr lang="fr-FR" dirty="0"/>
                    </a:p>
                    <a:p>
                      <a:endParaRPr lang="fr-FR" dirty="0"/>
                    </a:p>
                    <a:p>
                      <a:endParaRPr lang="fr-FR" dirty="0"/>
                    </a:p>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755934" rtl="0" eaLnBrk="1" fontAlgn="auto" latinLnBrk="0" hangingPunct="1">
                        <a:lnSpc>
                          <a:spcPct val="100000"/>
                        </a:lnSpc>
                        <a:spcBef>
                          <a:spcPts val="0"/>
                        </a:spcBef>
                        <a:spcAft>
                          <a:spcPts val="0"/>
                        </a:spcAft>
                        <a:buClrTx/>
                        <a:buSzTx/>
                        <a:buFont typeface="+mj-lt"/>
                        <a:buNone/>
                        <a:tabLst/>
                        <a:defRPr/>
                      </a:pPr>
                      <a:endParaRPr lang="fr-FR" sz="1000" b="0" kern="1300" baseline="0" dirty="0">
                        <a:solidFill>
                          <a:schemeClr val="dk1"/>
                        </a:solidFill>
                        <a:effectLst/>
                        <a:latin typeface="Roboto Medium" panose="02000000000000000000"/>
                        <a:ea typeface="+mn-ea"/>
                        <a:cs typeface="+mn-cs"/>
                      </a:endParaRPr>
                    </a:p>
                    <a:p>
                      <a:pPr marL="0" marR="0" lvl="0" indent="0" algn="just" defTabSz="755934" rtl="0" eaLnBrk="1" fontAlgn="auto" latinLnBrk="0" hangingPunct="1">
                        <a:lnSpc>
                          <a:spcPct val="100000"/>
                        </a:lnSpc>
                        <a:spcBef>
                          <a:spcPts val="0"/>
                        </a:spcBef>
                        <a:spcAft>
                          <a:spcPts val="0"/>
                        </a:spcAft>
                        <a:buClrTx/>
                        <a:buSzTx/>
                        <a:buFont typeface="+mj-lt"/>
                        <a:buNone/>
                        <a:tabLst/>
                        <a:defRPr/>
                      </a:pPr>
                      <a:r>
                        <a:rPr lang="fr-FR" sz="1000" b="0" kern="1300" baseline="0" dirty="0">
                          <a:solidFill>
                            <a:schemeClr val="dk1"/>
                          </a:solidFill>
                          <a:effectLst/>
                          <a:latin typeface="Roboto Medium" panose="02000000000000000000"/>
                          <a:ea typeface="+mn-ea"/>
                          <a:cs typeface="+mn-cs"/>
                        </a:rPr>
                        <a:t>B. Associez les expressions à leur signification : </a:t>
                      </a:r>
                    </a:p>
                    <a:p>
                      <a:pPr marL="0" marR="0" lvl="0" indent="0" algn="just" defTabSz="755934" rtl="0" eaLnBrk="1" fontAlgn="auto" latinLnBrk="0" hangingPunct="1">
                        <a:lnSpc>
                          <a:spcPct val="100000"/>
                        </a:lnSpc>
                        <a:spcBef>
                          <a:spcPts val="0"/>
                        </a:spcBef>
                        <a:spcAft>
                          <a:spcPts val="0"/>
                        </a:spcAft>
                        <a:buClrTx/>
                        <a:buSzTx/>
                        <a:buFont typeface="+mj-lt"/>
                        <a:buNone/>
                        <a:tabLst/>
                        <a:defRPr/>
                      </a:pPr>
                      <a:endParaRPr lang="fr-FR" sz="1000" b="0" kern="1300" baseline="0" dirty="0">
                        <a:solidFill>
                          <a:schemeClr val="dk1"/>
                        </a:solidFill>
                        <a:effectLst/>
                        <a:latin typeface="Roboto Medium" panose="02000000000000000000"/>
                        <a:ea typeface="+mn-ea"/>
                        <a:cs typeface="+mn-cs"/>
                      </a:endParaRPr>
                    </a:p>
                    <a:p>
                      <a:pPr marL="228600" indent="-228600" algn="just">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Après la pluie viendra le beau temps.     </a:t>
                      </a:r>
                    </a:p>
                    <a:p>
                      <a:pPr marL="228600" indent="-228600" algn="just">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On tombe de haut. </a:t>
                      </a:r>
                    </a:p>
                    <a:p>
                      <a:pPr marL="228600" indent="-228600" algn="just">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On encaisse.       </a:t>
                      </a:r>
                    </a:p>
                    <a:p>
                      <a:pPr marL="228600" indent="-228600" algn="just">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Je t’ai dans la peau.</a:t>
                      </a:r>
                    </a:p>
                    <a:p>
                      <a:pPr marL="228600" indent="-228600" algn="just">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On va se casser les dents.  </a:t>
                      </a:r>
                    </a:p>
                    <a:p>
                      <a:pPr marL="228600" indent="-228600" algn="just">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On est tous un peu perchés.</a:t>
                      </a:r>
                    </a:p>
                    <a:p>
                      <a:pPr marL="228600" indent="-228600" algn="just">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Se prendre des vestes.    </a:t>
                      </a:r>
                    </a:p>
                    <a:p>
                      <a:pPr marL="228600" indent="-228600" algn="just">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Y aura des hauts, y aura des bas.         </a:t>
                      </a:r>
                    </a:p>
                    <a:p>
                      <a:pPr marL="0" indent="0" algn="just">
                        <a:buNone/>
                      </a:pPr>
                      <a:endParaRPr lang="fr-FR" sz="1000" b="0" i="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Tu me plais, je suis amoureux de toi.    </a:t>
                      </a:r>
                    </a:p>
                    <a:p>
                      <a:pPr marL="228600" indent="-228600" algn="just">
                        <a:buAutoNum type="alphaU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Subir des échecs.</a:t>
                      </a:r>
                    </a:p>
                    <a:p>
                      <a:pPr marL="228600" indent="-228600" algn="just">
                        <a:buAutoNum type="alphaU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Il y aura des moments positifs et négatifs.</a:t>
                      </a:r>
                    </a:p>
                    <a:p>
                      <a:pPr marL="228600" indent="-228600" algn="just">
                        <a:buAutoNum type="alphaU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On connaît un échec surprenant et inattendu.</a:t>
                      </a:r>
                    </a:p>
                    <a:p>
                      <a:pPr marL="228600" indent="-228600" algn="just">
                        <a:buAutoNum type="alphaU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On va se trouver face à un obstacle et on ne va pas le surmonter.   </a:t>
                      </a:r>
                    </a:p>
                    <a:p>
                      <a:pPr marL="228600" indent="-228600" algn="just">
                        <a:buAutoNum type="alphaU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Après une situation difficile, il y aura une fin heureuse.</a:t>
                      </a:r>
                    </a:p>
                    <a:p>
                      <a:pPr marL="228600" indent="-228600" algn="just">
                        <a:buAutoNum type="alphaU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On est un peu original et différent des autres.</a:t>
                      </a:r>
                    </a:p>
                    <a:p>
                      <a:pPr marL="228600" indent="-228600" algn="just">
                        <a:buAutoNum type="alphaU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On supporte et on accepte une situation difficile. </a:t>
                      </a:r>
                    </a:p>
                    <a:p>
                      <a:pPr marL="0" indent="0">
                        <a:buNone/>
                      </a:pPr>
                      <a:endParaRPr lang="fr-FR" sz="1000" b="0" i="0" kern="1300" baseline="0" dirty="0">
                        <a:solidFill>
                          <a:schemeClr val="dk1"/>
                        </a:solidFill>
                        <a:effectLst/>
                        <a:latin typeface="Roboto" panose="02000000000000000000" pitchFamily="2" charset="0"/>
                        <a:ea typeface="Roboto" panose="02000000000000000000" pitchFamily="2" charset="0"/>
                        <a:cs typeface="+mn-cs"/>
                      </a:endParaRPr>
                    </a:p>
                    <a:p>
                      <a:pPr marL="0" indent="0" algn="ctr">
                        <a:buNone/>
                      </a:pPr>
                      <a:r>
                        <a:rPr lang="fr-FR" sz="1000" b="0" i="0" kern="1300" baseline="0" dirty="0">
                          <a:solidFill>
                            <a:schemeClr val="dk1"/>
                          </a:solidFill>
                          <a:effectLst/>
                          <a:latin typeface="Roboto" panose="02000000000000000000" pitchFamily="2" charset="0"/>
                          <a:ea typeface="Roboto" panose="02000000000000000000" pitchFamily="2" charset="0"/>
                          <a:cs typeface="+mn-cs"/>
                        </a:rPr>
                        <a:t>1 : … / 2 : … / 3 : … / 4 : … / 5 : … / 6 : … / 7 : … / 8 : …</a:t>
                      </a:r>
                      <a:endParaRPr lang="fr-FR" sz="1600" b="1" i="0" kern="1300" baseline="0" dirty="0">
                        <a:latin typeface="Roboto" panose="02000000000000000000" pitchFamily="2" charset="0"/>
                        <a:ea typeface="Roboto" panose="02000000000000000000" pitchFamily="2" charset="0"/>
                      </a:endParaRPr>
                    </a:p>
                    <a:p>
                      <a:endParaRPr lang="fr-FR" sz="1600" b="1" i="0" kern="1300" baseline="0" dirty="0">
                        <a:latin typeface="Roboto" panose="02000000000000000000" pitchFamily="2" charset="0"/>
                      </a:endParaRPr>
                    </a:p>
                    <a:p>
                      <a:pPr algn="just"/>
                      <a:r>
                        <a:rPr lang="fr-FR" sz="1000" b="0" i="0" kern="1300" baseline="0" dirty="0">
                          <a:latin typeface="Roboto Medium" panose="02000000000000000000"/>
                        </a:rPr>
                        <a:t>C. </a:t>
                      </a:r>
                      <a:r>
                        <a:rPr lang="fr-FR" sz="1000" b="0" i="1" kern="1300" baseline="0" dirty="0">
                          <a:solidFill>
                            <a:schemeClr val="dk1"/>
                          </a:solidFill>
                          <a:effectLst/>
                          <a:latin typeface="Roboto Medium" panose="02000000000000000000"/>
                          <a:ea typeface="+mn-ea"/>
                          <a:cs typeface="+mn-cs"/>
                        </a:rPr>
                        <a:t>À deux.</a:t>
                      </a:r>
                    </a:p>
                    <a:p>
                      <a:pPr algn="just"/>
                      <a:r>
                        <a:rPr lang="fr-FR" sz="1000" b="0" i="0" kern="1300" baseline="0" dirty="0">
                          <a:solidFill>
                            <a:schemeClr val="dk1"/>
                          </a:solidFill>
                          <a:effectLst/>
                          <a:latin typeface="Roboto Medium" panose="02000000000000000000"/>
                          <a:ea typeface="+mn-ea"/>
                          <a:cs typeface="+mn-cs"/>
                        </a:rPr>
                        <a:t>À partir de ces expressions, que veut dire le chanteur ? </a:t>
                      </a:r>
                    </a:p>
                    <a:p>
                      <a:pPr algn="just"/>
                      <a:r>
                        <a:rPr lang="fr-FR" sz="1000" b="0" i="0" kern="1300" baseline="0" dirty="0">
                          <a:solidFill>
                            <a:schemeClr val="dk1"/>
                          </a:solidFill>
                          <a:effectLst/>
                          <a:latin typeface="Roboto Medium" panose="02000000000000000000"/>
                          <a:ea typeface="+mn-ea"/>
                          <a:cs typeface="+mn-cs"/>
                        </a:rPr>
                        <a:t>Formulez son message en une phrase.</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98304">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90508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a:t>
                      </a:r>
                    </a:p>
                    <a:p>
                      <a:pPr algn="just"/>
                      <a:r>
                        <a:rPr lang="fr-FR" sz="1000" b="0" i="0" kern="1300" baseline="0" dirty="0">
                          <a:solidFill>
                            <a:schemeClr val="dk1"/>
                          </a:solidFill>
                          <a:effectLst/>
                          <a:latin typeface="Roboto Medium" panose="02000000000000000000" pitchFamily="2" charset="0"/>
                          <a:ea typeface="+mn-ea"/>
                          <a:cs typeface="+mn-cs"/>
                        </a:rPr>
                        <a:t>Vous réalisez un podcast sur la question du bonheur. Pour cela, vous interviewez une personne âgée. L’invitée répond à vos questions et donne des conseils à la nouvelle génération pour être heureuse et réussir sa vie personnelle et professionnelle. </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164759">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590832">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kern="1300" baseline="0" dirty="0">
                          <a:solidFill>
                            <a:schemeClr val="dk1"/>
                          </a:solidFill>
                          <a:effectLst/>
                          <a:latin typeface="Roboto Medium" panose="02000000000000000000" pitchFamily="2" charset="0"/>
                          <a:ea typeface="Roboto Medium" panose="02000000000000000000" pitchFamily="2" charset="0"/>
                          <a:cs typeface="+mn-cs"/>
                        </a:rPr>
                        <a:t>Faites un </a:t>
                      </a:r>
                      <a:r>
                        <a:rPr lang="fr-FR" sz="1000" i="1" kern="1300" baseline="0" dirty="0" err="1">
                          <a:solidFill>
                            <a:schemeClr val="dk1"/>
                          </a:solidFill>
                          <a:effectLst/>
                          <a:latin typeface="Roboto Medium" panose="02000000000000000000" pitchFamily="2" charset="0"/>
                          <a:ea typeface="Roboto Medium" panose="02000000000000000000" pitchFamily="2" charset="0"/>
                          <a:cs typeface="+mn-cs"/>
                        </a:rPr>
                        <a:t>reel</a:t>
                      </a:r>
                      <a:r>
                        <a:rPr lang="fr-FR" sz="1000" i="1" kern="1300" baseline="0" dirty="0">
                          <a:solidFill>
                            <a:schemeClr val="dk1"/>
                          </a:solidFill>
                          <a:effectLst/>
                          <a:latin typeface="Roboto Medium" panose="02000000000000000000" pitchFamily="2" charset="0"/>
                          <a:ea typeface="Roboto Medium" panose="02000000000000000000" pitchFamily="2" charset="0"/>
                          <a:cs typeface="+mn-cs"/>
                        </a:rPr>
                        <a:t>*</a:t>
                      </a:r>
                      <a:r>
                        <a:rPr lang="fr-FR" sz="1000" kern="1300" baseline="0" dirty="0">
                          <a:solidFill>
                            <a:schemeClr val="dk1"/>
                          </a:solidFill>
                          <a:effectLst/>
                          <a:latin typeface="Roboto Medium" panose="02000000000000000000" pitchFamily="2" charset="0"/>
                          <a:ea typeface="Roboto Medium" panose="02000000000000000000" pitchFamily="2" charset="0"/>
                          <a:cs typeface="+mn-cs"/>
                        </a:rPr>
                        <a:t> sur un réseau social et partagez vos rêves (voyages, études, travail, loisirs…) qui vous apporteront beaucoup de joie. </a:t>
                      </a:r>
                    </a:p>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chemeClr val="dk1"/>
                          </a:solidFill>
                          <a:effectLst/>
                          <a:latin typeface="Roboto" panose="02000000000000000000" pitchFamily="2" charset="0"/>
                          <a:ea typeface="+mn-ea"/>
                          <a:cs typeface="+mn-cs"/>
                        </a:rPr>
                        <a:t>*Un </a:t>
                      </a:r>
                      <a:r>
                        <a:rPr lang="fr-FR" sz="1000" b="0" i="1" kern="1300" baseline="0" dirty="0" err="1">
                          <a:solidFill>
                            <a:schemeClr val="dk1"/>
                          </a:solidFill>
                          <a:effectLst/>
                          <a:latin typeface="Roboto" panose="02000000000000000000" pitchFamily="2" charset="0"/>
                          <a:ea typeface="+mn-ea"/>
                          <a:cs typeface="+mn-cs"/>
                        </a:rPr>
                        <a:t>reel</a:t>
                      </a:r>
                      <a:r>
                        <a:rPr lang="fr-FR" sz="1000" b="0" i="1" kern="1300" baseline="0" dirty="0">
                          <a:solidFill>
                            <a:schemeClr val="dk1"/>
                          </a:solidFill>
                          <a:effectLst/>
                          <a:latin typeface="Roboto" panose="02000000000000000000" pitchFamily="2" charset="0"/>
                          <a:ea typeface="+mn-ea"/>
                          <a:cs typeface="+mn-cs"/>
                        </a:rPr>
                        <a:t> désigne une fonctionnalité permettant de créer des vidéos d’une durée brève (jusqu’à 60 secondes) sur certains réseaux sociaux, comme Instagram, Facebook ou Snapchat.</a:t>
                      </a:r>
                    </a:p>
                    <a:p>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98304">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106621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Flashez ce QR code et regardez le clip « C’est quand le bonheur ? » de Cali. Selon vous, quelle chanson </a:t>
                      </a:r>
                      <a:r>
                        <a:rPr lang="fr-FR" sz="1000" b="0" kern="1300" baseline="0" dirty="0">
                          <a:solidFill>
                            <a:schemeClr val="dk1"/>
                          </a:solidFill>
                          <a:effectLst/>
                          <a:latin typeface="Roboto Medium" panose="02000000000000000000"/>
                          <a:ea typeface="+mn-ea"/>
                          <a:cs typeface="+mn-cs"/>
                        </a:rPr>
                        <a:t>(de </a:t>
                      </a:r>
                      <a:r>
                        <a:rPr lang="fr-FR" sz="1000" b="0" kern="1300" baseline="0" dirty="0" err="1">
                          <a:solidFill>
                            <a:schemeClr val="dk1"/>
                          </a:solidFill>
                          <a:effectLst/>
                          <a:latin typeface="Roboto Medium" panose="02000000000000000000"/>
                          <a:ea typeface="+mn-ea"/>
                          <a:cs typeface="+mn-cs"/>
                        </a:rPr>
                        <a:t>Silv</a:t>
                      </a:r>
                      <a:r>
                        <a:rPr lang="fr-FR" sz="1000" b="0" kern="1300" baseline="0" dirty="0" err="1">
                          <a:solidFill>
                            <a:schemeClr val="dk1"/>
                          </a:solidFill>
                          <a:effectLst/>
                          <a:latin typeface="Roboto Medium" panose="02000000000000000000"/>
                          <a:ea typeface="+mn-ea"/>
                          <a:cs typeface="Calibri Light" panose="020F0302020204030204" pitchFamily="34" charset="0"/>
                        </a:rPr>
                        <a:t>àn</a:t>
                      </a:r>
                      <a:r>
                        <a:rPr lang="fr-FR" sz="1000" b="0" kern="1300" baseline="0" dirty="0">
                          <a:solidFill>
                            <a:schemeClr val="dk1"/>
                          </a:solidFill>
                          <a:effectLst/>
                          <a:latin typeface="Roboto Medium" panose="02000000000000000000"/>
                          <a:ea typeface="+mn-ea"/>
                          <a:cs typeface="Calibri Light" panose="020F0302020204030204" pitchFamily="34" charset="0"/>
                        </a:rPr>
                        <a:t> </a:t>
                      </a:r>
                      <a:r>
                        <a:rPr lang="fr-FR" sz="1000" b="0" kern="1300" baseline="0" dirty="0" err="1">
                          <a:solidFill>
                            <a:schemeClr val="dk1"/>
                          </a:solidFill>
                          <a:effectLst/>
                          <a:latin typeface="Roboto Medium" panose="02000000000000000000"/>
                          <a:ea typeface="+mn-ea"/>
                          <a:cs typeface="Calibri Light" panose="020F0302020204030204" pitchFamily="34" charset="0"/>
                        </a:rPr>
                        <a:t>Areg</a:t>
                      </a:r>
                      <a:r>
                        <a:rPr lang="fr-FR" sz="1000" b="0" kern="1300" baseline="0" dirty="0">
                          <a:solidFill>
                            <a:schemeClr val="dk1"/>
                          </a:solidFill>
                          <a:effectLst/>
                          <a:latin typeface="Roboto Medium" panose="02000000000000000000"/>
                          <a:ea typeface="+mn-ea"/>
                          <a:cs typeface="Calibri Light" panose="020F0302020204030204" pitchFamily="34" charset="0"/>
                        </a:rPr>
                        <a:t> ou de Cali) vous touche le plus ? Quelle musique est la plus combative ? </a:t>
                      </a:r>
                      <a:endParaRPr lang="fr-FR" sz="1000" b="0" kern="1300" baseline="0" dirty="0">
                        <a:solidFill>
                          <a:schemeClr val="dk1"/>
                        </a:solidFill>
                        <a:effectLst/>
                        <a:latin typeface="Roboto Medium" panose="0200000000000000000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369332"/>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J’sais pas trop » </a:t>
            </a:r>
            <a:r>
              <a:rPr lang="fr-FR" sz="1200" dirty="0" err="1">
                <a:latin typeface="Roboto" panose="02000000000000000000" pitchFamily="2" charset="0"/>
                <a:ea typeface="Roboto" panose="02000000000000000000" pitchFamily="2" charset="0"/>
              </a:rPr>
              <a:t>Silv</a:t>
            </a:r>
            <a:r>
              <a:rPr lang="fr-FR" sz="1200" dirty="0" err="1">
                <a:latin typeface="Roboto" panose="02000000000000000000"/>
                <a:ea typeface="Roboto" panose="02000000000000000000" pitchFamily="2" charset="0"/>
                <a:cs typeface="Times New Roman" panose="02020603050405020304" pitchFamily="18" charset="0"/>
              </a:rPr>
              <a:t>à</a:t>
            </a:r>
            <a:r>
              <a:rPr lang="fr-FR" sz="1200" dirty="0" err="1">
                <a:latin typeface="Roboto" panose="02000000000000000000" pitchFamily="2" charset="0"/>
                <a:ea typeface="Roboto" panose="02000000000000000000" pitchFamily="2" charset="0"/>
              </a:rPr>
              <a:t>n</a:t>
            </a:r>
            <a:r>
              <a:rPr lang="fr-FR" sz="1200" dirty="0">
                <a:latin typeface="Roboto" panose="02000000000000000000" pitchFamily="2" charset="0"/>
                <a:ea typeface="Roboto" panose="02000000000000000000" pitchFamily="2" charset="0"/>
              </a:rPr>
              <a:t> </a:t>
            </a:r>
            <a:r>
              <a:rPr lang="fr-FR" sz="1200" dirty="0" err="1">
                <a:latin typeface="Roboto" panose="02000000000000000000" pitchFamily="2" charset="0"/>
                <a:ea typeface="Roboto" panose="02000000000000000000" pitchFamily="2" charset="0"/>
              </a:rPr>
              <a:t>Areg</a:t>
            </a:r>
            <a:endParaRPr lang="fr-FR" sz="1200" dirty="0">
              <a:latin typeface="Roboto" panose="02000000000000000000" pitchFamily="2" charset="0"/>
              <a:ea typeface="Roboto" panose="02000000000000000000" pitchFamily="2" charset="0"/>
            </a:endParaRPr>
          </a:p>
          <a:p>
            <a:endParaRPr lang="fr-FR" sz="1200" dirty="0">
              <a:latin typeface="Roboto" panose="02000000000000000000" pitchFamily="2" charset="0"/>
              <a:ea typeface="Roboto" panose="02000000000000000000" pitchFamily="2" charset="0"/>
            </a:endParaRPr>
          </a:p>
        </p:txBody>
      </p:sp>
      <p:pic>
        <p:nvPicPr>
          <p:cNvPr id="26" name="Image 25">
            <a:extLst>
              <a:ext uri="{FF2B5EF4-FFF2-40B4-BE49-F238E27FC236}">
                <a16:creationId xmlns:a16="http://schemas.microsoft.com/office/drawing/2014/main" id="{3FC8680E-E5A4-604C-A8BF-CFA2B7EF583E}"/>
              </a:ext>
            </a:extLst>
          </p:cNvPr>
          <p:cNvPicPr>
            <a:picLocks noChangeAspect="1"/>
          </p:cNvPicPr>
          <p:nvPr/>
        </p:nvPicPr>
        <p:blipFill>
          <a:blip r:embed="rId4"/>
          <a:stretch>
            <a:fillRect/>
          </a:stretch>
        </p:blipFill>
        <p:spPr>
          <a:xfrm>
            <a:off x="7937" y="0"/>
            <a:ext cx="2743200" cy="660400"/>
          </a:xfrm>
          <a:prstGeom prst="rect">
            <a:avLst/>
          </a:prstGeom>
        </p:spPr>
      </p:pic>
      <p:pic>
        <p:nvPicPr>
          <p:cNvPr id="43" name="Image 42">
            <a:extLst>
              <a:ext uri="{FF2B5EF4-FFF2-40B4-BE49-F238E27FC236}">
                <a16:creationId xmlns:a16="http://schemas.microsoft.com/office/drawing/2014/main" id="{CC35FBA0-4D53-9AEA-1C71-A163B1E511AE}"/>
              </a:ext>
            </a:extLst>
          </p:cNvPr>
          <p:cNvPicPr>
            <a:picLocks noChangeAspect="1"/>
          </p:cNvPicPr>
          <p:nvPr/>
        </p:nvPicPr>
        <p:blipFill>
          <a:blip r:embed="rId5"/>
          <a:stretch>
            <a:fillRect/>
          </a:stretch>
        </p:blipFill>
        <p:spPr>
          <a:xfrm>
            <a:off x="1981604" y="7226512"/>
            <a:ext cx="508000" cy="508000"/>
          </a:xfrm>
          <a:prstGeom prst="rect">
            <a:avLst/>
          </a:prstGeom>
        </p:spPr>
      </p:pic>
      <p:pic>
        <p:nvPicPr>
          <p:cNvPr id="47" name="Image 46">
            <a:extLst>
              <a:ext uri="{FF2B5EF4-FFF2-40B4-BE49-F238E27FC236}">
                <a16:creationId xmlns:a16="http://schemas.microsoft.com/office/drawing/2014/main" id="{CEEE7265-38E2-2FA9-EA73-AB5682C56C03}"/>
              </a:ext>
            </a:extLst>
          </p:cNvPr>
          <p:cNvPicPr>
            <a:picLocks noChangeAspect="1"/>
          </p:cNvPicPr>
          <p:nvPr/>
        </p:nvPicPr>
        <p:blipFill>
          <a:blip r:embed="rId6"/>
          <a:stretch>
            <a:fillRect/>
          </a:stretch>
        </p:blipFill>
        <p:spPr>
          <a:xfrm>
            <a:off x="1975242" y="5419328"/>
            <a:ext cx="508000" cy="508000"/>
          </a:xfrm>
          <a:prstGeom prst="rect">
            <a:avLst/>
          </a:prstGeom>
        </p:spPr>
      </p:pic>
      <p:pic>
        <p:nvPicPr>
          <p:cNvPr id="4" name="Image 3">
            <a:extLst>
              <a:ext uri="{FF2B5EF4-FFF2-40B4-BE49-F238E27FC236}">
                <a16:creationId xmlns:a16="http://schemas.microsoft.com/office/drawing/2014/main" id="{66DC6DB6-0C2F-41C3-8198-35C0F74FE866}"/>
              </a:ext>
            </a:extLst>
          </p:cNvPr>
          <p:cNvPicPr>
            <a:picLocks noChangeAspect="1"/>
          </p:cNvPicPr>
          <p:nvPr/>
        </p:nvPicPr>
        <p:blipFill>
          <a:blip r:embed="rId7"/>
          <a:stretch>
            <a:fillRect/>
          </a:stretch>
        </p:blipFill>
        <p:spPr>
          <a:xfrm>
            <a:off x="1863579" y="8604782"/>
            <a:ext cx="731326" cy="731326"/>
          </a:xfrm>
          <a:prstGeom prst="rect">
            <a:avLst/>
          </a:prstGeom>
        </p:spPr>
      </p:pic>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AFD64F-AA25-7413-5C09-FD6F4519617D}"/>
              </a:ext>
            </a:extLst>
          </p:cNvPr>
          <p:cNvPicPr>
            <a:picLocks noChangeAspect="1"/>
          </p:cNvPicPr>
          <p:nvPr/>
        </p:nvPicPr>
        <p:blipFill rotWithShape="1">
          <a:blip r:embed="rId3"/>
          <a:srcRect b="5937"/>
          <a:stretch/>
        </p:blipFill>
        <p:spPr>
          <a:xfrm>
            <a:off x="7937" y="5556"/>
            <a:ext cx="7543800" cy="10046538"/>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000590409"/>
              </p:ext>
            </p:extLst>
          </p:nvPr>
        </p:nvGraphicFramePr>
        <p:xfrm>
          <a:off x="3954097" y="1060345"/>
          <a:ext cx="3279702" cy="8486435"/>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1593966">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1" i="0" kern="1300" baseline="0" dirty="0">
                          <a:latin typeface="Roboto" panose="02000000000000000000" pitchFamily="2" charset="0"/>
                          <a:ea typeface="Roboto" panose="02000000000000000000" pitchFamily="2" charset="0"/>
                          <a:cs typeface="Roboto" panose="02000000000000000000" pitchFamily="2" charset="0"/>
                        </a:rPr>
                        <a:t>C. </a:t>
                      </a: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deux.</a:t>
                      </a: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partir de ces expressions, que veut dire le chanteur ? </a:t>
                      </a: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Formulez son message en une phrase.</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rgbClr val="E05329"/>
                        </a:solidFill>
                        <a:effectLst/>
                        <a:latin typeface="Roboto Medium" panose="0200000000000000000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Piste de correction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Roboto" panose="02000000000000000000" pitchFamily="2" charset="0"/>
                          <a:cs typeface="+mn-cs"/>
                        </a:rPr>
                        <a:t>Le chanteur pense que nous ne devons pas avoir peur de faire des choses difficiles : il faut essayer et si on rate, il faut recommencer et rester positif. </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186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2397260">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deux.</a:t>
                      </a: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Vous réalisez un podcast sur la question du bonheur. Pour cela, vous interviewez une personne âgée. L’invitée répond à vos questions et donne des conseils à la nouvelle génération pour être heureuse et réussir sa vie personnelle et professionnelle. </a:t>
                      </a:r>
                    </a:p>
                    <a:p>
                      <a:pPr algn="just"/>
                      <a:endParaRPr lang="fr-FR" sz="1000" b="0" i="1" kern="1300" baseline="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Piste de correction : </a:t>
                      </a:r>
                    </a:p>
                    <a:p>
                      <a:pPr algn="just"/>
                      <a:r>
                        <a:rPr lang="fr-FR" sz="1000" b="0" i="1" kern="1300" baseline="0" dirty="0">
                          <a:solidFill>
                            <a:srgbClr val="E05329"/>
                          </a:solidFill>
                          <a:effectLst/>
                          <a:latin typeface="Roboto" panose="02000000000000000000" pitchFamily="2" charset="0"/>
                          <a:ea typeface="+mn-ea"/>
                          <a:cs typeface="+mn-cs"/>
                        </a:rPr>
                        <a:t>-  Quels conseils donneriez-vous aux jeunes ? </a:t>
                      </a:r>
                    </a:p>
                    <a:p>
                      <a:pPr algn="just"/>
                      <a:r>
                        <a:rPr lang="fr-FR" sz="1000" b="0" i="1" kern="1300" baseline="0" dirty="0">
                          <a:solidFill>
                            <a:srgbClr val="E05329"/>
                          </a:solidFill>
                          <a:effectLst/>
                          <a:latin typeface="Roboto" panose="02000000000000000000" pitchFamily="2" charset="0"/>
                          <a:ea typeface="+mn-ea"/>
                          <a:cs typeface="+mn-cs"/>
                        </a:rPr>
                        <a:t>- Tout d’abord, je vous conseille de profiter des petits plaisirs et à mon avis, vous devez arrêter de vous focaliser sur les choses trop négatives. </a:t>
                      </a:r>
                    </a:p>
                    <a:p>
                      <a:endParaRPr lang="fr-FR" sz="1000" b="0" i="0" kern="1300" baseline="0" dirty="0">
                        <a:solidFill>
                          <a:srgbClr val="E05329"/>
                        </a:solidFill>
                        <a:effectLst/>
                        <a:latin typeface="Roboto" panose="02000000000000000000" pitchFamily="2" charset="0"/>
                        <a:ea typeface="+mn-ea"/>
                        <a:cs typeface="+mn-cs"/>
                      </a:endParaRPr>
                    </a:p>
                    <a:p>
                      <a:endParaRPr lang="fr-FR" sz="1000" b="0" i="0" kern="1300" baseline="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186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918575">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Faites un </a:t>
                      </a:r>
                      <a:r>
                        <a:rPr lang="fr-FR" sz="1000" b="1" i="1"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reel</a:t>
                      </a:r>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sur un réseau social et partagez vos rêves (voyages, études, travail, loisirs…) qui vous apporteront beaucoup de joie. </a:t>
                      </a:r>
                    </a:p>
                    <a:p>
                      <a:pPr algn="just"/>
                      <a:endParaRPr lang="fr-FR" sz="1000" i="1"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Piste de correction : </a:t>
                      </a:r>
                    </a:p>
                    <a:p>
                      <a:pPr algn="just"/>
                      <a:r>
                        <a:rPr lang="fr-FR" sz="1000" i="1" kern="1300" dirty="0">
                          <a:solidFill>
                            <a:srgbClr val="E05329"/>
                          </a:solidFill>
                          <a:effectLst/>
                          <a:latin typeface="Roboto" panose="02000000000000000000" pitchFamily="2" charset="0"/>
                          <a:ea typeface="+mn-ea"/>
                          <a:cs typeface="+mn-cs"/>
                        </a:rPr>
                        <a:t>Salut tout le monde ! </a:t>
                      </a:r>
                    </a:p>
                    <a:p>
                      <a:pPr algn="just"/>
                      <a:r>
                        <a:rPr lang="fr-FR" sz="1000" i="1" kern="1300" dirty="0">
                          <a:solidFill>
                            <a:srgbClr val="E05329"/>
                          </a:solidFill>
                          <a:effectLst/>
                          <a:latin typeface="Roboto" panose="02000000000000000000" pitchFamily="2" charset="0"/>
                          <a:ea typeface="+mn-ea"/>
                          <a:cs typeface="+mn-cs"/>
                        </a:rPr>
                        <a:t>Alors moi, je voudrais faire le tour du monde parce que je suis une personne curieuse et j’adore découvrir de nouvelles cultures, de nouvelles personnes et de nouveaux paysages et modes de vie. </a:t>
                      </a:r>
                      <a:r>
                        <a:rPr lang="fr-FR" sz="1000" i="1" kern="1300">
                          <a:solidFill>
                            <a:srgbClr val="E05329"/>
                          </a:solidFill>
                          <a:effectLst/>
                          <a:latin typeface="Roboto" panose="02000000000000000000" pitchFamily="2" charset="0"/>
                          <a:ea typeface="+mn-ea"/>
                          <a:cs typeface="+mn-cs"/>
                        </a:rPr>
                        <a:t>Je ferais </a:t>
                      </a:r>
                      <a:r>
                        <a:rPr lang="fr-FR" sz="1000" i="1" kern="1300" dirty="0">
                          <a:solidFill>
                            <a:srgbClr val="E05329"/>
                          </a:solidFill>
                          <a:effectLst/>
                          <a:latin typeface="Roboto" panose="02000000000000000000" pitchFamily="2" charset="0"/>
                          <a:ea typeface="+mn-ea"/>
                          <a:cs typeface="+mn-cs"/>
                        </a:rPr>
                        <a:t>des photos </a:t>
                      </a:r>
                      <a:r>
                        <a:rPr lang="fr-FR" sz="1000" i="1" kern="1300">
                          <a:solidFill>
                            <a:srgbClr val="E05329"/>
                          </a:solidFill>
                          <a:effectLst/>
                          <a:latin typeface="Roboto" panose="02000000000000000000" pitchFamily="2" charset="0"/>
                          <a:ea typeface="+mn-ea"/>
                          <a:cs typeface="+mn-cs"/>
                        </a:rPr>
                        <a:t>et j’interviewerais </a:t>
                      </a:r>
                      <a:r>
                        <a:rPr lang="fr-FR" sz="1000" i="1" kern="1300" dirty="0">
                          <a:solidFill>
                            <a:srgbClr val="E05329"/>
                          </a:solidFill>
                          <a:effectLst/>
                          <a:latin typeface="Roboto" panose="02000000000000000000" pitchFamily="2" charset="0"/>
                          <a:ea typeface="+mn-ea"/>
                          <a:cs typeface="+mn-cs"/>
                        </a:rPr>
                        <a:t>des habitants ! J’aimerais créer un carnet de voyage sonore et visuel ! J’ai hâte ! »</a:t>
                      </a:r>
                      <a:endParaRPr lang="fr-FR" sz="1000"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369332"/>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J’sais pas trop » </a:t>
            </a:r>
            <a:r>
              <a:rPr lang="fr-FR" sz="1200" dirty="0" err="1">
                <a:latin typeface="Roboto" panose="02000000000000000000" pitchFamily="2" charset="0"/>
                <a:ea typeface="Roboto" panose="02000000000000000000" pitchFamily="2" charset="0"/>
              </a:rPr>
              <a:t>Silv</a:t>
            </a:r>
            <a:r>
              <a:rPr lang="fr-FR" sz="1200" dirty="0" err="1">
                <a:latin typeface="Roboto" panose="02000000000000000000"/>
                <a:ea typeface="Roboto" panose="02000000000000000000" pitchFamily="2" charset="0"/>
                <a:cs typeface="Times New Roman" panose="02020603050405020304" pitchFamily="18" charset="0"/>
              </a:rPr>
              <a:t>à</a:t>
            </a:r>
            <a:r>
              <a:rPr lang="fr-FR" sz="1200" dirty="0" err="1">
                <a:latin typeface="Roboto" panose="02000000000000000000" pitchFamily="2" charset="0"/>
                <a:ea typeface="Roboto" panose="02000000000000000000" pitchFamily="2" charset="0"/>
              </a:rPr>
              <a:t>n</a:t>
            </a:r>
            <a:r>
              <a:rPr lang="fr-FR" sz="1200" dirty="0">
                <a:latin typeface="Roboto" panose="02000000000000000000" pitchFamily="2" charset="0"/>
                <a:ea typeface="Roboto" panose="02000000000000000000" pitchFamily="2" charset="0"/>
              </a:rPr>
              <a:t> </a:t>
            </a:r>
            <a:r>
              <a:rPr lang="fr-FR" sz="1200" dirty="0" err="1">
                <a:latin typeface="Roboto" panose="02000000000000000000" pitchFamily="2" charset="0"/>
                <a:ea typeface="Roboto" panose="02000000000000000000" pitchFamily="2" charset="0"/>
              </a:rPr>
              <a:t>Areg</a:t>
            </a:r>
            <a:endParaRPr lang="fr-FR" sz="1200" dirty="0">
              <a:latin typeface="Roboto" panose="02000000000000000000" pitchFamily="2" charset="0"/>
              <a:ea typeface="Roboto" panose="02000000000000000000" pitchFamily="2" charset="0"/>
            </a:endParaRPr>
          </a:p>
          <a:p>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378309"/>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Laëtitia Neumann</a:t>
            </a:r>
          </a:p>
          <a:p>
            <a:pPr>
              <a:lnSpc>
                <a:spcPts val="960"/>
              </a:lnSpc>
            </a:pPr>
            <a:r>
              <a:rPr lang="fr-FR" sz="800" dirty="0">
                <a:latin typeface="Roboto Light" panose="02000000000000000000" pitchFamily="2" charset="0"/>
                <a:ea typeface="Roboto" panose="02000000000000000000" pitchFamily="2" charset="0"/>
              </a:rPr>
              <a:t>du CAVILAM - Alliance Française</a:t>
            </a:r>
          </a:p>
          <a:p>
            <a:pPr>
              <a:lnSpc>
                <a:spcPts val="960"/>
              </a:lnSpc>
            </a:pPr>
            <a:r>
              <a:rPr lang="fr-FR" sz="800" dirty="0">
                <a:latin typeface="Roboto Light" panose="02000000000000000000" pitchFamily="2" charset="0"/>
                <a:ea typeface="Roboto" panose="02000000000000000000" pitchFamily="2" charset="0"/>
              </a:rPr>
              <a:t>pour l’Institut français et le CNM</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068145021"/>
              </p:ext>
            </p:extLst>
          </p:nvPr>
        </p:nvGraphicFramePr>
        <p:xfrm>
          <a:off x="325877" y="1025314"/>
          <a:ext cx="3279702" cy="8721187"/>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4238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87272">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3181236">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En petits groupes.</a:t>
                      </a: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Complétez :</a:t>
                      </a:r>
                    </a:p>
                    <a:p>
                      <a:pPr algn="just"/>
                      <a:r>
                        <a:rPr lang="fr-FR" sz="1000" b="0" i="0" kern="1300" baseline="0" dirty="0">
                          <a:solidFill>
                            <a:schemeClr val="tx1"/>
                          </a:solidFill>
                          <a:effectLst/>
                          <a:latin typeface="Roboto" panose="02000000000000000000" pitchFamily="2" charset="0"/>
                          <a:ea typeface="+mn-ea"/>
                          <a:cs typeface="+mn-cs"/>
                        </a:rPr>
                        <a:t>Être heureux, c’est être </a:t>
                      </a:r>
                      <a:r>
                        <a:rPr lang="fr-FR" sz="1000" b="0" i="1" kern="1300" baseline="0" dirty="0">
                          <a:solidFill>
                            <a:srgbClr val="E05329"/>
                          </a:solidFill>
                          <a:effectLst/>
                          <a:latin typeface="Roboto" panose="02000000000000000000" pitchFamily="2" charset="0"/>
                          <a:ea typeface="+mn-ea"/>
                          <a:cs typeface="+mn-cs"/>
                        </a:rPr>
                        <a:t>en bonne santé.</a:t>
                      </a:r>
                    </a:p>
                    <a:p>
                      <a:pPr algn="just"/>
                      <a:r>
                        <a:rPr lang="fr-FR" sz="1000" b="0" i="0" kern="1300" baseline="0" dirty="0">
                          <a:solidFill>
                            <a:schemeClr val="tx1"/>
                          </a:solidFill>
                          <a:effectLst/>
                          <a:latin typeface="Roboto" panose="02000000000000000000" pitchFamily="2" charset="0"/>
                          <a:ea typeface="+mn-ea"/>
                          <a:cs typeface="+mn-cs"/>
                        </a:rPr>
                        <a:t>c’est faire </a:t>
                      </a:r>
                      <a:r>
                        <a:rPr lang="fr-FR" sz="1000" b="0" i="1" kern="1300" baseline="0" dirty="0">
                          <a:solidFill>
                            <a:srgbClr val="E05329"/>
                          </a:solidFill>
                          <a:effectLst/>
                          <a:latin typeface="Roboto" panose="02000000000000000000" pitchFamily="2" charset="0"/>
                          <a:ea typeface="+mn-ea"/>
                          <a:cs typeface="+mn-cs"/>
                        </a:rPr>
                        <a:t>les choses qu’on aime.</a:t>
                      </a:r>
                    </a:p>
                    <a:p>
                      <a:pPr algn="just"/>
                      <a:r>
                        <a:rPr lang="fr-FR" sz="1000" b="0" i="0" kern="1300" baseline="0" dirty="0">
                          <a:solidFill>
                            <a:schemeClr val="tx1"/>
                          </a:solidFill>
                          <a:effectLst/>
                          <a:latin typeface="Roboto" panose="02000000000000000000" pitchFamily="2" charset="0"/>
                          <a:ea typeface="+mn-ea"/>
                          <a:cs typeface="+mn-cs"/>
                        </a:rPr>
                        <a:t>c’est avoir </a:t>
                      </a:r>
                      <a:r>
                        <a:rPr lang="fr-FR" sz="1000" b="0" i="1" kern="1300" baseline="0" dirty="0">
                          <a:solidFill>
                            <a:srgbClr val="E05329"/>
                          </a:solidFill>
                          <a:effectLst/>
                          <a:latin typeface="Roboto" panose="02000000000000000000" pitchFamily="2" charset="0"/>
                          <a:ea typeface="+mn-ea"/>
                          <a:cs typeface="+mn-cs"/>
                        </a:rPr>
                        <a:t>de bons amis.</a:t>
                      </a: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Quels sont les points communs que partagent les gens heureux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1"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Piste de correction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Les gens heureux sourient, ils aident les autres, ils ne râlent pas.</a:t>
                      </a:r>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 Discutez.</a:t>
                      </a: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Et vous, êtes-vous heureux ?</a:t>
                      </a: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quels moments de votre vie avez-vous été le plus heureux ?</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Réponses libres.</a:t>
                      </a:r>
                    </a:p>
                    <a:p>
                      <a:pPr algn="just"/>
                      <a:endParaRPr lang="fr-FR" sz="1000" b="0" i="1" kern="1300" baseline="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4238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8727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2423799">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deux.</a:t>
                      </a:r>
                    </a:p>
                    <a:p>
                      <a:pPr marL="0" indent="0" algn="just">
                        <a:buNone/>
                      </a:pP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Imaginez et discutez.</a:t>
                      </a:r>
                    </a:p>
                    <a:p>
                      <a:pPr marL="0" indent="0" algn="just">
                        <a:buNone/>
                      </a:pP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Est-ce que cette chanson pourrait passer sur les radios de votre pays ? </a:t>
                      </a:r>
                    </a:p>
                    <a:p>
                      <a:pPr marL="0" indent="0" algn="just">
                        <a:buNone/>
                      </a:pP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Sur quelles stations de radio ?</a:t>
                      </a:r>
                    </a:p>
                    <a:p>
                      <a:pPr marL="0" indent="0" algn="just">
                        <a:buNone/>
                      </a:pP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 feriez-vous si cette chanson passait sur votre station de radio préférée ?</a:t>
                      </a:r>
                    </a:p>
                    <a:p>
                      <a:pPr marL="0" indent="0" algn="just">
                        <a:buNone/>
                      </a:pPr>
                      <a:r>
                        <a:rPr lang="fr-FR" sz="1000" i="1" kern="1300" dirty="0">
                          <a:solidFill>
                            <a:srgbClr val="E05329"/>
                          </a:solidFill>
                          <a:effectLst/>
                          <a:latin typeface="Roboto" panose="02000000000000000000" pitchFamily="2" charset="0"/>
                          <a:ea typeface="+mn-ea"/>
                          <a:cs typeface="+mn-cs"/>
                        </a:rPr>
                        <a:t>Réponses libres.</a:t>
                      </a:r>
                    </a:p>
                    <a:p>
                      <a:pPr marL="0" indent="0" algn="just">
                        <a:buNone/>
                      </a:pPr>
                      <a:endParaRPr lang="fr-FR" sz="1000" b="0" i="0" kern="1300" baseline="0" dirty="0">
                        <a:solidFill>
                          <a:schemeClr val="dk1"/>
                        </a:solidFill>
                        <a:effectLst/>
                        <a:latin typeface="Roboto Medium" panose="02000000000000000000" pitchFamily="2" charset="0"/>
                        <a:ea typeface="+mn-ea"/>
                        <a:cs typeface="+mn-cs"/>
                      </a:endParaRPr>
                    </a:p>
                    <a:p>
                      <a:pPr marL="0" indent="0" algn="just">
                        <a:buNone/>
                      </a:pP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 Interrogez votre voisin(e).</a:t>
                      </a:r>
                    </a:p>
                    <a:p>
                      <a:pPr marL="0" indent="0" algn="just">
                        <a:buNone/>
                      </a:pP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quel moment de la journée préfériez-vous écouter cette chanson ? Pourquoi ?</a:t>
                      </a:r>
                    </a:p>
                    <a:p>
                      <a:pPr marL="0" indent="0" algn="just">
                        <a:buNone/>
                      </a:pPr>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Est-ce que vous seriez prêt(e) à mettre ce titre sur votre playlist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Réponses libres.</a:t>
                      </a:r>
                      <a:endParaRPr lang="fr-FR" sz="1000"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51487">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187272">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1877107">
                <a:tc>
                  <a:txBody>
                    <a:bodyPr/>
                    <a:lstStyle/>
                    <a:p>
                      <a:pPr algn="just"/>
                      <a:endParaRPr lang="fr-FR" sz="1000" b="0" kern="1300" baseline="0" dirty="0">
                        <a:solidFill>
                          <a:schemeClr val="dk1"/>
                        </a:solidFill>
                        <a:effectLst/>
                        <a:latin typeface="Roboto" panose="02000000000000000000" pitchFamily="2" charset="0"/>
                        <a:ea typeface="+mn-ea"/>
                        <a:cs typeface="+mn-cs"/>
                      </a:endParaRPr>
                    </a:p>
                    <a:p>
                      <a:pPr marL="0" indent="0" algn="just">
                        <a:buNone/>
                      </a:pPr>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Remettez ces extraits dans l’ordre d’écoute : </a:t>
                      </a:r>
                    </a:p>
                    <a:p>
                      <a:pPr algn="just"/>
                      <a:endParaRPr lang="fr-FR" sz="1000" b="0" kern="1300" baseline="0" dirty="0">
                        <a:solidFill>
                          <a:schemeClr val="dk1"/>
                        </a:solidFill>
                        <a:effectLst/>
                        <a:latin typeface="Roboto Medium" panose="02000000000000000000"/>
                        <a:ea typeface="+mn-ea"/>
                        <a:cs typeface="+mn-cs"/>
                      </a:endParaRPr>
                    </a:p>
                    <a:p>
                      <a:pPr algn="just"/>
                      <a:endParaRPr lang="fr-FR" sz="1000" b="0" kern="1300" baseline="0" dirty="0">
                        <a:solidFill>
                          <a:schemeClr val="dk1"/>
                        </a:solidFill>
                        <a:effectLst/>
                        <a:latin typeface="Roboto Medium" panose="02000000000000000000"/>
                        <a:ea typeface="+mn-ea"/>
                        <a:cs typeface="+mn-cs"/>
                      </a:endParaRPr>
                    </a:p>
                    <a:p>
                      <a:pPr algn="just"/>
                      <a:endParaRPr lang="fr-FR" sz="1000" b="0" kern="1300" baseline="0" dirty="0">
                        <a:solidFill>
                          <a:schemeClr val="dk1"/>
                        </a:solidFill>
                        <a:effectLst/>
                        <a:latin typeface="Roboto Medium" panose="02000000000000000000"/>
                        <a:ea typeface="+mn-ea"/>
                        <a:cs typeface="+mn-cs"/>
                      </a:endParaRPr>
                    </a:p>
                    <a:p>
                      <a:pPr algn="just"/>
                      <a:endParaRPr lang="fr-FR" sz="1000" b="0" kern="1300" baseline="0" dirty="0">
                        <a:solidFill>
                          <a:schemeClr val="dk1"/>
                        </a:solidFill>
                        <a:effectLst/>
                        <a:latin typeface="Roboto Medium" panose="02000000000000000000"/>
                        <a:ea typeface="+mn-ea"/>
                        <a:cs typeface="+mn-cs"/>
                      </a:endParaRPr>
                    </a:p>
                    <a:p>
                      <a:pPr algn="just"/>
                      <a:endParaRPr lang="fr-FR" sz="1000" b="0" kern="1300" baseline="0" dirty="0">
                        <a:solidFill>
                          <a:schemeClr val="dk1"/>
                        </a:solidFill>
                        <a:effectLst/>
                        <a:latin typeface="Roboto Medium" panose="0200000000000000000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 Associez les expressions à leur signification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Roboto" panose="02000000000000000000" pitchFamily="2" charset="0"/>
                          <a:cs typeface="+mn-cs"/>
                        </a:rPr>
                        <a:t>1 : F / 2 : D / 3 : H / 4 : A / 5 : E / 6 : G / 7 : B / 8 : C</a:t>
                      </a:r>
                      <a:endParaRPr lang="fr-FR" sz="1000" b="1" i="1" kern="1300" baseline="0" dirty="0">
                        <a:solidFill>
                          <a:srgbClr val="E05329"/>
                        </a:solidFill>
                        <a:latin typeface="Roboto" panose="02000000000000000000" pitchFamily="2" charset="0"/>
                        <a:ea typeface="Roboto" panose="02000000000000000000" pitchFamily="2" charset="0"/>
                      </a:endParaRPr>
                    </a:p>
                    <a:p>
                      <a:endParaRPr lang="fr-FR" sz="1000" b="0" i="1" kern="1300" baseline="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a:ea typeface="Roboto" panose="02000000000000000000" pitchFamily="2" charset="0"/>
              </a:rPr>
              <a:t>SOCI</a:t>
            </a:r>
            <a:r>
              <a:rPr lang="fr-FR" sz="1300" b="1" dirty="0">
                <a:solidFill>
                  <a:schemeClr val="bg1"/>
                </a:solidFill>
                <a:latin typeface="Roboto" panose="02000000000000000000"/>
                <a:ea typeface="Roboto" panose="02000000000000000000" pitchFamily="2" charset="0"/>
                <a:cs typeface="Calibri Light" panose="020F0302020204030204" pitchFamily="34" charset="0"/>
              </a:rPr>
              <a:t>ÉTÉ</a:t>
            </a:r>
            <a:endParaRPr lang="fr-FR" sz="1300" b="1" dirty="0">
              <a:solidFill>
                <a:schemeClr val="bg1"/>
              </a:solidFill>
              <a:latin typeface="Roboto" panose="02000000000000000000"/>
              <a:ea typeface="Roboto" panose="02000000000000000000" pitchFamily="2" charset="0"/>
            </a:endParaRPr>
          </a:p>
        </p:txBody>
      </p:sp>
      <p:graphicFrame>
        <p:nvGraphicFramePr>
          <p:cNvPr id="12" name="Tableau 3">
            <a:extLst>
              <a:ext uri="{FF2B5EF4-FFF2-40B4-BE49-F238E27FC236}">
                <a16:creationId xmlns:a16="http://schemas.microsoft.com/office/drawing/2014/main" id="{DE6CDEF4-8956-4A49-B1CA-EEEFA918211B}"/>
              </a:ext>
            </a:extLst>
          </p:cNvPr>
          <p:cNvGraphicFramePr>
            <a:graphicFrameLocks noGrp="1"/>
          </p:cNvGraphicFramePr>
          <p:nvPr>
            <p:extLst>
              <p:ext uri="{D42A27DB-BD31-4B8C-83A1-F6EECF244321}">
                <p14:modId xmlns:p14="http://schemas.microsoft.com/office/powerpoint/2010/main" val="1008925098"/>
              </p:ext>
            </p:extLst>
          </p:nvPr>
        </p:nvGraphicFramePr>
        <p:xfrm>
          <a:off x="529671" y="8264317"/>
          <a:ext cx="2444120" cy="518160"/>
        </p:xfrm>
        <a:graphic>
          <a:graphicData uri="http://schemas.openxmlformats.org/drawingml/2006/table">
            <a:tbl>
              <a:tblPr firstRow="1" bandRow="1">
                <a:tableStyleId>{5C22544A-7EE6-4342-B048-85BDC9FD1C3A}</a:tableStyleId>
              </a:tblPr>
              <a:tblGrid>
                <a:gridCol w="305515">
                  <a:extLst>
                    <a:ext uri="{9D8B030D-6E8A-4147-A177-3AD203B41FA5}">
                      <a16:colId xmlns:a16="http://schemas.microsoft.com/office/drawing/2014/main" val="2730159353"/>
                    </a:ext>
                  </a:extLst>
                </a:gridCol>
                <a:gridCol w="305515">
                  <a:extLst>
                    <a:ext uri="{9D8B030D-6E8A-4147-A177-3AD203B41FA5}">
                      <a16:colId xmlns:a16="http://schemas.microsoft.com/office/drawing/2014/main" val="2037564339"/>
                    </a:ext>
                  </a:extLst>
                </a:gridCol>
                <a:gridCol w="305515">
                  <a:extLst>
                    <a:ext uri="{9D8B030D-6E8A-4147-A177-3AD203B41FA5}">
                      <a16:colId xmlns:a16="http://schemas.microsoft.com/office/drawing/2014/main" val="3506095528"/>
                    </a:ext>
                  </a:extLst>
                </a:gridCol>
                <a:gridCol w="305515">
                  <a:extLst>
                    <a:ext uri="{9D8B030D-6E8A-4147-A177-3AD203B41FA5}">
                      <a16:colId xmlns:a16="http://schemas.microsoft.com/office/drawing/2014/main" val="4026341099"/>
                    </a:ext>
                  </a:extLst>
                </a:gridCol>
                <a:gridCol w="305515">
                  <a:extLst>
                    <a:ext uri="{9D8B030D-6E8A-4147-A177-3AD203B41FA5}">
                      <a16:colId xmlns:a16="http://schemas.microsoft.com/office/drawing/2014/main" val="747356812"/>
                    </a:ext>
                  </a:extLst>
                </a:gridCol>
                <a:gridCol w="305515">
                  <a:extLst>
                    <a:ext uri="{9D8B030D-6E8A-4147-A177-3AD203B41FA5}">
                      <a16:colId xmlns:a16="http://schemas.microsoft.com/office/drawing/2014/main" val="1905160422"/>
                    </a:ext>
                  </a:extLst>
                </a:gridCol>
                <a:gridCol w="305515">
                  <a:extLst>
                    <a:ext uri="{9D8B030D-6E8A-4147-A177-3AD203B41FA5}">
                      <a16:colId xmlns:a16="http://schemas.microsoft.com/office/drawing/2014/main" val="2033510550"/>
                    </a:ext>
                  </a:extLst>
                </a:gridCol>
                <a:gridCol w="305515">
                  <a:extLst>
                    <a:ext uri="{9D8B030D-6E8A-4147-A177-3AD203B41FA5}">
                      <a16:colId xmlns:a16="http://schemas.microsoft.com/office/drawing/2014/main" val="3688680493"/>
                    </a:ext>
                  </a:extLst>
                </a:gridCol>
              </a:tblGrid>
              <a:tr h="184666">
                <a:tc>
                  <a:txBody>
                    <a:bodyPr/>
                    <a:lstStyle/>
                    <a:p>
                      <a:pPr algn="ctr"/>
                      <a:r>
                        <a:rPr lang="fr-FR" sz="1100" dirty="0">
                          <a:solidFill>
                            <a:schemeClr val="tx1"/>
                          </a:solidFill>
                          <a:latin typeface="Roboto" panose="02000000000000000000" pitchFamily="2" charset="0"/>
                          <a:ea typeface="Roboto" panose="020000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solidFill>
                            <a:schemeClr val="tx1"/>
                          </a:solidFill>
                          <a:latin typeface="Roboto" panose="02000000000000000000" pitchFamily="2" charset="0"/>
                          <a:ea typeface="Roboto" panose="02000000000000000000" pitchFamily="2"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7633845"/>
                  </a:ext>
                </a:extLst>
              </a:tr>
              <a:tr h="184666">
                <a:tc>
                  <a:txBody>
                    <a:bodyPr/>
                    <a:lstStyle/>
                    <a:p>
                      <a:pPr algn="ctr"/>
                      <a:r>
                        <a:rPr lang="fr-FR" sz="1100" b="0" i="1" dirty="0">
                          <a:solidFill>
                            <a:srgbClr val="E05329"/>
                          </a:solidFill>
                          <a:latin typeface="Roboto" panose="02000000000000000000" pitchFamily="2" charset="0"/>
                          <a:ea typeface="Roboto" panose="02000000000000000000" pitchFamily="2"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b="0" i="1" dirty="0">
                          <a:solidFill>
                            <a:srgbClr val="E05329"/>
                          </a:solidFill>
                          <a:latin typeface="Roboto" panose="02000000000000000000" pitchFamily="2" charset="0"/>
                          <a:ea typeface="Roboto" panose="02000000000000000000" pitchFamily="2"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b="0" i="1" dirty="0">
                          <a:solidFill>
                            <a:srgbClr val="E05329"/>
                          </a:solidFill>
                          <a:latin typeface="Roboto" panose="02000000000000000000" pitchFamily="2" charset="0"/>
                          <a:ea typeface="Roboto" panose="02000000000000000000" pitchFamily="2"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b="0" i="1" dirty="0">
                          <a:solidFill>
                            <a:srgbClr val="E05329"/>
                          </a:solidFill>
                          <a:latin typeface="Roboto" panose="02000000000000000000" pitchFamily="2" charset="0"/>
                          <a:ea typeface="Roboto" panose="02000000000000000000" pitchFamily="2"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b="0" i="1" dirty="0">
                          <a:solidFill>
                            <a:srgbClr val="E05329"/>
                          </a:solidFill>
                          <a:latin typeface="Roboto" panose="02000000000000000000" pitchFamily="2" charset="0"/>
                          <a:ea typeface="Roboto" panose="02000000000000000000" pitchFamily="2"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b="0" i="1" dirty="0">
                          <a:solidFill>
                            <a:srgbClr val="E05329"/>
                          </a:solidFill>
                          <a:latin typeface="Roboto" panose="02000000000000000000" pitchFamily="2" charset="0"/>
                          <a:ea typeface="Roboto" panose="02000000000000000000" pitchFamily="2"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b="0" i="1" dirty="0">
                          <a:solidFill>
                            <a:srgbClr val="E05329"/>
                          </a:solidFill>
                          <a:latin typeface="Roboto" panose="02000000000000000000" pitchFamily="2" charset="0"/>
                          <a:ea typeface="Roboto" panose="02000000000000000000" pitchFamily="2"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b="0" i="1" dirty="0">
                          <a:solidFill>
                            <a:srgbClr val="E05329"/>
                          </a:solidFill>
                          <a:latin typeface="Roboto" panose="02000000000000000000" pitchFamily="2" charset="0"/>
                          <a:ea typeface="Roboto" panose="02000000000000000000" pitchFamily="2"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2916554"/>
                  </a:ext>
                </a:extLst>
              </a:tr>
            </a:tbl>
          </a:graphicData>
        </a:graphic>
      </p:graphicFrame>
      <p:sp>
        <p:nvSpPr>
          <p:cNvPr id="9" name="ZoneTexte 8">
            <a:extLst>
              <a:ext uri="{FF2B5EF4-FFF2-40B4-BE49-F238E27FC236}">
                <a16:creationId xmlns:a16="http://schemas.microsoft.com/office/drawing/2014/main" id="{80F48299-039A-405F-B091-D912DE0E9873}"/>
              </a:ext>
            </a:extLst>
          </p:cNvPr>
          <p:cNvSpPr txBox="1"/>
          <p:nvPr/>
        </p:nvSpPr>
        <p:spPr>
          <a:xfrm>
            <a:off x="4722843" y="727730"/>
            <a:ext cx="252126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b="1" dirty="0">
                <a:latin typeface="Roboto" panose="02000000000000000000" pitchFamily="2" charset="0"/>
                <a:ea typeface="Roboto" panose="02000000000000000000" pitchFamily="2" charset="0"/>
              </a:rPr>
              <a:t>Public : grands adolescents, adultes</a:t>
            </a:r>
            <a:endParaRPr lang="fr-FR" sz="12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ÈME OFFICE" val="AfFehl7r"/>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3810</TotalTime>
  <Words>1948</Words>
  <Application>Microsoft Office PowerPoint</Application>
  <PresentationFormat>Personnalisé</PresentationFormat>
  <Paragraphs>289</Paragraphs>
  <Slides>5</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vt:i4>
      </vt:variant>
    </vt:vector>
  </HeadingPairs>
  <TitlesOfParts>
    <vt:vector size="15" baseType="lpstr">
      <vt:lpstr>Arial</vt:lpstr>
      <vt:lpstr>Calibri</vt:lpstr>
      <vt:lpstr>Calibri Light</vt:lpstr>
      <vt:lpstr>Proto Grotesk</vt:lpstr>
      <vt:lpstr>Roboto</vt:lpstr>
      <vt:lpstr>Roboto Light</vt:lpstr>
      <vt:lpstr>Roboto Medium</vt:lpstr>
      <vt:lpstr>Wingdings</vt:lpstr>
      <vt:lpstr>Wingdings 2</vt:lpstr>
      <vt:lpstr>Thème Office</vt:lpstr>
      <vt:lpstr>J’sais pas trop</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Bhushan Thapliyal</cp:lastModifiedBy>
  <cp:revision>150</cp:revision>
  <dcterms:created xsi:type="dcterms:W3CDTF">2022-03-24T14:32:05Z</dcterms:created>
  <dcterms:modified xsi:type="dcterms:W3CDTF">2024-04-15T05:56:14Z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A7E95008-93F7-4676-A400-7A9529518B12</vt:lpwstr>
  </property>
  <property fmtid="{D5CDD505-2E9C-101B-9397-08002B2CF9AE}" pid="3" name="ArticulatePath">
    <vt:lpwstr>https://d.docs.live.net/ddf56c7c4acd496c/Bureau/Fiches-CAVILAM/7_B1-SilvanAreg-Jsaispastrop_OK</vt:lpwstr>
  </property>
</Properties>
</file>