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6"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7559675" cy="10691813"/>
  <p:notesSz cx="6858000" cy="9144000"/>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329"/>
    <a:srgbClr val="A879A8"/>
    <a:srgbClr val="46B8B7"/>
    <a:srgbClr val="5194C4"/>
    <a:srgbClr val="D91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A0132C-20DD-49ED-80FC-DB8E97B70C07}" v="2" dt="2024-04-12T06:45:12.21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78"/>
    <p:restoredTop sz="95890"/>
  </p:normalViewPr>
  <p:slideViewPr>
    <p:cSldViewPr snapToGrid="0" snapToObjects="1">
      <p:cViewPr varScale="1">
        <p:scale>
          <a:sx n="101" d="100"/>
          <a:sy n="101" d="100"/>
        </p:scale>
        <p:origin x="4600" y="96"/>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hushan Thapliyal" userId="ddf56c7c4acd496c" providerId="LiveId" clId="{AEA0132C-20DD-49ED-80FC-DB8E97B70C07}"/>
    <pc:docChg chg="custSel modSld modMainMaster replTag delTag">
      <pc:chgData name="Bhushan Thapliyal" userId="ddf56c7c4acd496c" providerId="LiveId" clId="{AEA0132C-20DD-49ED-80FC-DB8E97B70C07}" dt="2024-04-15T05:55:06.258" v="115" actId="20577"/>
      <pc:docMkLst>
        <pc:docMk/>
      </pc:docMkLst>
      <pc:sldChg chg="delSp modSp mod replTag delTag">
        <pc:chgData name="Bhushan Thapliyal" userId="ddf56c7c4acd496c" providerId="LiveId" clId="{AEA0132C-20DD-49ED-80FC-DB8E97B70C07}" dt="2024-04-15T05:54:48.557" v="86" actId="478"/>
        <pc:sldMkLst>
          <pc:docMk/>
          <pc:sldMk cId="3528446323" sldId="256"/>
        </pc:sldMkLst>
        <pc:spChg chg="del mod">
          <ac:chgData name="Bhushan Thapliyal" userId="ddf56c7c4acd496c" providerId="LiveId" clId="{AEA0132C-20DD-49ED-80FC-DB8E97B70C07}" dt="2024-04-15T05:54:48.557" v="86" actId="478"/>
          <ac:spMkLst>
            <pc:docMk/>
            <pc:sldMk cId="3528446323" sldId="256"/>
            <ac:spMk id="22" creationId="{74CCE7D7-83BD-9247-8D20-6AFA48C122EC}"/>
          </ac:spMkLst>
        </pc:spChg>
        <pc:picChg chg="mod modCrop">
          <ac:chgData name="Bhushan Thapliyal" userId="ddf56c7c4acd496c" providerId="LiveId" clId="{AEA0132C-20DD-49ED-80FC-DB8E97B70C07}" dt="2024-04-07T13:20:51.076" v="12" actId="732"/>
          <ac:picMkLst>
            <pc:docMk/>
            <pc:sldMk cId="3528446323" sldId="256"/>
            <ac:picMk id="6" creationId="{7EBED290-983F-C0F2-128F-19DF6988E64C}"/>
          </ac:picMkLst>
        </pc:picChg>
      </pc:sldChg>
      <pc:sldChg chg="delSp modSp mod replTag delTag">
        <pc:chgData name="Bhushan Thapliyal" userId="ddf56c7c4acd496c" providerId="LiveId" clId="{AEA0132C-20DD-49ED-80FC-DB8E97B70C07}" dt="2024-04-15T05:54:51.409" v="91" actId="478"/>
        <pc:sldMkLst>
          <pc:docMk/>
          <pc:sldMk cId="1450313342" sldId="257"/>
        </pc:sldMkLst>
        <pc:spChg chg="del mod">
          <ac:chgData name="Bhushan Thapliyal" userId="ddf56c7c4acd496c" providerId="LiveId" clId="{AEA0132C-20DD-49ED-80FC-DB8E97B70C07}" dt="2024-04-15T05:54:51.409" v="91" actId="478"/>
          <ac:spMkLst>
            <pc:docMk/>
            <pc:sldMk cId="1450313342" sldId="257"/>
            <ac:spMk id="24" creationId="{54454A36-7BA6-463F-AED3-8D3F2FCE1065}"/>
          </ac:spMkLst>
        </pc:spChg>
        <pc:picChg chg="mod modCrop">
          <ac:chgData name="Bhushan Thapliyal" userId="ddf56c7c4acd496c" providerId="LiveId" clId="{AEA0132C-20DD-49ED-80FC-DB8E97B70C07}" dt="2024-04-07T13:20:57.993" v="16" actId="732"/>
          <ac:picMkLst>
            <pc:docMk/>
            <pc:sldMk cId="1450313342" sldId="257"/>
            <ac:picMk id="4" creationId="{8381D61A-99BC-9E6A-6AA8-4771C4BE363D}"/>
          </ac:picMkLst>
        </pc:picChg>
      </pc:sldChg>
      <pc:sldChg chg="delSp modSp mod replTag delTag">
        <pc:chgData name="Bhushan Thapliyal" userId="ddf56c7c4acd496c" providerId="LiveId" clId="{AEA0132C-20DD-49ED-80FC-DB8E97B70C07}" dt="2024-04-15T05:54:54.243" v="96" actId="478"/>
        <pc:sldMkLst>
          <pc:docMk/>
          <pc:sldMk cId="4066774807" sldId="258"/>
        </pc:sldMkLst>
        <pc:spChg chg="del mod">
          <ac:chgData name="Bhushan Thapliyal" userId="ddf56c7c4acd496c" providerId="LiveId" clId="{AEA0132C-20DD-49ED-80FC-DB8E97B70C07}" dt="2024-04-15T05:54:54.243" v="96" actId="478"/>
          <ac:spMkLst>
            <pc:docMk/>
            <pc:sldMk cId="4066774807" sldId="258"/>
            <ac:spMk id="25" creationId="{19A7BB39-03FE-449E-8263-4C777763619D}"/>
          </ac:spMkLst>
        </pc:spChg>
        <pc:picChg chg="mod modCrop">
          <ac:chgData name="Bhushan Thapliyal" userId="ddf56c7c4acd496c" providerId="LiveId" clId="{AEA0132C-20DD-49ED-80FC-DB8E97B70C07}" dt="2024-04-07T13:21:08.409" v="20" actId="732"/>
          <ac:picMkLst>
            <pc:docMk/>
            <pc:sldMk cId="4066774807" sldId="258"/>
            <ac:picMk id="3" creationId="{CB2AB4C5-B9BC-C021-7ED1-9808FFD6D7B6}"/>
          </ac:picMkLst>
        </pc:picChg>
      </pc:sldChg>
      <pc:sldChg chg="delSp modSp mod replTag delTag">
        <pc:chgData name="Bhushan Thapliyal" userId="ddf56c7c4acd496c" providerId="LiveId" clId="{AEA0132C-20DD-49ED-80FC-DB8E97B70C07}" dt="2024-04-15T05:54:57.933" v="101" actId="478"/>
        <pc:sldMkLst>
          <pc:docMk/>
          <pc:sldMk cId="473977947" sldId="259"/>
        </pc:sldMkLst>
        <pc:spChg chg="del mod">
          <ac:chgData name="Bhushan Thapliyal" userId="ddf56c7c4acd496c" providerId="LiveId" clId="{AEA0132C-20DD-49ED-80FC-DB8E97B70C07}" dt="2024-04-15T05:54:57.933" v="101" actId="478"/>
          <ac:spMkLst>
            <pc:docMk/>
            <pc:sldMk cId="473977947" sldId="259"/>
            <ac:spMk id="29" creationId="{20D00A40-4473-4B21-ACDF-84AC63E3E930}"/>
          </ac:spMkLst>
        </pc:spChg>
        <pc:picChg chg="mod modCrop">
          <ac:chgData name="Bhushan Thapliyal" userId="ddf56c7c4acd496c" providerId="LiveId" clId="{AEA0132C-20DD-49ED-80FC-DB8E97B70C07}" dt="2024-04-07T13:21:18.708" v="24" actId="732"/>
          <ac:picMkLst>
            <pc:docMk/>
            <pc:sldMk cId="473977947" sldId="259"/>
            <ac:picMk id="3" creationId="{7DE0A5D2-B486-7900-B9C7-6EB8CDB18D3A}"/>
          </ac:picMkLst>
        </pc:picChg>
      </pc:sldChg>
      <pc:sldChg chg="modSp mod replTag delTag">
        <pc:chgData name="Bhushan Thapliyal" userId="ddf56c7c4acd496c" providerId="LiveId" clId="{AEA0132C-20DD-49ED-80FC-DB8E97B70C07}" dt="2024-04-15T05:55:06.258" v="115" actId="20577"/>
        <pc:sldMkLst>
          <pc:docMk/>
          <pc:sldMk cId="3654016072" sldId="260"/>
        </pc:sldMkLst>
        <pc:spChg chg="mod">
          <ac:chgData name="Bhushan Thapliyal" userId="ddf56c7c4acd496c" providerId="LiveId" clId="{AEA0132C-20DD-49ED-80FC-DB8E97B70C07}" dt="2024-04-15T05:55:06.258" v="115" actId="20577"/>
          <ac:spMkLst>
            <pc:docMk/>
            <pc:sldMk cId="3654016072" sldId="260"/>
            <ac:spMk id="14" creationId="{E03B20FB-E8F6-45A7-B82E-A47CD2F15448}"/>
          </ac:spMkLst>
        </pc:spChg>
        <pc:picChg chg="mod modCrop">
          <ac:chgData name="Bhushan Thapliyal" userId="ddf56c7c4acd496c" providerId="LiveId" clId="{AEA0132C-20DD-49ED-80FC-DB8E97B70C07}" dt="2024-04-07T13:21:27.129" v="28" actId="732"/>
          <ac:picMkLst>
            <pc:docMk/>
            <pc:sldMk cId="3654016072" sldId="260"/>
            <ac:picMk id="3" creationId="{15AFD64F-AA25-7413-5C09-FD6F4519617D}"/>
          </ac:picMkLst>
        </pc:picChg>
      </pc:sldChg>
      <pc:sldMasterChg chg="addSp modSp mod replTag delTag modSldLayout">
        <pc:chgData name="Bhushan Thapliyal" userId="ddf56c7c4acd496c" providerId="LiveId" clId="{AEA0132C-20DD-49ED-80FC-DB8E97B70C07}" dt="2024-04-12T06:45:15.485" v="75"/>
        <pc:sldMasterMkLst>
          <pc:docMk/>
          <pc:sldMasterMk cId="3104543170" sldId="2147484056"/>
        </pc:sldMasterMkLst>
        <pc:picChg chg="add mod">
          <ac:chgData name="Bhushan Thapliyal" userId="ddf56c7c4acd496c" providerId="LiveId" clId="{AEA0132C-20DD-49ED-80FC-DB8E97B70C07}" dt="2024-04-12T06:45:12.213" v="73" actId="14826"/>
          <ac:picMkLst>
            <pc:docMk/>
            <pc:sldMasterMk cId="3104543170" sldId="2147484056"/>
            <ac:picMk id="8" creationId="{AA93B922-4B3F-6000-1093-E36833E361AC}"/>
          </ac:picMkLst>
        </pc:picChg>
        <pc:sldLayoutChg chg="replTag delTag">
          <pc:chgData name="Bhushan Thapliyal" userId="ddf56c7c4acd496c" providerId="LiveId" clId="{AEA0132C-20DD-49ED-80FC-DB8E97B70C07}" dt="2024-04-12T06:45:05.923" v="68"/>
          <pc:sldLayoutMkLst>
            <pc:docMk/>
            <pc:sldMasterMk cId="3104543170" sldId="2147484056"/>
            <pc:sldLayoutMk cId="2984906725" sldId="214748405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7F276B-CE46-A143-ACE5-8DA9BBE2A6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9FBAD10-C19D-8C49-B7A4-38F7663E54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C08C42-6EFF-BE45-8A7D-489337A85A8B}" type="datetimeFigureOut">
              <a:rPr lang="fr-FR" smtClean="0"/>
              <a:t>15/04/2024</a:t>
            </a:fld>
            <a:endParaRPr lang="fr-FR"/>
          </a:p>
        </p:txBody>
      </p:sp>
      <p:sp>
        <p:nvSpPr>
          <p:cNvPr id="4" name="Espace réservé du pied de page 3">
            <a:extLst>
              <a:ext uri="{FF2B5EF4-FFF2-40B4-BE49-F238E27FC236}">
                <a16:creationId xmlns:a16="http://schemas.microsoft.com/office/drawing/2014/main" id="{BD2B4E94-76A3-D742-AD5A-D11A0A9960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872786E-81B4-4B47-ABC2-348B43E3D8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57B559-A149-3A43-BC80-AD3A402FEF17}" type="slidenum">
              <a:rPr lang="fr-FR" smtClean="0"/>
              <a:t>‹N°›</a:t>
            </a:fld>
            <a:endParaRPr lang="fr-FR"/>
          </a:p>
        </p:txBody>
      </p:sp>
    </p:spTree>
    <p:extLst>
      <p:ext uri="{BB962C8B-B14F-4D97-AF65-F5344CB8AC3E}">
        <p14:creationId xmlns:p14="http://schemas.microsoft.com/office/powerpoint/2010/main" val="1350606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4A6303-4D29-A745-91A8-F3AEACDB41EE}" type="datetimeFigureOut">
              <a:rPr lang="fr-FR" smtClean="0"/>
              <a:t>15/04/2024</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65F82D-CB1F-334C-AB48-FC566FA056BD}" type="slidenum">
              <a:rPr lang="fr-FR" smtClean="0"/>
              <a:t>‹N°›</a:t>
            </a:fld>
            <a:endParaRPr lang="fr-FR"/>
          </a:p>
        </p:txBody>
      </p:sp>
    </p:spTree>
    <p:extLst>
      <p:ext uri="{BB962C8B-B14F-4D97-AF65-F5344CB8AC3E}">
        <p14:creationId xmlns:p14="http://schemas.microsoft.com/office/powerpoint/2010/main" val="2307166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9AEF5D2-A333-6045-ACED-77F29CEB08A7}"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custDataLst>
      <p:tags r:id="rId1"/>
    </p:custDataLst>
    <p:extLst>
      <p:ext uri="{BB962C8B-B14F-4D97-AF65-F5344CB8AC3E}">
        <p14:creationId xmlns:p14="http://schemas.microsoft.com/office/powerpoint/2010/main" val="298490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5D3429-77F6-9E4B-9F99-94520AC2D970}"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65377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62BDEE-C309-4040-BEBD-5B52D979CC1A}"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9698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F78E6-F0FE-8142-9C48-E28034D6D085}"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8009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044345-F4C8-B543-A745-5CC2F98AC7CF}"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173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7184C0-6944-2640-BB2E-18D8BD334C9E}"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3459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4FA66A-0FD7-ED4C-BE72-F0D7E9800428}" type="datetime1">
              <a:rPr lang="fr-FR" smtClean="0"/>
              <a:t>15/04/2024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72123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48DF0AA-31E8-FE40-9480-67630F8DF831}" type="datetime1">
              <a:rPr lang="fr-FR" smtClean="0"/>
              <a:t>15/04/2024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66454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606ED-82F1-0C43-882E-7914D1779773}" type="datetime1">
              <a:rPr lang="fr-FR" smtClean="0"/>
              <a:t>15/04/2024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4816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AFD6CE-977D-D642-AFAB-4B969B7E197B}"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71207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404071-C699-E143-B865-F8276070A328}"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4069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639CC96-5C2F-B644-9878-943E03AC83B1}" type="datetime1">
              <a:rPr lang="fr-FR" smtClean="0"/>
              <a:t>15/04/2024</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A1CF3E8-9CFF-1C43-BC4C-454A89F1B92F}" type="slidenum">
              <a:rPr lang="fr-FR" smtClean="0"/>
              <a:t>‹N°›</a:t>
            </a:fld>
            <a:endParaRPr lang="fr-FR"/>
          </a:p>
        </p:txBody>
      </p:sp>
      <p:pic>
        <p:nvPicPr>
          <p:cNvPr id="8" name="Image 7">
            <a:extLst>
              <a:ext uri="{FF2B5EF4-FFF2-40B4-BE49-F238E27FC236}">
                <a16:creationId xmlns:a16="http://schemas.microsoft.com/office/drawing/2014/main" id="{AA93B922-4B3F-6000-1093-E36833E361AC}"/>
              </a:ext>
            </a:extLst>
          </p:cNvPr>
          <p:cNvPicPr>
            <a:picLocks noChangeAspect="1"/>
          </p:cNvPicPr>
          <p:nvPr userDrawn="1"/>
        </p:nvPicPr>
        <p:blipFill>
          <a:blip r:embed="rId14"/>
          <a:srcRect/>
          <a:stretch/>
        </p:blipFill>
        <p:spPr>
          <a:xfrm>
            <a:off x="0" y="10098176"/>
            <a:ext cx="7559675" cy="591295"/>
          </a:xfrm>
          <a:prstGeom prst="rect">
            <a:avLst/>
          </a:prstGeom>
        </p:spPr>
      </p:pic>
    </p:spTree>
    <p:custDataLst>
      <p:tags r:id="rId13"/>
    </p:custDataLst>
    <p:extLst>
      <p:ext uri="{BB962C8B-B14F-4D97-AF65-F5344CB8AC3E}">
        <p14:creationId xmlns:p14="http://schemas.microsoft.com/office/powerpoint/2010/main" val="310454317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jpg"/><Relationship Id="rId7"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7.emf"/><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7.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EBED290-983F-C0F2-128F-19DF6988E64C}"/>
              </a:ext>
            </a:extLst>
          </p:cNvPr>
          <p:cNvPicPr>
            <a:picLocks noChangeAspect="1"/>
          </p:cNvPicPr>
          <p:nvPr/>
        </p:nvPicPr>
        <p:blipFill rotWithShape="1">
          <a:blip r:embed="rId3"/>
          <a:srcRect b="6232"/>
          <a:stretch/>
        </p:blipFill>
        <p:spPr>
          <a:xfrm>
            <a:off x="7937" y="5556"/>
            <a:ext cx="7543800" cy="10015007"/>
          </a:xfrm>
          <a:prstGeom prst="rect">
            <a:avLst/>
          </a:prstGeom>
        </p:spPr>
      </p:pic>
      <p:sp>
        <p:nvSpPr>
          <p:cNvPr id="2" name="Titre 1">
            <a:extLst>
              <a:ext uri="{FF2B5EF4-FFF2-40B4-BE49-F238E27FC236}">
                <a16:creationId xmlns:a16="http://schemas.microsoft.com/office/drawing/2014/main" id="{998793F9-604D-E340-8802-F345F9BA7E4D}"/>
              </a:ext>
            </a:extLst>
          </p:cNvPr>
          <p:cNvSpPr>
            <a:spLocks noGrp="1"/>
          </p:cNvSpPr>
          <p:nvPr>
            <p:ph type="ctrTitle"/>
          </p:nvPr>
        </p:nvSpPr>
        <p:spPr>
          <a:xfrm>
            <a:off x="2755505" y="975444"/>
            <a:ext cx="4726672" cy="412887"/>
          </a:xfrm>
          <a:noFill/>
          <a:ln>
            <a:noFill/>
          </a:ln>
        </p:spPr>
        <p:style>
          <a:lnRef idx="0">
            <a:scrgbClr r="0" g="0" b="0"/>
          </a:lnRef>
          <a:fillRef idx="0">
            <a:scrgbClr r="0" g="0" b="0"/>
          </a:fillRef>
          <a:effectRef idx="0">
            <a:scrgbClr r="0" g="0" b="0"/>
          </a:effectRef>
          <a:fontRef idx="minor">
            <a:schemeClr val="dk1"/>
          </a:fontRef>
        </p:style>
        <p:txBody>
          <a:bodyPr lIns="0" tIns="0" rIns="0" bIns="0" anchor="t">
            <a:noAutofit/>
          </a:bodyPr>
          <a:lstStyle/>
          <a:p>
            <a:pPr algn="l">
              <a:lnSpc>
                <a:spcPts val="3080"/>
              </a:lnSpc>
            </a:pPr>
            <a:r>
              <a:rPr lang="fr-FR" sz="3200" b="1" spc="-150" dirty="0">
                <a:solidFill>
                  <a:schemeClr val="tx1"/>
                </a:solidFill>
                <a:latin typeface="Proto Grotesk" panose="02000000000000000000" pitchFamily="2" charset="0"/>
                <a:ea typeface="Roboto Black" panose="02000000000000000000" pitchFamily="2" charset="0"/>
              </a:rPr>
              <a:t>Un jour je marierai un ange</a:t>
            </a:r>
          </a:p>
        </p:txBody>
      </p:sp>
      <p:sp>
        <p:nvSpPr>
          <p:cNvPr id="7" name="ZoneTexte 6">
            <a:extLst>
              <a:ext uri="{FF2B5EF4-FFF2-40B4-BE49-F238E27FC236}">
                <a16:creationId xmlns:a16="http://schemas.microsoft.com/office/drawing/2014/main" id="{C5AC5025-85E3-924F-8AD2-7F01301414C3}"/>
              </a:ext>
            </a:extLst>
          </p:cNvPr>
          <p:cNvSpPr txBox="1"/>
          <p:nvPr/>
        </p:nvSpPr>
        <p:spPr>
          <a:xfrm>
            <a:off x="2755505" y="1862383"/>
            <a:ext cx="4490979" cy="6489277"/>
          </a:xfrm>
          <a:prstGeom prst="rect">
            <a:avLst/>
          </a:prstGeom>
          <a:noFill/>
        </p:spPr>
        <p:txBody>
          <a:bodyPr wrap="square" lIns="0" tIns="0" rIns="0" bIns="0" rtlCol="0">
            <a:spAutoFit/>
          </a:bodyPr>
          <a:lstStyle/>
          <a:p>
            <a:pPr>
              <a:lnSpc>
                <a:spcPts val="1300"/>
              </a:lnSpc>
            </a:pPr>
            <a:r>
              <a:rPr lang="fr-FR" sz="1000" dirty="0">
                <a:latin typeface="Roboto" panose="02000000000000000000" pitchFamily="2" charset="0"/>
                <a:ea typeface="Roboto" panose="02000000000000000000" pitchFamily="2" charset="0"/>
              </a:rPr>
              <a:t>Refrain</a:t>
            </a:r>
          </a:p>
          <a:p>
            <a:pPr>
              <a:lnSpc>
                <a:spcPts val="1300"/>
              </a:lnSpc>
            </a:pPr>
            <a:r>
              <a:rPr lang="fr-FR" sz="1000" dirty="0">
                <a:latin typeface="Roboto" panose="02000000000000000000" pitchFamily="2" charset="0"/>
                <a:ea typeface="Roboto" panose="02000000000000000000" pitchFamily="2" charset="0"/>
              </a:rPr>
              <a:t>Docteur, un jour je marierai un ange</a:t>
            </a:r>
          </a:p>
          <a:p>
            <a:pPr>
              <a:lnSpc>
                <a:spcPts val="1300"/>
              </a:lnSpc>
            </a:pPr>
            <a:r>
              <a:rPr lang="fr-FR" sz="1000" dirty="0">
                <a:latin typeface="Roboto" panose="02000000000000000000" pitchFamily="2" charset="0"/>
                <a:ea typeface="Roboto" panose="02000000000000000000" pitchFamily="2" charset="0"/>
              </a:rPr>
              <a:t>On fera l'amour dans les nuages</a:t>
            </a:r>
          </a:p>
          <a:p>
            <a:pPr>
              <a:lnSpc>
                <a:spcPts val="1300"/>
              </a:lnSpc>
            </a:pPr>
            <a:r>
              <a:rPr lang="fr-FR" sz="1000" dirty="0">
                <a:latin typeface="Roboto" panose="02000000000000000000" pitchFamily="2" charset="0"/>
                <a:ea typeface="Roboto" panose="02000000000000000000" pitchFamily="2" charset="0"/>
              </a:rPr>
              <a:t>En priant pour que rien ne change</a:t>
            </a:r>
          </a:p>
          <a:p>
            <a:pPr>
              <a:lnSpc>
                <a:spcPts val="1300"/>
              </a:lnSpc>
            </a:pPr>
            <a:r>
              <a:rPr lang="fr-FR" sz="1000" dirty="0">
                <a:latin typeface="Roboto" panose="02000000000000000000" pitchFamily="2" charset="0"/>
                <a:ea typeface="Roboto" panose="02000000000000000000" pitchFamily="2" charset="0"/>
              </a:rPr>
              <a:t>Tu sais, une histoire ancrée dans les âges</a:t>
            </a:r>
          </a:p>
          <a:p>
            <a:pPr>
              <a:lnSpc>
                <a:spcPts val="1300"/>
              </a:lnSpc>
            </a:pPr>
            <a:r>
              <a:rPr lang="fr-FR" sz="1000" dirty="0">
                <a:latin typeface="Roboto" panose="02000000000000000000" pitchFamily="2" charset="0"/>
                <a:ea typeface="Roboto" panose="02000000000000000000" pitchFamily="2" charset="0"/>
              </a:rPr>
              <a:t>Docteur, un jour je marierai un ange</a:t>
            </a:r>
          </a:p>
          <a:p>
            <a:pPr>
              <a:lnSpc>
                <a:spcPts val="1300"/>
              </a:lnSpc>
            </a:pPr>
            <a:r>
              <a:rPr lang="fr-FR" sz="1000" dirty="0">
                <a:latin typeface="Roboto" panose="02000000000000000000" pitchFamily="2" charset="0"/>
                <a:ea typeface="Roboto" panose="02000000000000000000" pitchFamily="2" charset="0"/>
              </a:rPr>
              <a:t>On fera l'amour dans les nuages</a:t>
            </a:r>
          </a:p>
          <a:p>
            <a:pPr>
              <a:lnSpc>
                <a:spcPts val="1300"/>
              </a:lnSpc>
            </a:pPr>
            <a:r>
              <a:rPr lang="fr-FR" sz="1000" dirty="0">
                <a:latin typeface="Roboto" panose="02000000000000000000" pitchFamily="2" charset="0"/>
                <a:ea typeface="Roboto" panose="02000000000000000000" pitchFamily="2" charset="0"/>
              </a:rPr>
              <a:t>En priant pour que rien ne change</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Ici, l'amour c'est beaucoup, beaucoup trop superficiel</a:t>
            </a:r>
          </a:p>
          <a:p>
            <a:pPr>
              <a:lnSpc>
                <a:spcPts val="1300"/>
              </a:lnSpc>
            </a:pPr>
            <a:r>
              <a:rPr lang="fr-FR" sz="1000" dirty="0">
                <a:latin typeface="Roboto" panose="02000000000000000000" pitchFamily="2" charset="0"/>
                <a:ea typeface="Roboto" panose="02000000000000000000" pitchFamily="2" charset="0"/>
              </a:rPr>
              <a:t>On fait que te répéter « un jour il tombera du ciel »</a:t>
            </a:r>
          </a:p>
          <a:p>
            <a:pPr>
              <a:lnSpc>
                <a:spcPts val="1300"/>
              </a:lnSpc>
            </a:pPr>
            <a:r>
              <a:rPr lang="fr-FR" sz="1000" dirty="0">
                <a:latin typeface="Roboto" panose="02000000000000000000" pitchFamily="2" charset="0"/>
                <a:ea typeface="Roboto" panose="02000000000000000000" pitchFamily="2" charset="0"/>
              </a:rPr>
              <a:t>Et c'est toujours les mêmes discours</a:t>
            </a:r>
          </a:p>
          <a:p>
            <a:pPr>
              <a:lnSpc>
                <a:spcPts val="1300"/>
              </a:lnSpc>
            </a:pPr>
            <a:r>
              <a:rPr lang="fr-FR" sz="1000" dirty="0">
                <a:latin typeface="Roboto" panose="02000000000000000000" pitchFamily="2" charset="0"/>
                <a:ea typeface="Roboto" panose="02000000000000000000" pitchFamily="2" charset="0"/>
              </a:rPr>
              <a:t>De belles paroles, bientôt vous serez à court</a:t>
            </a:r>
          </a:p>
          <a:p>
            <a:pPr>
              <a:lnSpc>
                <a:spcPts val="1300"/>
              </a:lnSpc>
            </a:pPr>
            <a:r>
              <a:rPr lang="fr-FR" sz="1000" dirty="0">
                <a:latin typeface="Roboto" panose="02000000000000000000" pitchFamily="2" charset="0"/>
                <a:ea typeface="Roboto" panose="02000000000000000000" pitchFamily="2" charset="0"/>
              </a:rPr>
              <a:t>Aussitôt que le jour se lève</a:t>
            </a:r>
          </a:p>
          <a:p>
            <a:pPr>
              <a:lnSpc>
                <a:spcPts val="1300"/>
              </a:lnSpc>
            </a:pPr>
            <a:r>
              <a:rPr lang="fr-FR" sz="1000" dirty="0">
                <a:latin typeface="Roboto" panose="02000000000000000000" pitchFamily="2" charset="0"/>
                <a:ea typeface="Roboto" panose="02000000000000000000" pitchFamily="2" charset="0"/>
              </a:rPr>
              <a:t>Je m'en vais faire un tour et je rêve</a:t>
            </a:r>
          </a:p>
          <a:p>
            <a:pPr>
              <a:lnSpc>
                <a:spcPts val="1300"/>
              </a:lnSpc>
            </a:pPr>
            <a:r>
              <a:rPr lang="fr-FR" sz="1000" dirty="0">
                <a:latin typeface="Roboto" panose="02000000000000000000" pitchFamily="2" charset="0"/>
                <a:ea typeface="Roboto" panose="02000000000000000000" pitchFamily="2" charset="0"/>
              </a:rPr>
              <a:t>Que plus rien ne bouge sauf nos lèvres</a:t>
            </a:r>
          </a:p>
          <a:p>
            <a:pPr>
              <a:lnSpc>
                <a:spcPts val="1300"/>
              </a:lnSpc>
            </a:pPr>
            <a:r>
              <a:rPr lang="fr-FR" sz="1000" dirty="0">
                <a:latin typeface="Roboto" panose="02000000000000000000" pitchFamily="2" charset="0"/>
                <a:ea typeface="Roboto" panose="02000000000000000000" pitchFamily="2" charset="0"/>
              </a:rPr>
              <a:t>Je m'élève</a:t>
            </a:r>
          </a:p>
          <a:p>
            <a:pPr>
              <a:lnSpc>
                <a:spcPts val="1300"/>
              </a:lnSpc>
            </a:pPr>
            <a:r>
              <a:rPr lang="fr-FR" sz="1000" dirty="0">
                <a:latin typeface="Roboto" panose="02000000000000000000" pitchFamily="2" charset="0"/>
                <a:ea typeface="Roboto" panose="02000000000000000000" pitchFamily="2" charset="0"/>
              </a:rPr>
              <a:t>Aussitôt que le jour se lève</a:t>
            </a:r>
          </a:p>
          <a:p>
            <a:pPr>
              <a:lnSpc>
                <a:spcPts val="1300"/>
              </a:lnSpc>
            </a:pPr>
            <a:r>
              <a:rPr lang="fr-FR" sz="1000" dirty="0">
                <a:latin typeface="Roboto" panose="02000000000000000000" pitchFamily="2" charset="0"/>
                <a:ea typeface="Roboto" panose="02000000000000000000" pitchFamily="2" charset="0"/>
              </a:rPr>
              <a:t>Je m'en vais faire un tour et je rêve</a:t>
            </a:r>
          </a:p>
          <a:p>
            <a:pPr>
              <a:lnSpc>
                <a:spcPts val="1300"/>
              </a:lnSpc>
            </a:pPr>
            <a:r>
              <a:rPr lang="fr-FR" sz="1000" dirty="0">
                <a:latin typeface="Roboto" panose="02000000000000000000" pitchFamily="2" charset="0"/>
                <a:ea typeface="Roboto" panose="02000000000000000000" pitchFamily="2" charset="0"/>
              </a:rPr>
              <a:t>D'un amour n'existant pas</a:t>
            </a:r>
          </a:p>
          <a:p>
            <a:pPr>
              <a:lnSpc>
                <a:spcPts val="1300"/>
              </a:lnSpc>
            </a:pPr>
            <a:r>
              <a:rPr lang="fr-FR" sz="1000" dirty="0">
                <a:latin typeface="Roboto" panose="02000000000000000000" pitchFamily="2" charset="0"/>
                <a:ea typeface="Roboto" panose="02000000000000000000" pitchFamily="2" charset="0"/>
              </a:rPr>
              <a:t>Qui pourtant m'attristera</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Refrain</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Ici, l'amour c'est beaucoup, beaucoup trop conceptuel</a:t>
            </a:r>
          </a:p>
          <a:p>
            <a:pPr>
              <a:lnSpc>
                <a:spcPts val="1300"/>
              </a:lnSpc>
            </a:pPr>
            <a:r>
              <a:rPr lang="fr-FR" sz="1000" dirty="0">
                <a:latin typeface="Roboto" panose="02000000000000000000" pitchFamily="2" charset="0"/>
                <a:ea typeface="Roboto" panose="02000000000000000000" pitchFamily="2" charset="0"/>
              </a:rPr>
              <a:t>On fait que te répéter « les hommes, les femmes sont si cruels »</a:t>
            </a:r>
          </a:p>
          <a:p>
            <a:pPr>
              <a:lnSpc>
                <a:spcPts val="1300"/>
              </a:lnSpc>
            </a:pPr>
            <a:r>
              <a:rPr lang="fr-FR" sz="1000" dirty="0">
                <a:latin typeface="Roboto" panose="02000000000000000000" pitchFamily="2" charset="0"/>
                <a:ea typeface="Roboto" panose="02000000000000000000" pitchFamily="2" charset="0"/>
              </a:rPr>
              <a:t>Et c'est jamais comme au cinéma</a:t>
            </a:r>
          </a:p>
          <a:p>
            <a:pPr>
              <a:lnSpc>
                <a:spcPts val="1300"/>
              </a:lnSpc>
            </a:pPr>
            <a:r>
              <a:rPr lang="fr-FR" sz="1000" dirty="0">
                <a:latin typeface="Roboto" panose="02000000000000000000" pitchFamily="2" charset="0"/>
                <a:ea typeface="Roboto" panose="02000000000000000000" pitchFamily="2" charset="0"/>
              </a:rPr>
              <a:t>Décidément on est moins beaux loin des caméras</a:t>
            </a:r>
          </a:p>
          <a:p>
            <a:pPr>
              <a:lnSpc>
                <a:spcPts val="1300"/>
              </a:lnSpc>
            </a:pPr>
            <a:r>
              <a:rPr lang="fr-FR" sz="1000" dirty="0">
                <a:latin typeface="Roboto" panose="02000000000000000000" pitchFamily="2" charset="0"/>
                <a:ea typeface="Roboto" panose="02000000000000000000" pitchFamily="2" charset="0"/>
              </a:rPr>
              <a:t>Aussitôt que le jour se lève</a:t>
            </a:r>
          </a:p>
          <a:p>
            <a:pPr>
              <a:lnSpc>
                <a:spcPts val="1300"/>
              </a:lnSpc>
            </a:pPr>
            <a:r>
              <a:rPr lang="fr-FR" sz="1000" dirty="0">
                <a:latin typeface="Roboto" panose="02000000000000000000" pitchFamily="2" charset="0"/>
                <a:ea typeface="Roboto" panose="02000000000000000000" pitchFamily="2" charset="0"/>
              </a:rPr>
              <a:t>Je m'en vais faire un tour et je rêve</a:t>
            </a:r>
          </a:p>
          <a:p>
            <a:pPr>
              <a:lnSpc>
                <a:spcPts val="1300"/>
              </a:lnSpc>
            </a:pPr>
            <a:r>
              <a:rPr lang="fr-FR" sz="1000" dirty="0">
                <a:latin typeface="Roboto" panose="02000000000000000000" pitchFamily="2" charset="0"/>
                <a:ea typeface="Roboto" panose="02000000000000000000" pitchFamily="2" charset="0"/>
              </a:rPr>
              <a:t>Que plus rien ne bouge sauf nos lèvres</a:t>
            </a:r>
          </a:p>
          <a:p>
            <a:pPr>
              <a:lnSpc>
                <a:spcPts val="1300"/>
              </a:lnSpc>
            </a:pPr>
            <a:r>
              <a:rPr lang="fr-FR" sz="1000" dirty="0">
                <a:latin typeface="Roboto" panose="02000000000000000000" pitchFamily="2" charset="0"/>
                <a:ea typeface="Roboto" panose="02000000000000000000" pitchFamily="2" charset="0"/>
              </a:rPr>
              <a:t>Je m'élève</a:t>
            </a:r>
          </a:p>
          <a:p>
            <a:pPr>
              <a:lnSpc>
                <a:spcPts val="1300"/>
              </a:lnSpc>
            </a:pPr>
            <a:r>
              <a:rPr lang="fr-FR" sz="1000" dirty="0">
                <a:latin typeface="Roboto" panose="02000000000000000000" pitchFamily="2" charset="0"/>
                <a:ea typeface="Roboto" panose="02000000000000000000" pitchFamily="2" charset="0"/>
              </a:rPr>
              <a:t>Aussitôt que le jour se lève</a:t>
            </a:r>
          </a:p>
          <a:p>
            <a:pPr>
              <a:lnSpc>
                <a:spcPts val="1300"/>
              </a:lnSpc>
            </a:pPr>
            <a:r>
              <a:rPr lang="fr-FR" sz="1000" dirty="0">
                <a:latin typeface="Roboto" panose="02000000000000000000" pitchFamily="2" charset="0"/>
                <a:ea typeface="Roboto" panose="02000000000000000000" pitchFamily="2" charset="0"/>
              </a:rPr>
              <a:t>Je m'en vais faire un tour et je rêve</a:t>
            </a:r>
          </a:p>
          <a:p>
            <a:pPr>
              <a:lnSpc>
                <a:spcPts val="1300"/>
              </a:lnSpc>
            </a:pPr>
            <a:r>
              <a:rPr lang="fr-FR" sz="1000" dirty="0">
                <a:latin typeface="Roboto" panose="02000000000000000000" pitchFamily="2" charset="0"/>
                <a:ea typeface="Roboto" panose="02000000000000000000" pitchFamily="2" charset="0"/>
              </a:rPr>
              <a:t>D'un amour n'existant pas</a:t>
            </a:r>
          </a:p>
          <a:p>
            <a:pPr>
              <a:lnSpc>
                <a:spcPts val="1300"/>
              </a:lnSpc>
            </a:pPr>
            <a:r>
              <a:rPr lang="fr-FR" sz="1000" dirty="0">
                <a:latin typeface="Roboto" panose="02000000000000000000" pitchFamily="2" charset="0"/>
                <a:ea typeface="Roboto" panose="02000000000000000000" pitchFamily="2" charset="0"/>
              </a:rPr>
              <a:t>Qui pourtant m'attristera</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Refrain</a:t>
            </a:r>
          </a:p>
          <a:p>
            <a:pPr>
              <a:lnSpc>
                <a:spcPts val="1300"/>
              </a:lnSpc>
            </a:pPr>
            <a:endParaRPr lang="fr-FR" sz="1000" dirty="0">
              <a:solidFill>
                <a:srgbClr val="FF0000"/>
              </a:solidFill>
              <a:latin typeface="Roboto" panose="02000000000000000000" pitchFamily="2" charset="0"/>
              <a:ea typeface="Roboto" panose="02000000000000000000" pitchFamily="2" charset="0"/>
            </a:endParaRPr>
          </a:p>
        </p:txBody>
      </p:sp>
      <p:sp>
        <p:nvSpPr>
          <p:cNvPr id="11" name="ZoneTexte 10">
            <a:extLst>
              <a:ext uri="{FF2B5EF4-FFF2-40B4-BE49-F238E27FC236}">
                <a16:creationId xmlns:a16="http://schemas.microsoft.com/office/drawing/2014/main" id="{BFB56DE7-D704-884C-9813-744311F95B9B}"/>
              </a:ext>
            </a:extLst>
          </p:cNvPr>
          <p:cNvSpPr txBox="1"/>
          <p:nvPr/>
        </p:nvSpPr>
        <p:spPr>
          <a:xfrm>
            <a:off x="322240" y="3411612"/>
            <a:ext cx="2082205" cy="2985369"/>
          </a:xfrm>
          <a:prstGeom prst="rect">
            <a:avLst/>
          </a:prstGeom>
          <a:noFill/>
        </p:spPr>
        <p:txBody>
          <a:bodyPr wrap="square" lIns="0" tIns="0" rIns="0" bIns="0" rtlCol="0">
            <a:spAutoFit/>
          </a:bodyPr>
          <a:lstStyle/>
          <a:p>
            <a:pPr>
              <a:lnSpc>
                <a:spcPts val="1280"/>
              </a:lnSpc>
            </a:pPr>
            <a:r>
              <a:rPr lang="fr-FR" sz="1400" b="1" dirty="0">
                <a:latin typeface="Roboto" panose="02000000000000000000" pitchFamily="2" charset="0"/>
                <a:ea typeface="Roboto" panose="02000000000000000000" pitchFamily="2" charset="0"/>
              </a:rPr>
              <a:t>L’artiste</a:t>
            </a:r>
          </a:p>
          <a:p>
            <a:pPr>
              <a:lnSpc>
                <a:spcPts val="1280"/>
              </a:lnSpc>
            </a:pPr>
            <a:endParaRPr lang="fr-FR" sz="900" dirty="0">
              <a:latin typeface="Roboto Medium" panose="02000000000000000000" pitchFamily="2" charset="0"/>
              <a:ea typeface="Roboto Medium" panose="02000000000000000000" pitchFamily="2" charset="0"/>
            </a:endParaRPr>
          </a:p>
          <a:p>
            <a:pPr algn="just">
              <a:lnSpc>
                <a:spcPts val="1280"/>
              </a:lnSpc>
            </a:pPr>
            <a:r>
              <a:rPr lang="fr-FR" sz="900" kern="1300" dirty="0">
                <a:latin typeface="Roboto Medium" panose="02000000000000000000" pitchFamily="2" charset="0"/>
                <a:ea typeface="Roboto Medium" panose="02000000000000000000" pitchFamily="2" charset="0"/>
              </a:rPr>
              <a:t>Pierre de </a:t>
            </a:r>
            <a:r>
              <a:rPr lang="fr-FR" sz="900" kern="1300" dirty="0" err="1">
                <a:latin typeface="Roboto Medium" panose="02000000000000000000" pitchFamily="2" charset="0"/>
                <a:ea typeface="Roboto Medium" panose="02000000000000000000" pitchFamily="2" charset="0"/>
              </a:rPr>
              <a:t>Maere</a:t>
            </a:r>
            <a:r>
              <a:rPr lang="fr-FR" sz="900" kern="1300" dirty="0">
                <a:latin typeface="Roboto Medium" panose="02000000000000000000" pitchFamily="2" charset="0"/>
                <a:ea typeface="Roboto Medium" panose="02000000000000000000" pitchFamily="2" charset="0"/>
              </a:rPr>
              <a:t> est un artiste belge. Très tôt, il se découvre une passion pour la musique et s’imagine devenir aussi célèbre que ses idoles, Lady Gaga et Stromae. Il apprend le piano en autodidacte et prend quelques leçons de batterie. À l’âge de 10 ans, il découvre la composition musicale. Pierre de </a:t>
            </a:r>
            <a:r>
              <a:rPr lang="fr-FR" sz="900" kern="1300" dirty="0" err="1">
                <a:latin typeface="Roboto Medium" panose="02000000000000000000" pitchFamily="2" charset="0"/>
                <a:ea typeface="Roboto Medium" panose="02000000000000000000" pitchFamily="2" charset="0"/>
              </a:rPr>
              <a:t>Maere</a:t>
            </a:r>
            <a:r>
              <a:rPr lang="fr-FR" sz="900" kern="1300" dirty="0">
                <a:latin typeface="Roboto Medium" panose="02000000000000000000" pitchFamily="2" charset="0"/>
                <a:ea typeface="Roboto Medium" panose="02000000000000000000" pitchFamily="2" charset="0"/>
              </a:rPr>
              <a:t> s’intéresse aussi à la photographie et au monde de la mode. En 2023, il sort son premier album </a:t>
            </a:r>
            <a:r>
              <a:rPr lang="fr-FR" sz="900" i="1" kern="1300" dirty="0">
                <a:latin typeface="Roboto Medium" panose="02000000000000000000" pitchFamily="2" charset="0"/>
                <a:ea typeface="Roboto Medium" panose="02000000000000000000" pitchFamily="2" charset="0"/>
              </a:rPr>
              <a:t>Regarde-moi </a:t>
            </a:r>
            <a:r>
              <a:rPr lang="fr-FR" sz="900" kern="1300" dirty="0">
                <a:latin typeface="Roboto Medium" panose="02000000000000000000" pitchFamily="2" charset="0"/>
                <a:ea typeface="Roboto Medium" panose="02000000000000000000" pitchFamily="2" charset="0"/>
              </a:rPr>
              <a:t> dont «­ Un jour je marierai un ange » est le premier extrait. La même année, il remporte la Victoire de la musique dans la catégorie « Révélation masculine de l'année » et débute une tournée à travers la France.</a:t>
            </a:r>
            <a:endParaRPr lang="fr-FR" sz="900" dirty="0">
              <a:latin typeface="Roboto Medium" panose="02000000000000000000" pitchFamily="2" charset="0"/>
              <a:ea typeface="Roboto Medium" panose="02000000000000000000" pitchFamily="2" charset="0"/>
            </a:endParaRPr>
          </a:p>
        </p:txBody>
      </p:sp>
      <p:sp>
        <p:nvSpPr>
          <p:cNvPr id="15" name="ZoneTexte 14">
            <a:extLst>
              <a:ext uri="{FF2B5EF4-FFF2-40B4-BE49-F238E27FC236}">
                <a16:creationId xmlns:a16="http://schemas.microsoft.com/office/drawing/2014/main" id="{3180AE12-2343-0D48-A30E-196099CEE8B9}"/>
              </a:ext>
            </a:extLst>
          </p:cNvPr>
          <p:cNvSpPr txBox="1"/>
          <p:nvPr/>
        </p:nvSpPr>
        <p:spPr>
          <a:xfrm>
            <a:off x="322240" y="7762657"/>
            <a:ext cx="2082205" cy="412742"/>
          </a:xfrm>
          <a:prstGeom prst="rect">
            <a:avLst/>
          </a:prstGeom>
          <a:noFill/>
        </p:spPr>
        <p:txBody>
          <a:bodyPr wrap="square" lIns="0" tIns="0" rIns="0" bIns="0" rtlCol="0">
            <a:spAutoFit/>
          </a:bodyPr>
          <a:lstStyle/>
          <a:p>
            <a:pPr>
              <a:lnSpc>
                <a:spcPts val="1080"/>
              </a:lnSpc>
            </a:pPr>
            <a:r>
              <a:rPr lang="fr-FR" sz="850" i="1" kern="1100" dirty="0">
                <a:latin typeface="Roboto" panose="02000000000000000000" pitchFamily="2" charset="0"/>
                <a:ea typeface="Roboto" panose="02000000000000000000" pitchFamily="2" charset="0"/>
              </a:rPr>
              <a:t>Pour suivre l’actualité de Pierre de </a:t>
            </a:r>
            <a:r>
              <a:rPr lang="fr-FR" sz="850" i="1" kern="1100" dirty="0" err="1">
                <a:latin typeface="Roboto" panose="02000000000000000000" pitchFamily="2" charset="0"/>
                <a:ea typeface="Roboto" panose="02000000000000000000" pitchFamily="2" charset="0"/>
              </a:rPr>
              <a:t>Maere</a:t>
            </a:r>
            <a:r>
              <a:rPr lang="fr-FR" sz="850" i="1" kern="1100" dirty="0">
                <a:latin typeface="Roboto" panose="02000000000000000000" pitchFamily="2" charset="0"/>
                <a:ea typeface="Roboto" panose="02000000000000000000" pitchFamily="2" charset="0"/>
              </a:rPr>
              <a:t>, abonnez-vous à son compte Instagram </a:t>
            </a:r>
            <a:r>
              <a:rPr lang="fr-FR" sz="850" b="1" i="1" kern="1100" dirty="0">
                <a:latin typeface="Roboto" panose="02000000000000000000" pitchFamily="2" charset="0"/>
                <a:ea typeface="Roboto" panose="02000000000000000000" pitchFamily="2" charset="0"/>
              </a:rPr>
              <a:t>« @</a:t>
            </a:r>
            <a:r>
              <a:rPr lang="fr-FR" sz="850" b="1" i="1" kern="1100" dirty="0" err="1">
                <a:latin typeface="Roboto" panose="02000000000000000000" pitchFamily="2" charset="0"/>
                <a:ea typeface="Roboto" panose="02000000000000000000" pitchFamily="2" charset="0"/>
              </a:rPr>
              <a:t>pierredemaere</a:t>
            </a:r>
            <a:r>
              <a:rPr lang="fr-FR" sz="850" b="1" i="1" kern="1100" dirty="0">
                <a:latin typeface="Roboto" panose="02000000000000000000" pitchFamily="2" charset="0"/>
                <a:ea typeface="Roboto" panose="02000000000000000000" pitchFamily="2" charset="0"/>
              </a:rPr>
              <a:t> » </a:t>
            </a:r>
            <a:endParaRPr lang="fr-FR" sz="900" b="1" dirty="0">
              <a:latin typeface="Roboto Medium" panose="02000000000000000000" pitchFamily="2" charset="0"/>
              <a:ea typeface="Roboto Medium" panose="02000000000000000000" pitchFamily="2" charset="0"/>
            </a:endParaRPr>
          </a:p>
        </p:txBody>
      </p:sp>
      <p:pic>
        <p:nvPicPr>
          <p:cNvPr id="32" name="Image 31">
            <a:extLst>
              <a:ext uri="{FF2B5EF4-FFF2-40B4-BE49-F238E27FC236}">
                <a16:creationId xmlns:a16="http://schemas.microsoft.com/office/drawing/2014/main" id="{0CE9A250-3CF9-9C4B-9A2D-D66B958E2D97}"/>
              </a:ext>
            </a:extLst>
          </p:cNvPr>
          <p:cNvPicPr>
            <a:picLocks noChangeAspect="1"/>
          </p:cNvPicPr>
          <p:nvPr/>
        </p:nvPicPr>
        <p:blipFill>
          <a:blip r:embed="rId4"/>
          <a:stretch>
            <a:fillRect/>
          </a:stretch>
        </p:blipFill>
        <p:spPr>
          <a:xfrm>
            <a:off x="7937" y="7848"/>
            <a:ext cx="2743200" cy="660400"/>
          </a:xfrm>
          <a:prstGeom prst="rect">
            <a:avLst/>
          </a:prstGeom>
        </p:spPr>
      </p:pic>
      <p:sp>
        <p:nvSpPr>
          <p:cNvPr id="4" name="ZoneTexte 3">
            <a:extLst>
              <a:ext uri="{FF2B5EF4-FFF2-40B4-BE49-F238E27FC236}">
                <a16:creationId xmlns:a16="http://schemas.microsoft.com/office/drawing/2014/main" id="{62AE6041-BD4A-A83D-5F0E-DDEB6E491646}"/>
              </a:ext>
            </a:extLst>
          </p:cNvPr>
          <p:cNvSpPr txBox="1"/>
          <p:nvPr/>
        </p:nvSpPr>
        <p:spPr>
          <a:xfrm>
            <a:off x="2755505" y="1388331"/>
            <a:ext cx="2165910" cy="230832"/>
          </a:xfrm>
          <a:prstGeom prst="rect">
            <a:avLst/>
          </a:prstGeom>
          <a:noFill/>
        </p:spPr>
        <p:txBody>
          <a:bodyPr wrap="square" lIns="0" tIns="0" rIns="0" bIns="0" rtlCol="0">
            <a:spAutoFit/>
          </a:bodyPr>
          <a:lstStyle/>
          <a:p>
            <a:r>
              <a:rPr lang="fr-FR" sz="1500" dirty="0">
                <a:latin typeface="Roboto" panose="02000000000000000000" pitchFamily="2" charset="0"/>
                <a:ea typeface="Roboto" panose="02000000000000000000" pitchFamily="2" charset="0"/>
              </a:rPr>
              <a:t>Pierre de </a:t>
            </a:r>
            <a:r>
              <a:rPr lang="fr-FR" sz="1500" dirty="0" err="1">
                <a:latin typeface="Roboto" panose="02000000000000000000" pitchFamily="2" charset="0"/>
                <a:ea typeface="Roboto" panose="02000000000000000000" pitchFamily="2" charset="0"/>
              </a:rPr>
              <a:t>Maere</a:t>
            </a:r>
            <a:endParaRPr lang="fr-FR" sz="1500" dirty="0">
              <a:latin typeface="Roboto" panose="02000000000000000000" pitchFamily="2" charset="0"/>
              <a:ea typeface="Roboto" panose="02000000000000000000" pitchFamily="2" charset="0"/>
            </a:endParaRPr>
          </a:p>
        </p:txBody>
      </p:sp>
      <p:pic>
        <p:nvPicPr>
          <p:cNvPr id="10" name="Image 9">
            <a:extLst>
              <a:ext uri="{FF2B5EF4-FFF2-40B4-BE49-F238E27FC236}">
                <a16:creationId xmlns:a16="http://schemas.microsoft.com/office/drawing/2014/main" id="{BC436981-3883-3A9C-0FA1-B25E92210444}"/>
              </a:ext>
            </a:extLst>
          </p:cNvPr>
          <p:cNvPicPr>
            <a:picLocks noChangeAspect="1"/>
          </p:cNvPicPr>
          <p:nvPr/>
        </p:nvPicPr>
        <p:blipFill>
          <a:blip r:embed="rId5"/>
          <a:stretch>
            <a:fillRect/>
          </a:stretch>
        </p:blipFill>
        <p:spPr>
          <a:xfrm>
            <a:off x="322240" y="6951328"/>
            <a:ext cx="469900" cy="596900"/>
          </a:xfrm>
          <a:prstGeom prst="rect">
            <a:avLst/>
          </a:prstGeom>
        </p:spPr>
      </p:pic>
      <p:pic>
        <p:nvPicPr>
          <p:cNvPr id="1028" name="Picture 4" descr="Regarde-Moi: Pierre de Maere, Pierre de Maere: Amazon.fr: CD et Vinyles}">
            <a:extLst>
              <a:ext uri="{FF2B5EF4-FFF2-40B4-BE49-F238E27FC236}">
                <a16:creationId xmlns:a16="http://schemas.microsoft.com/office/drawing/2014/main" id="{42A6536B-3A9E-425F-806D-86549328F7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935" y="907291"/>
            <a:ext cx="2186939" cy="218693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2844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381D61A-99BC-9E6A-6AA8-4771C4BE363D}"/>
              </a:ext>
            </a:extLst>
          </p:cNvPr>
          <p:cNvPicPr>
            <a:picLocks noChangeAspect="1"/>
          </p:cNvPicPr>
          <p:nvPr/>
        </p:nvPicPr>
        <p:blipFill rotWithShape="1">
          <a:blip r:embed="rId3"/>
          <a:srcRect b="6732"/>
          <a:stretch/>
        </p:blipFill>
        <p:spPr>
          <a:xfrm>
            <a:off x="7937" y="5556"/>
            <a:ext cx="7543800" cy="9961659"/>
          </a:xfrm>
          <a:prstGeom prst="rect">
            <a:avLst/>
          </a:prstGeom>
        </p:spPr>
      </p:pic>
      <p:graphicFrame>
        <p:nvGraphicFramePr>
          <p:cNvPr id="13" name="Tableau 14">
            <a:extLst>
              <a:ext uri="{FF2B5EF4-FFF2-40B4-BE49-F238E27FC236}">
                <a16:creationId xmlns:a16="http://schemas.microsoft.com/office/drawing/2014/main" id="{A3F19CE1-0F17-E747-847B-D0AACEA68004}"/>
              </a:ext>
            </a:extLst>
          </p:cNvPr>
          <p:cNvGraphicFramePr>
            <a:graphicFrameLocks noGrp="1"/>
          </p:cNvGraphicFramePr>
          <p:nvPr>
            <p:extLst>
              <p:ext uri="{D42A27DB-BD31-4B8C-83A1-F6EECF244321}">
                <p14:modId xmlns:p14="http://schemas.microsoft.com/office/powerpoint/2010/main" val="4200742342"/>
              </p:ext>
            </p:extLst>
          </p:nvPr>
        </p:nvGraphicFramePr>
        <p:xfrm>
          <a:off x="1130984" y="2016359"/>
          <a:ext cx="5717287" cy="6833108"/>
        </p:xfrm>
        <a:graphic>
          <a:graphicData uri="http://schemas.openxmlformats.org/drawingml/2006/table">
            <a:tbl>
              <a:tblPr firstRow="1" bandRow="1">
                <a:tableStyleId>{5C22544A-7EE6-4342-B048-85BDC9FD1C3A}</a:tableStyleId>
              </a:tblPr>
              <a:tblGrid>
                <a:gridCol w="642145">
                  <a:extLst>
                    <a:ext uri="{9D8B030D-6E8A-4147-A177-3AD203B41FA5}">
                      <a16:colId xmlns:a16="http://schemas.microsoft.com/office/drawing/2014/main" val="2770672922"/>
                    </a:ext>
                  </a:extLst>
                </a:gridCol>
                <a:gridCol w="989526">
                  <a:extLst>
                    <a:ext uri="{9D8B030D-6E8A-4147-A177-3AD203B41FA5}">
                      <a16:colId xmlns:a16="http://schemas.microsoft.com/office/drawing/2014/main" val="161568558"/>
                    </a:ext>
                  </a:extLst>
                </a:gridCol>
                <a:gridCol w="4085616">
                  <a:extLst>
                    <a:ext uri="{9D8B030D-6E8A-4147-A177-3AD203B41FA5}">
                      <a16:colId xmlns:a16="http://schemas.microsoft.com/office/drawing/2014/main" val="93050948"/>
                    </a:ext>
                  </a:extLst>
                </a:gridCol>
              </a:tblGrid>
              <a:tr h="1424538">
                <a:tc>
                  <a:txBody>
                    <a:bodyPr/>
                    <a:lstStyle/>
                    <a:p>
                      <a:pPr algn="r"/>
                      <a:r>
                        <a:rPr lang="fr-FR" sz="5300" b="1" i="0" dirty="0">
                          <a:solidFill>
                            <a:srgbClr val="A879A8"/>
                          </a:solidFill>
                          <a:latin typeface="Proto Grotesk" panose="02000000000000000000" pitchFamily="2" charset="0"/>
                        </a:rPr>
                        <a:t>1</a:t>
                      </a:r>
                    </a:p>
                  </a:txBody>
                  <a:tcPr marL="0" marR="0" marT="4680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p>
                      <a:pPr>
                        <a:lnSpc>
                          <a:spcPts val="1300"/>
                        </a:lnSpc>
                      </a:pPr>
                      <a:r>
                        <a:rPr lang="fr-FR" sz="1000" b="1" kern="1300" baseline="0" dirty="0">
                          <a:solidFill>
                            <a:schemeClr val="tx1"/>
                          </a:solidFill>
                          <a:latin typeface="Roboto" panose="02000000000000000000" pitchFamily="2" charset="0"/>
                          <a:ea typeface="Roboto" panose="02000000000000000000" pitchFamily="2" charset="0"/>
                        </a:rPr>
                        <a:t>Premier temps</a:t>
                      </a:r>
                    </a:p>
                    <a:p>
                      <a:pPr>
                        <a:lnSpc>
                          <a:spcPts val="1300"/>
                        </a:lnSpc>
                      </a:pPr>
                      <a:r>
                        <a:rPr lang="fr-FR" sz="1000" b="0" kern="1300" baseline="0" dirty="0">
                          <a:solidFill>
                            <a:schemeClr val="tx1"/>
                          </a:solidFill>
                          <a:latin typeface="Roboto" panose="02000000000000000000" pitchFamily="2" charset="0"/>
                          <a:ea typeface="Roboto" panose="02000000000000000000" pitchFamily="2" charset="0"/>
                        </a:rPr>
                        <a:t>Diviser la classe en deux groupes.</a:t>
                      </a:r>
                    </a:p>
                    <a:p>
                      <a:pPr>
                        <a:lnSpc>
                          <a:spcPts val="1300"/>
                        </a:lnSpc>
                      </a:pPr>
                      <a:r>
                        <a:rPr lang="fr-FR" sz="1000" b="0" kern="1300" baseline="0" dirty="0">
                          <a:solidFill>
                            <a:schemeClr val="tx1"/>
                          </a:solidFill>
                          <a:latin typeface="Roboto" panose="02000000000000000000" pitchFamily="2" charset="0"/>
                          <a:ea typeface="Roboto" panose="02000000000000000000" pitchFamily="2" charset="0"/>
                        </a:rPr>
                        <a:t>Groupe A – Donnez 3 symptômes d’une peine de cœur*.</a:t>
                      </a:r>
                    </a:p>
                    <a:p>
                      <a:pPr>
                        <a:lnSpc>
                          <a:spcPts val="1300"/>
                        </a:lnSpc>
                      </a:pPr>
                      <a:r>
                        <a:rPr lang="fr-FR" sz="1000" b="0" kern="1300" baseline="0" dirty="0">
                          <a:solidFill>
                            <a:schemeClr val="tx1"/>
                          </a:solidFill>
                          <a:latin typeface="Roboto" panose="02000000000000000000" pitchFamily="2" charset="0"/>
                          <a:ea typeface="Roboto" panose="02000000000000000000" pitchFamily="2" charset="0"/>
                        </a:rPr>
                        <a:t>Groupe B – Donnez 3 symptômes de la maladie d’amour**.</a:t>
                      </a:r>
                    </a:p>
                    <a:p>
                      <a:pPr>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p>
                      <a:pPr>
                        <a:lnSpc>
                          <a:spcPts val="1300"/>
                        </a:lnSpc>
                      </a:pPr>
                      <a:r>
                        <a:rPr lang="fr-FR" sz="1000" b="0" kern="1300" baseline="0" dirty="0">
                          <a:solidFill>
                            <a:schemeClr val="tx1"/>
                          </a:solidFill>
                          <a:latin typeface="Roboto" panose="02000000000000000000" pitchFamily="2" charset="0"/>
                          <a:ea typeface="Roboto" panose="02000000000000000000" pitchFamily="2" charset="0"/>
                        </a:rPr>
                        <a:t>Selon vous, consulte-t-on son médecin pour :</a:t>
                      </a:r>
                    </a:p>
                    <a:p>
                      <a:pPr>
                        <a:lnSpc>
                          <a:spcPts val="1300"/>
                        </a:lnSpc>
                      </a:pPr>
                      <a:r>
                        <a:rPr lang="fr-FR" sz="1000" b="0" kern="1300" baseline="0" dirty="0">
                          <a:solidFill>
                            <a:schemeClr val="tx1"/>
                          </a:solidFill>
                          <a:latin typeface="Roboto" panose="02000000000000000000" pitchFamily="2" charset="0"/>
                          <a:ea typeface="Roboto" panose="02000000000000000000" pitchFamily="2" charset="0"/>
                        </a:rPr>
                        <a:t>- la maladie d’amour ?</a:t>
                      </a:r>
                    </a:p>
                    <a:p>
                      <a:pPr>
                        <a:lnSpc>
                          <a:spcPts val="1300"/>
                        </a:lnSpc>
                      </a:pPr>
                      <a:r>
                        <a:rPr lang="fr-FR" sz="1000" b="0" kern="1300" baseline="0" dirty="0">
                          <a:solidFill>
                            <a:schemeClr val="tx1"/>
                          </a:solidFill>
                          <a:latin typeface="Roboto" panose="02000000000000000000" pitchFamily="2" charset="0"/>
                          <a:ea typeface="Roboto" panose="02000000000000000000" pitchFamily="2" charset="0"/>
                        </a:rPr>
                        <a:t>- une peine de cœur ?</a:t>
                      </a:r>
                    </a:p>
                    <a:p>
                      <a:endParaRPr lang="fr-FR" sz="1000" b="0" kern="1300" baseline="0" dirty="0">
                        <a:solidFill>
                          <a:schemeClr val="tx1"/>
                        </a:solidFill>
                        <a:latin typeface="Roboto" panose="02000000000000000000" pitchFamily="2" charset="0"/>
                      </a:endParaRPr>
                    </a:p>
                    <a:p>
                      <a:r>
                        <a:rPr lang="fr-FR" sz="900" b="0" i="1" kern="1300" baseline="0" dirty="0">
                          <a:solidFill>
                            <a:schemeClr val="tx1"/>
                          </a:solidFill>
                          <a:latin typeface="Roboto" panose="02000000000000000000" pitchFamily="2" charset="0"/>
                        </a:rPr>
                        <a:t>* = quand on est triste après une rupture amoureuse.</a:t>
                      </a:r>
                    </a:p>
                    <a:p>
                      <a:r>
                        <a:rPr lang="fr-FR" sz="900" b="0" i="1" kern="1300" baseline="0" dirty="0">
                          <a:solidFill>
                            <a:schemeClr val="tx1"/>
                          </a:solidFill>
                          <a:latin typeface="Roboto" panose="02000000000000000000" pitchFamily="2" charset="0"/>
                        </a:rPr>
                        <a:t>** = quand on est très amoureux.</a:t>
                      </a:r>
                    </a:p>
                    <a:p>
                      <a:endParaRPr lang="fr-FR" sz="1000" b="0" kern="1300" baseline="0" dirty="0">
                        <a:solidFill>
                          <a:schemeClr val="tx1"/>
                        </a:solidFill>
                        <a:latin typeface="Roboto" panose="02000000000000000000"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8001463"/>
                  </a:ext>
                </a:extLst>
              </a:tr>
              <a:tr h="1084766">
                <a:tc>
                  <a:txBody>
                    <a:bodyPr/>
                    <a:lstStyle/>
                    <a:p>
                      <a:pPr algn="r"/>
                      <a:r>
                        <a:rPr lang="fr-FR" sz="5300" b="1" i="0" dirty="0">
                          <a:solidFill>
                            <a:srgbClr val="A879A8"/>
                          </a:solidFill>
                          <a:latin typeface="Proto Grotesk" panose="02000000000000000000" pitchFamily="2" charset="0"/>
                        </a:rPr>
                        <a:t>2</a:t>
                      </a:r>
                    </a:p>
                  </a:txBody>
                  <a:tcPr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71450" indent="-171450">
                        <a:lnSpc>
                          <a:spcPts val="1300"/>
                        </a:lnSpc>
                        <a:buFontTx/>
                        <a:buChar char="-"/>
                      </a:pPr>
                      <a:endParaRPr lang="fr-FR" sz="1000" dirty="0">
                        <a:solidFill>
                          <a:schemeClr val="tx1"/>
                        </a:solidFill>
                        <a:latin typeface="Roboto" panose="02000000000000000000" pitchFamily="2" charset="0"/>
                        <a:ea typeface="Roboto" panose="02000000000000000000" pitchFamily="2" charset="0"/>
                      </a:endParaRPr>
                    </a:p>
                    <a:p>
                      <a:pPr>
                        <a:lnSpc>
                          <a:spcPct val="114000"/>
                        </a:lnSpc>
                      </a:pPr>
                      <a:r>
                        <a:rPr lang="fr-FR" sz="1000" b="1" kern="1300" baseline="0" dirty="0">
                          <a:solidFill>
                            <a:schemeClr val="tx1"/>
                          </a:solidFill>
                          <a:latin typeface="Roboto" panose="02000000000000000000" pitchFamily="2" charset="0"/>
                          <a:ea typeface="Roboto" panose="02000000000000000000" pitchFamily="2" charset="0"/>
                        </a:rPr>
                        <a:t>Deuxième temps</a:t>
                      </a:r>
                      <a:br>
                        <a:rPr lang="fr-FR" sz="1000" b="1" kern="1300" baseline="0" dirty="0">
                          <a:solidFill>
                            <a:schemeClr val="tx1"/>
                          </a:solidFill>
                          <a:latin typeface="Roboto" panose="02000000000000000000" pitchFamily="2" charset="0"/>
                          <a:ea typeface="Roboto" panose="02000000000000000000" pitchFamily="2" charset="0"/>
                        </a:rPr>
                      </a:br>
                      <a:r>
                        <a:rPr lang="fr-FR" sz="1000" b="0" kern="1300" baseline="0" dirty="0">
                          <a:solidFill>
                            <a:schemeClr val="tx1"/>
                          </a:solidFill>
                          <a:latin typeface="Roboto" panose="02000000000000000000" pitchFamily="2" charset="0"/>
                          <a:ea typeface="Roboto" panose="02000000000000000000" pitchFamily="2" charset="0"/>
                        </a:rPr>
                        <a:t>Écoutez la chanson. </a:t>
                      </a:r>
                    </a:p>
                    <a:p>
                      <a:pPr algn="just">
                        <a:lnSpc>
                          <a:spcPct val="114000"/>
                        </a:lnSpc>
                      </a:pPr>
                      <a:r>
                        <a:rPr lang="fr-FR" sz="1000" b="0" kern="1300" baseline="0" dirty="0">
                          <a:solidFill>
                            <a:schemeClr val="tx1"/>
                          </a:solidFill>
                          <a:latin typeface="Roboto" panose="02000000000000000000" pitchFamily="2" charset="0"/>
                          <a:ea typeface="Roboto" panose="02000000000000000000" pitchFamily="2" charset="0"/>
                        </a:rPr>
                        <a:t>A. À votre avis, où en est la vie amoureuse du chanteur : est-il très amoureux, vient-il de subir une rupture ou cherche-t-il encore le grand amour ?</a:t>
                      </a:r>
                    </a:p>
                    <a:p>
                      <a:pPr algn="just">
                        <a:lnSpc>
                          <a:spcPct val="114000"/>
                        </a:lnSpc>
                      </a:pPr>
                      <a:endParaRPr lang="fr-FR" sz="1000" b="0" kern="1300" baseline="0" dirty="0">
                        <a:solidFill>
                          <a:schemeClr val="tx1"/>
                        </a:solidFill>
                        <a:latin typeface="Roboto" panose="02000000000000000000" pitchFamily="2" charset="0"/>
                        <a:ea typeface="Roboto" panose="02000000000000000000" pitchFamily="2"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1937018"/>
                  </a:ext>
                </a:extLst>
              </a:tr>
              <a:tr h="202942">
                <a:tc>
                  <a:txBody>
                    <a:bodyPr/>
                    <a:lstStyle/>
                    <a:p>
                      <a:pPr algn="r"/>
                      <a:endParaRPr lang="fr-FR" sz="3600" b="1" i="0" dirty="0">
                        <a:solidFill>
                          <a:srgbClr val="A879A8"/>
                        </a:solidFill>
                        <a:latin typeface="Proto Grotesk" panose="02000000000000000000" pitchFamily="2" charset="0"/>
                      </a:endParaRP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lnSpc>
                          <a:spcPct val="114000"/>
                        </a:lnSpc>
                      </a:pPr>
                      <a:r>
                        <a:rPr lang="fr-FR" sz="1000" b="0" kern="1300" baseline="0" dirty="0">
                          <a:solidFill>
                            <a:schemeClr val="tx1"/>
                          </a:solidFill>
                          <a:latin typeface="Roboto" panose="02000000000000000000" pitchFamily="2" charset="0"/>
                          <a:ea typeface="Roboto" panose="02000000000000000000" pitchFamily="2" charset="0"/>
                        </a:rPr>
                        <a:t>B. Trouvez-vous que le style musical et la voix de l’artiste correspondent aux paroles et au thème de la chanson ? </a:t>
                      </a:r>
                      <a:endParaRPr lang="fr-FR" sz="1000" b="0" kern="1300" baseline="0" dirty="0">
                        <a:solidFill>
                          <a:schemeClr val="tx1"/>
                        </a:solidFill>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253087"/>
                  </a:ext>
                </a:extLst>
              </a:tr>
              <a:tr h="1321067">
                <a:tc>
                  <a:txBody>
                    <a:bodyPr/>
                    <a:lstStyle/>
                    <a:p>
                      <a:pPr algn="r"/>
                      <a:r>
                        <a:rPr lang="fr-FR" sz="5300" b="1" i="0" dirty="0">
                          <a:solidFill>
                            <a:srgbClr val="A879A8"/>
                          </a:solidFill>
                          <a:latin typeface="Proto Grotesk" panose="02000000000000000000" pitchFamily="2" charset="0"/>
                        </a:rPr>
                        <a:t>3</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14000"/>
                        </a:lnSpc>
                      </a:pPr>
                      <a:r>
                        <a:rPr lang="fr-FR" sz="1000" b="1" kern="1300" baseline="0" dirty="0">
                          <a:solidFill>
                            <a:schemeClr val="tx1"/>
                          </a:solidFill>
                          <a:latin typeface="Roboto" panose="02000000000000000000" pitchFamily="2" charset="0"/>
                          <a:ea typeface="Roboto" panose="02000000000000000000" pitchFamily="2" charset="0"/>
                        </a:rPr>
                        <a:t>Troisième temps</a:t>
                      </a:r>
                    </a:p>
                    <a:p>
                      <a:pPr>
                        <a:lnSpc>
                          <a:spcPct val="114000"/>
                        </a:lnSpc>
                      </a:pPr>
                      <a:r>
                        <a:rPr lang="fr-FR" sz="1000" b="0" i="1" kern="1300" baseline="0" dirty="0">
                          <a:solidFill>
                            <a:schemeClr val="tx1"/>
                          </a:solidFill>
                          <a:latin typeface="Roboto" panose="02000000000000000000" pitchFamily="2" charset="0"/>
                          <a:ea typeface="Roboto" panose="02000000000000000000" pitchFamily="2" charset="0"/>
                          <a:cs typeface="Roboto" panose="02000000000000000000" pitchFamily="2" charset="0"/>
                        </a:rPr>
                        <a:t>À deux. </a:t>
                      </a:r>
                    </a:p>
                    <a:p>
                      <a:pPr marL="0" marR="0" lvl="0" indent="0" algn="just" defTabSz="755934" rtl="0" eaLnBrk="1" fontAlgn="auto" latinLnBrk="0" hangingPunct="1">
                        <a:lnSpc>
                          <a:spcPct val="114000"/>
                        </a:lnSpc>
                        <a:spcBef>
                          <a:spcPts val="0"/>
                        </a:spcBef>
                        <a:spcAft>
                          <a:spcPts val="0"/>
                        </a:spcAft>
                        <a:buClrTx/>
                        <a:buSzTx/>
                        <a:buFontTx/>
                        <a:buNone/>
                        <a:tabLst/>
                        <a:defRPr/>
                      </a:pPr>
                      <a:r>
                        <a:rPr lang="fr-FR" sz="1000" b="0" i="0" kern="1300" baseline="0" dirty="0">
                          <a:solidFill>
                            <a:schemeClr val="tx1"/>
                          </a:solidFill>
                          <a:latin typeface="Roboto" panose="02000000000000000000" pitchFamily="2" charset="0"/>
                          <a:ea typeface="Roboto" panose="02000000000000000000" pitchFamily="2" charset="0"/>
                          <a:cs typeface="Roboto" panose="02000000000000000000" pitchFamily="2" charset="0"/>
                        </a:rPr>
                        <a:t>Reprenez les symptômes listés dans l’activité 1. </a:t>
                      </a:r>
                    </a:p>
                    <a:p>
                      <a:pPr algn="just">
                        <a:lnSpc>
                          <a:spcPct val="114000"/>
                        </a:lnSpc>
                      </a:pPr>
                      <a:r>
                        <a:rPr lang="fr-FR" sz="1000" b="0" i="0" kern="1300" baseline="0" dirty="0">
                          <a:solidFill>
                            <a:schemeClr val="tx1"/>
                          </a:solidFill>
                          <a:latin typeface="Roboto" panose="02000000000000000000" pitchFamily="2" charset="0"/>
                          <a:ea typeface="Roboto" panose="02000000000000000000" pitchFamily="2" charset="0"/>
                          <a:cs typeface="Roboto" panose="02000000000000000000" pitchFamily="2" charset="0"/>
                        </a:rPr>
                        <a:t>Vous souffrez d’une peine de cœur ou d’une maladie d’amour et décidez, comme le chanteur, d’aller consulter votre médecin. </a:t>
                      </a:r>
                    </a:p>
                    <a:p>
                      <a:pPr algn="just">
                        <a:lnSpc>
                          <a:spcPct val="114000"/>
                        </a:lnSpc>
                      </a:pPr>
                      <a:r>
                        <a:rPr lang="fr-FR" sz="1000" b="0" i="0" kern="1300" baseline="0" dirty="0">
                          <a:solidFill>
                            <a:schemeClr val="tx1"/>
                          </a:solidFill>
                          <a:latin typeface="Roboto" panose="02000000000000000000" pitchFamily="2" charset="0"/>
                          <a:ea typeface="Roboto" panose="02000000000000000000" pitchFamily="2" charset="0"/>
                          <a:cs typeface="Roboto" panose="02000000000000000000" pitchFamily="2" charset="0"/>
                        </a:rPr>
                        <a:t>Expliquez-lui ce que vous ressentez et comment vous vous comportez. Il vous écoute et vous donne des conseils. </a:t>
                      </a:r>
                    </a:p>
                    <a:p>
                      <a:pPr algn="just">
                        <a:lnSpc>
                          <a:spcPct val="114000"/>
                        </a:lnSpc>
                      </a:pPr>
                      <a:r>
                        <a:rPr lang="fr-FR" sz="1000" b="0" i="0" kern="1300" baseline="0" dirty="0">
                          <a:solidFill>
                            <a:schemeClr val="tx1"/>
                          </a:solidFill>
                          <a:latin typeface="Roboto" panose="02000000000000000000" pitchFamily="2" charset="0"/>
                          <a:ea typeface="Roboto" panose="02000000000000000000" pitchFamily="2" charset="0"/>
                          <a:cs typeface="Roboto" panose="02000000000000000000" pitchFamily="2" charset="0"/>
                        </a:rPr>
                        <a:t>Jouez ce mini-dialogue.</a:t>
                      </a:r>
                    </a:p>
                    <a:p>
                      <a:pPr algn="just">
                        <a:lnSpc>
                          <a:spcPct val="114000"/>
                        </a:lnSpc>
                      </a:pPr>
                      <a:endParaRPr lang="fr-FR" sz="1000" b="0" i="0" kern="1300" baseline="0" dirty="0">
                        <a:solidFill>
                          <a:schemeClr val="tx1"/>
                        </a:solidFill>
                        <a:latin typeface="Roboto" panose="02000000000000000000" pitchFamily="2" charset="0"/>
                        <a:ea typeface="Roboto" panose="02000000000000000000" pitchFamily="2" charset="0"/>
                        <a:cs typeface="Roboto" panose="02000000000000000000" pitchFamily="2" charset="0"/>
                      </a:endParaRPr>
                    </a:p>
                    <a:p>
                      <a:pPr algn="just">
                        <a:lnSpc>
                          <a:spcPct val="114000"/>
                        </a:lnSpc>
                      </a:pPr>
                      <a:r>
                        <a:rPr lang="fr-FR" sz="1000" b="0" i="1" kern="1300" baseline="0" dirty="0">
                          <a:solidFill>
                            <a:schemeClr val="tx1"/>
                          </a:solidFill>
                          <a:latin typeface="Roboto" panose="02000000000000000000" pitchFamily="2" charset="0"/>
                          <a:ea typeface="Roboto" panose="02000000000000000000" pitchFamily="2" charset="0"/>
                          <a:cs typeface="Roboto" panose="02000000000000000000" pitchFamily="2" charset="0"/>
                        </a:rPr>
                        <a:t>Exemple :</a:t>
                      </a:r>
                    </a:p>
                    <a:p>
                      <a:pPr marL="171450" indent="-171450" algn="just">
                        <a:lnSpc>
                          <a:spcPct val="114000"/>
                        </a:lnSpc>
                        <a:buFontTx/>
                        <a:buChar char="-"/>
                      </a:pPr>
                      <a:r>
                        <a:rPr lang="fr-FR" sz="1000" b="0" i="1" kern="1300" baseline="0" dirty="0">
                          <a:solidFill>
                            <a:schemeClr val="tx1"/>
                          </a:solidFill>
                          <a:latin typeface="Roboto" panose="02000000000000000000" pitchFamily="2" charset="0"/>
                          <a:ea typeface="Roboto" panose="02000000000000000000" pitchFamily="2" charset="0"/>
                          <a:cs typeface="Roboto" panose="02000000000000000000" pitchFamily="2" charset="0"/>
                        </a:rPr>
                        <a:t>Docteur, je me sens tout bizarre ! Depuis que j’ai rencontré un ange, je n’arrive plus à rien faire, je passe mon temps à rêver, je ne peux plus travailler, ni manger… </a:t>
                      </a:r>
                    </a:p>
                    <a:p>
                      <a:pPr marL="171450" indent="-171450" algn="just">
                        <a:lnSpc>
                          <a:spcPct val="114000"/>
                        </a:lnSpc>
                        <a:buFontTx/>
                        <a:buChar char="-"/>
                      </a:pPr>
                      <a:r>
                        <a:rPr lang="fr-FR" sz="1000" b="0" i="1" kern="1300" baseline="0" dirty="0">
                          <a:solidFill>
                            <a:schemeClr val="tx1"/>
                          </a:solidFill>
                          <a:latin typeface="Roboto" panose="02000000000000000000" pitchFamily="2" charset="0"/>
                          <a:ea typeface="Roboto" panose="02000000000000000000" pitchFamily="2" charset="0"/>
                          <a:cs typeface="Roboto" panose="02000000000000000000" pitchFamily="2" charset="0"/>
                        </a:rPr>
                        <a:t>Je comprends, c’est la maladie d’amour ! Faites attention, vous ne pouvez pas vivre d’amour et d’eau fraîche, continuez à manger !</a:t>
                      </a:r>
                    </a:p>
                    <a:p>
                      <a:pPr algn="just">
                        <a:lnSpc>
                          <a:spcPct val="114000"/>
                        </a:lnSpc>
                      </a:pPr>
                      <a:endParaRPr lang="fr-FR" sz="1000" b="0" i="0" kern="1300" baseline="0" dirty="0">
                        <a:solidFill>
                          <a:schemeClr val="tx1"/>
                        </a:solidFill>
                        <a:latin typeface="Roboto Medium" panose="02000000000000000000" pitchFamily="2" charset="0"/>
                        <a:ea typeface="Roboto Medium" panose="02000000000000000000" pitchFamily="2" charset="0"/>
                      </a:endParaRPr>
                    </a:p>
                    <a:p>
                      <a:endParaRPr lang="fr-FR" sz="1000" b="0" kern="1300" baseline="0" dirty="0">
                        <a:solidFill>
                          <a:schemeClr val="tx1"/>
                        </a:solidFill>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1671738"/>
                  </a:ext>
                </a:extLst>
              </a:tr>
            </a:tbl>
          </a:graphicData>
        </a:graphic>
      </p:graphicFrame>
      <p:pic>
        <p:nvPicPr>
          <p:cNvPr id="15" name="Image 14">
            <a:extLst>
              <a:ext uri="{FF2B5EF4-FFF2-40B4-BE49-F238E27FC236}">
                <a16:creationId xmlns:a16="http://schemas.microsoft.com/office/drawing/2014/main" id="{43EF110D-EC29-A941-8BBC-7BAA4248E5B2}"/>
              </a:ext>
            </a:extLst>
          </p:cNvPr>
          <p:cNvPicPr>
            <a:picLocks noChangeAspect="1"/>
          </p:cNvPicPr>
          <p:nvPr/>
        </p:nvPicPr>
        <p:blipFill>
          <a:blip r:embed="rId4"/>
          <a:stretch>
            <a:fillRect/>
          </a:stretch>
        </p:blipFill>
        <p:spPr>
          <a:xfrm>
            <a:off x="0" y="5556"/>
            <a:ext cx="2743200" cy="660400"/>
          </a:xfrm>
          <a:prstGeom prst="rect">
            <a:avLst/>
          </a:prstGeom>
        </p:spPr>
      </p:pic>
      <p:pic>
        <p:nvPicPr>
          <p:cNvPr id="48" name="Image 47">
            <a:extLst>
              <a:ext uri="{FF2B5EF4-FFF2-40B4-BE49-F238E27FC236}">
                <a16:creationId xmlns:a16="http://schemas.microsoft.com/office/drawing/2014/main" id="{79845373-11F3-0864-6B1B-1393D3572553}"/>
              </a:ext>
            </a:extLst>
          </p:cNvPr>
          <p:cNvPicPr>
            <a:picLocks noChangeAspect="1"/>
          </p:cNvPicPr>
          <p:nvPr/>
        </p:nvPicPr>
        <p:blipFill>
          <a:blip r:embed="rId5"/>
          <a:stretch>
            <a:fillRect/>
          </a:stretch>
        </p:blipFill>
        <p:spPr>
          <a:xfrm>
            <a:off x="1875705" y="2227372"/>
            <a:ext cx="508000" cy="508000"/>
          </a:xfrm>
          <a:prstGeom prst="rect">
            <a:avLst/>
          </a:prstGeom>
        </p:spPr>
      </p:pic>
      <p:pic>
        <p:nvPicPr>
          <p:cNvPr id="50" name="Image 49">
            <a:extLst>
              <a:ext uri="{FF2B5EF4-FFF2-40B4-BE49-F238E27FC236}">
                <a16:creationId xmlns:a16="http://schemas.microsoft.com/office/drawing/2014/main" id="{A7326432-5686-79F0-2242-4ABB934CE887}"/>
              </a:ext>
            </a:extLst>
          </p:cNvPr>
          <p:cNvPicPr>
            <a:picLocks noChangeAspect="1"/>
          </p:cNvPicPr>
          <p:nvPr/>
        </p:nvPicPr>
        <p:blipFill>
          <a:blip r:embed="rId6"/>
          <a:stretch>
            <a:fillRect/>
          </a:stretch>
        </p:blipFill>
        <p:spPr>
          <a:xfrm>
            <a:off x="1875705" y="4306610"/>
            <a:ext cx="508000" cy="508000"/>
          </a:xfrm>
          <a:prstGeom prst="rect">
            <a:avLst/>
          </a:prstGeom>
        </p:spPr>
      </p:pic>
      <p:pic>
        <p:nvPicPr>
          <p:cNvPr id="26" name="Image 25">
            <a:extLst>
              <a:ext uri="{FF2B5EF4-FFF2-40B4-BE49-F238E27FC236}">
                <a16:creationId xmlns:a16="http://schemas.microsoft.com/office/drawing/2014/main" id="{F6416F1E-4B8A-481B-AE6B-BF17115676A9}"/>
              </a:ext>
            </a:extLst>
          </p:cNvPr>
          <p:cNvPicPr>
            <a:picLocks noChangeAspect="1"/>
          </p:cNvPicPr>
          <p:nvPr/>
        </p:nvPicPr>
        <p:blipFill>
          <a:blip r:embed="rId7"/>
          <a:stretch>
            <a:fillRect/>
          </a:stretch>
        </p:blipFill>
        <p:spPr>
          <a:xfrm>
            <a:off x="1875705" y="6122904"/>
            <a:ext cx="508000" cy="508000"/>
          </a:xfrm>
          <a:prstGeom prst="rect">
            <a:avLst/>
          </a:prstGeom>
        </p:spPr>
      </p:pic>
      <p:sp>
        <p:nvSpPr>
          <p:cNvPr id="28" name="ZoneTexte 27">
            <a:extLst>
              <a:ext uri="{FF2B5EF4-FFF2-40B4-BE49-F238E27FC236}">
                <a16:creationId xmlns:a16="http://schemas.microsoft.com/office/drawing/2014/main" id="{C19C18ED-66F8-441D-B720-57D7A7273EDF}"/>
              </a:ext>
            </a:extLst>
          </p:cNvPr>
          <p:cNvSpPr txBox="1"/>
          <p:nvPr/>
        </p:nvSpPr>
        <p:spPr>
          <a:xfrm>
            <a:off x="325877" y="724598"/>
            <a:ext cx="4821310"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Un jour je marierai un ange » </a:t>
            </a:r>
            <a:r>
              <a:rPr lang="fr-FR" sz="1200" dirty="0">
                <a:latin typeface="Roboto" panose="02000000000000000000" pitchFamily="2" charset="0"/>
                <a:ea typeface="Roboto" panose="02000000000000000000" pitchFamily="2" charset="0"/>
              </a:rPr>
              <a:t>Pierre de </a:t>
            </a:r>
            <a:r>
              <a:rPr lang="fr-FR" sz="1200" dirty="0" err="1">
                <a:latin typeface="Roboto" panose="02000000000000000000" pitchFamily="2" charset="0"/>
                <a:ea typeface="Roboto" panose="02000000000000000000" pitchFamily="2" charset="0"/>
              </a:rPr>
              <a:t>Maere</a:t>
            </a:r>
            <a:endParaRPr lang="fr-FR" sz="1200" dirty="0">
              <a:latin typeface="Roboto" panose="02000000000000000000" pitchFamily="2" charset="0"/>
              <a:ea typeface="Roboto" panose="02000000000000000000" pitchFamily="2" charset="0"/>
            </a:endParaRPr>
          </a:p>
        </p:txBody>
      </p:sp>
    </p:spTree>
    <p:custDataLst>
      <p:tags r:id="rId1"/>
    </p:custDataLst>
    <p:extLst>
      <p:ext uri="{BB962C8B-B14F-4D97-AF65-F5344CB8AC3E}">
        <p14:creationId xmlns:p14="http://schemas.microsoft.com/office/powerpoint/2010/main" val="145031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B2AB4C5-B9BC-C021-7ED1-9808FFD6D7B6}"/>
              </a:ext>
            </a:extLst>
          </p:cNvPr>
          <p:cNvPicPr>
            <a:picLocks noChangeAspect="1"/>
          </p:cNvPicPr>
          <p:nvPr/>
        </p:nvPicPr>
        <p:blipFill rotWithShape="1">
          <a:blip r:embed="rId3"/>
          <a:srcRect b="6174"/>
          <a:stretch/>
        </p:blipFill>
        <p:spPr>
          <a:xfrm>
            <a:off x="7937" y="5556"/>
            <a:ext cx="7543800" cy="10021313"/>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1388414891"/>
              </p:ext>
            </p:extLst>
          </p:nvPr>
        </p:nvGraphicFramePr>
        <p:xfrm>
          <a:off x="864394" y="964406"/>
          <a:ext cx="6369404" cy="9599855"/>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360000">
                <a:tc rowSpan="3">
                  <a:txBody>
                    <a:bodyPr/>
                    <a:lstStyle/>
                    <a:p>
                      <a:pPr algn="r"/>
                      <a:r>
                        <a:rPr lang="fr-FR" sz="5300" b="1" i="0" baseline="0" dirty="0">
                          <a:solidFill>
                            <a:srgbClr val="A879A8"/>
                          </a:solidFill>
                          <a:latin typeface="Proto Grotesk" panose="02000000000000000000" pitchFamily="2" charset="0"/>
                        </a:rPr>
                        <a:t>1</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1044993">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a:t>
                      </a:r>
                    </a:p>
                    <a:p>
                      <a:r>
                        <a:rPr lang="fr-FR" sz="1000" b="1" i="0" kern="1300" baseline="0" dirty="0">
                          <a:solidFill>
                            <a:schemeClr val="dk1"/>
                          </a:solidFill>
                          <a:effectLst/>
                          <a:latin typeface="Roboto Medium" panose="02000000000000000000" pitchFamily="2" charset="0"/>
                          <a:ea typeface="+mn-ea"/>
                          <a:cs typeface="+mn-cs"/>
                        </a:rPr>
                        <a:t>Retrouvez les mots qui correspondent à ces </a:t>
                      </a:r>
                    </a:p>
                    <a:p>
                      <a:r>
                        <a:rPr lang="fr-FR" sz="1000" b="1" i="0" kern="1300" baseline="0" dirty="0">
                          <a:solidFill>
                            <a:schemeClr val="dk1"/>
                          </a:solidFill>
                          <a:effectLst/>
                          <a:latin typeface="Roboto Medium" panose="02000000000000000000" pitchFamily="2" charset="0"/>
                          <a:ea typeface="+mn-ea"/>
                          <a:cs typeface="+mn-cs"/>
                        </a:rPr>
                        <a:t>définitions. Aidez-vous du nuage de mots.</a:t>
                      </a:r>
                    </a:p>
                    <a:p>
                      <a:endParaRPr lang="fr-FR" sz="1000" b="0" i="0" kern="1300" baseline="0" dirty="0">
                        <a:solidFill>
                          <a:schemeClr val="dk1"/>
                        </a:solidFill>
                        <a:effectLst/>
                        <a:latin typeface="Roboto Medium" panose="02000000000000000000" pitchFamily="2" charset="0"/>
                        <a:ea typeface="+mn-ea"/>
                        <a:cs typeface="+mn-cs"/>
                      </a:endParaRPr>
                    </a:p>
                    <a:p>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a) Qui dure indéfiniment.</a:t>
                      </a:r>
                    </a:p>
                    <a:p>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b) Qui dure un court moment.</a:t>
                      </a:r>
                    </a:p>
                    <a:p>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c) Qui ne dépend d’aucune condition.</a:t>
                      </a:r>
                    </a:p>
                    <a:p>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d) En amour, qui montre des sentiments.</a:t>
                      </a:r>
                    </a:p>
                    <a:p>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e) Qui est abstrait, qui concerne les idées.</a:t>
                      </a:r>
                    </a:p>
                    <a:p>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f) Qui manque de profondeur, qui reste en surface.</a:t>
                      </a:r>
                    </a:p>
                    <a:p>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g) Qui fait souffrir.</a:t>
                      </a:r>
                    </a:p>
                    <a:p>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h) Qui est intense au niveau des sentiments.</a:t>
                      </a:r>
                    </a:p>
                    <a:p>
                      <a:endParaRPr lang="fr-FR" sz="1000" b="0" i="0" kern="1300" baseline="0" dirty="0">
                        <a:solidFill>
                          <a:schemeClr val="dk1"/>
                        </a:solidFill>
                        <a:effectLst/>
                        <a:latin typeface="Roboto Medium"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Quel(s) mot(s) choisiriez-vous pour définir l’amour ? Expliquez votre choix.</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60000">
                <a:tc rowSpan="3">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A879A8"/>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34000">
                <a:tc vMerge="1">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203224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A.  Cochez la bonne réponse. Quelle est l’atmosphère de la chanson ? </a:t>
                      </a:r>
                    </a:p>
                    <a:p>
                      <a:endParaRPr lang="fr-FR" sz="1000" b="0" i="0" kern="1300" baseline="0" dirty="0">
                        <a:solidFill>
                          <a:schemeClr val="dk1"/>
                        </a:solidFill>
                        <a:effectLst/>
                        <a:latin typeface="Roboto" panose="02000000000000000000" pitchFamily="2" charset="0"/>
                        <a:ea typeface="+mn-ea"/>
                        <a:cs typeface="+mn-cs"/>
                      </a:endParaRP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Rythmée et dynamique : elle donne de l’énergie ! </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Douce et mélancolique : elle invite à la rêverie…</a:t>
                      </a:r>
                    </a:p>
                    <a:p>
                      <a:pPr marL="171450" indent="-171450">
                        <a:buFont typeface="Wingdings" pitchFamily="2" charset="2"/>
                        <a:buChar char="q"/>
                      </a:pPr>
                      <a:r>
                        <a:rPr lang="fr-FR" sz="1000" b="0" i="0" kern="1300" baseline="0" dirty="0">
                          <a:latin typeface="Roboto" panose="02000000000000000000" pitchFamily="2" charset="0"/>
                        </a:rPr>
                        <a:t>Sombre et dépressive : elle met la larme à l'</a:t>
                      </a:r>
                      <a:r>
                        <a:rPr lang="fr-FR" sz="1000" b="0" kern="1300" baseline="0" dirty="0">
                          <a:solidFill>
                            <a:schemeClr val="tx1"/>
                          </a:solidFill>
                          <a:latin typeface="Roboto" panose="02000000000000000000" pitchFamily="2" charset="0"/>
                          <a:ea typeface="Roboto" panose="02000000000000000000" pitchFamily="2" charset="0"/>
                        </a:rPr>
                        <a:t>œ</a:t>
                      </a:r>
                      <a:r>
                        <a:rPr lang="fr-FR" sz="1000" b="0" i="0" kern="1300" baseline="0" dirty="0">
                          <a:latin typeface="Roboto" panose="02000000000000000000" pitchFamily="2" charset="0"/>
                        </a:rPr>
                        <a:t>il. </a:t>
                      </a:r>
                    </a:p>
                    <a:p>
                      <a:pPr marL="0" indent="0">
                        <a:buFont typeface="Wingdings" pitchFamily="2" charset="2"/>
                        <a:buNone/>
                      </a:pPr>
                      <a:endParaRPr lang="fr-FR" sz="1000" b="0" i="0" kern="1300" baseline="0" dirty="0">
                        <a:latin typeface="Roboto" panose="02000000000000000000" pitchFamily="2" charset="0"/>
                      </a:endParaRPr>
                    </a:p>
                    <a:p>
                      <a:pPr marL="0" indent="0">
                        <a:buFont typeface="Wingdings" pitchFamily="2" charset="2"/>
                        <a:buNone/>
                      </a:pPr>
                      <a:r>
                        <a:rPr lang="fr-FR" sz="1000" b="1" i="0" kern="1300" baseline="0" dirty="0">
                          <a:latin typeface="Roboto" panose="02000000000000000000" pitchFamily="2" charset="0"/>
                          <a:ea typeface="Roboto" panose="02000000000000000000" pitchFamily="2" charset="0"/>
                          <a:cs typeface="Roboto" panose="02000000000000000000" pitchFamily="2" charset="0"/>
                        </a:rPr>
                        <a:t>B. Entourez la bonne réponse. </a:t>
                      </a:r>
                    </a:p>
                    <a:p>
                      <a:pPr marL="0" indent="0">
                        <a:buFont typeface="Wingdings" pitchFamily="2" charset="2"/>
                        <a:buNone/>
                      </a:pPr>
                      <a:r>
                        <a:rPr lang="fr-FR" sz="1000" b="1" i="0" kern="1300" baseline="0" dirty="0">
                          <a:latin typeface="Roboto" panose="02000000000000000000" pitchFamily="2" charset="0"/>
                          <a:ea typeface="Roboto" panose="02000000000000000000" pitchFamily="2" charset="0"/>
                          <a:cs typeface="Roboto" panose="02000000000000000000" pitchFamily="2" charset="0"/>
                        </a:rPr>
                        <a:t>Quelles sont les particularités de la façon de chanter de Pierre de </a:t>
                      </a:r>
                      <a:r>
                        <a:rPr lang="fr-FR" sz="1000" b="1" i="0" kern="1300" baseline="0" dirty="0" err="1">
                          <a:latin typeface="Roboto" panose="02000000000000000000" pitchFamily="2" charset="0"/>
                          <a:ea typeface="Roboto" panose="02000000000000000000" pitchFamily="2" charset="0"/>
                          <a:cs typeface="Roboto" panose="02000000000000000000" pitchFamily="2" charset="0"/>
                        </a:rPr>
                        <a:t>Maere</a:t>
                      </a:r>
                      <a:r>
                        <a:rPr lang="fr-FR" sz="1000" b="1" i="0" kern="1300" baseline="0" dirty="0">
                          <a:latin typeface="Roboto" panose="02000000000000000000" pitchFamily="2" charset="0"/>
                          <a:ea typeface="Roboto" panose="02000000000000000000" pitchFamily="2" charset="0"/>
                          <a:cs typeface="Roboto" panose="02000000000000000000" pitchFamily="2" charset="0"/>
                        </a:rPr>
                        <a:t> ? </a:t>
                      </a:r>
                    </a:p>
                    <a:p>
                      <a:pPr marL="171450" indent="-171450">
                        <a:buFont typeface="Wingdings" pitchFamily="2" charset="2"/>
                        <a:buChar char="q"/>
                      </a:pPr>
                      <a:endParaRPr lang="fr-FR" sz="1000" b="0" i="0" kern="1300" baseline="0" dirty="0">
                        <a:latin typeface="Roboto" panose="02000000000000000000" pitchFamily="2" charset="0"/>
                      </a:endParaRPr>
                    </a:p>
                    <a:p>
                      <a:pPr marL="0" indent="0">
                        <a:buFont typeface="Wingdings" pitchFamily="2" charset="2"/>
                        <a:buNone/>
                      </a:pPr>
                      <a:r>
                        <a:rPr lang="fr-FR" sz="1000" b="0" i="0" kern="1300" baseline="0" dirty="0">
                          <a:latin typeface="Roboto" panose="02000000000000000000" pitchFamily="2" charset="0"/>
                        </a:rPr>
                        <a:t>1. Il appuie sur les R. / Il ne prononce pas la fin des mots.</a:t>
                      </a:r>
                    </a:p>
                    <a:p>
                      <a:pPr marL="0" indent="0">
                        <a:buFont typeface="Wingdings" pitchFamily="2" charset="2"/>
                        <a:buNone/>
                      </a:pPr>
                      <a:r>
                        <a:rPr lang="fr-FR" sz="1000" b="0" i="0" kern="1300" baseline="0" dirty="0">
                          <a:latin typeface="Roboto" panose="02000000000000000000" pitchFamily="2" charset="0"/>
                        </a:rPr>
                        <a:t>2. Il descend parfois dans les graves. / Il monte parfois dans les aigus.</a:t>
                      </a:r>
                    </a:p>
                    <a:p>
                      <a:pPr marL="0" indent="0">
                        <a:buFont typeface="Wingdings" pitchFamily="2" charset="2"/>
                        <a:buNone/>
                      </a:pPr>
                      <a:r>
                        <a:rPr lang="fr-FR" sz="1000" b="0" i="0" kern="1300" baseline="0" dirty="0">
                          <a:latin typeface="Roboto" panose="02000000000000000000" pitchFamily="2" charset="0"/>
                        </a:rPr>
                        <a:t>3. Il ponctue ses paroles de : « hé » mélancoliques. / « hum » sensuels.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0">
                <a:tc rowSpan="3">
                  <a:txBody>
                    <a:bodyPr/>
                    <a:lstStyle/>
                    <a:p>
                      <a:pPr algn="r"/>
                      <a:r>
                        <a:rPr lang="fr-FR" sz="5300" b="1" i="0" baseline="0" dirty="0">
                          <a:solidFill>
                            <a:srgbClr val="A879A8"/>
                          </a:solidFill>
                          <a:latin typeface="Proto Grotesk" panose="02000000000000000000" pitchFamily="2" charset="0"/>
                        </a:rPr>
                        <a:t>3</a:t>
                      </a:r>
                    </a:p>
                  </a:txBody>
                  <a:tcPr marL="0" marR="0" marT="72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endParaRPr lang="fr-FR" sz="10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34000">
                <a:tc vMerge="1">
                  <a:txBody>
                    <a:bodyPr/>
                    <a:lstStyle/>
                    <a:p>
                      <a:pPr algn="r"/>
                      <a:r>
                        <a:rPr lang="fr-FR" sz="5300" b="1" i="0" baseline="0" dirty="0">
                          <a:solidFill>
                            <a:srgbClr val="5194C4"/>
                          </a:solidFill>
                          <a:latin typeface="Proto Grotesk" panose="02000000000000000000" pitchFamily="2" charset="0"/>
                        </a:rPr>
                        <a:t>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413773219"/>
                  </a:ext>
                </a:extLst>
              </a:tr>
              <a:tr h="3554811">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r>
                        <a:rPr lang="fr-FR" sz="1000" b="1" kern="1300" baseline="0" dirty="0">
                          <a:solidFill>
                            <a:schemeClr val="dk1"/>
                          </a:solidFill>
                          <a:effectLst/>
                          <a:latin typeface="Roboto Medium" panose="02000000000000000000"/>
                          <a:ea typeface="+mn-ea"/>
                          <a:cs typeface="+mn-cs"/>
                        </a:rPr>
                        <a:t>A. Parmi les adjectifs proposés précédemment, quels sont ceux choisis par le chanteur pour qualifier l’amour ?</a:t>
                      </a:r>
                    </a:p>
                    <a:p>
                      <a:endParaRPr lang="fr-FR" sz="1000" b="0" kern="1300" baseline="0" dirty="0">
                        <a:solidFill>
                          <a:schemeClr val="dk1"/>
                        </a:solidFill>
                        <a:effectLst/>
                        <a:latin typeface="Roboto" panose="02000000000000000000" pitchFamily="2" charset="0"/>
                        <a:ea typeface="+mn-ea"/>
                        <a:cs typeface="+mn-cs"/>
                      </a:endParaRPr>
                    </a:p>
                    <a:p>
                      <a:pPr algn="ctr"/>
                      <a:r>
                        <a:rPr lang="fr-FR" sz="1000" b="0" kern="1300" baseline="0" dirty="0">
                          <a:solidFill>
                            <a:schemeClr val="dk1"/>
                          </a:solidFill>
                          <a:effectLst/>
                          <a:latin typeface="Roboto" panose="02000000000000000000" pitchFamily="2" charset="0"/>
                          <a:ea typeface="+mn-ea"/>
                          <a:cs typeface="+mn-cs"/>
                        </a:rPr>
                        <a:t>……………………………………… et ………………………………………</a:t>
                      </a:r>
                    </a:p>
                    <a:p>
                      <a:endParaRPr lang="fr-FR" sz="1000" b="0" kern="1300" baseline="0" dirty="0">
                        <a:solidFill>
                          <a:schemeClr val="dk1"/>
                        </a:solidFill>
                        <a:effectLst/>
                        <a:latin typeface="Roboto" panose="02000000000000000000" pitchFamily="2" charset="0"/>
                        <a:ea typeface="+mn-ea"/>
                        <a:cs typeface="+mn-cs"/>
                      </a:endParaRPr>
                    </a:p>
                    <a:p>
                      <a:r>
                        <a:rPr lang="fr-FR" sz="1000" b="1" kern="1300" baseline="0" dirty="0">
                          <a:solidFill>
                            <a:schemeClr val="dk1"/>
                          </a:solidFill>
                          <a:effectLst/>
                          <a:latin typeface="Roboto Medium" panose="02000000000000000000"/>
                          <a:ea typeface="+mn-ea"/>
                          <a:cs typeface="+mn-cs"/>
                        </a:rPr>
                        <a:t>B. Entourez les bonnes réponses. Dans la chanson, on nous dit que l’amour… </a:t>
                      </a:r>
                    </a:p>
                    <a:p>
                      <a:endParaRPr lang="fr-FR" sz="1000" b="0" kern="1300" baseline="0" dirty="0">
                        <a:solidFill>
                          <a:schemeClr val="dk1"/>
                        </a:solidFill>
                        <a:effectLst/>
                        <a:latin typeface="Roboto" panose="02000000000000000000" pitchFamily="2" charset="0"/>
                        <a:ea typeface="+mn-ea"/>
                        <a:cs typeface="+mn-cs"/>
                      </a:endParaRPr>
                    </a:p>
                    <a:p>
                      <a:r>
                        <a:rPr lang="fr-FR" sz="1000" b="0" kern="1300" baseline="0" dirty="0">
                          <a:solidFill>
                            <a:schemeClr val="dk1"/>
                          </a:solidFill>
                          <a:effectLst/>
                          <a:latin typeface="Roboto" panose="02000000000000000000" pitchFamily="2" charset="0"/>
                          <a:ea typeface="+mn-ea"/>
                          <a:cs typeface="+mn-cs"/>
                        </a:rPr>
                        <a:t>                         1. est un mystère.</a:t>
                      </a:r>
                    </a:p>
                    <a:p>
                      <a:r>
                        <a:rPr lang="fr-FR" sz="1000" b="0" kern="1300" baseline="0" dirty="0">
                          <a:solidFill>
                            <a:schemeClr val="dk1"/>
                          </a:solidFill>
                          <a:effectLst/>
                          <a:latin typeface="Roboto" panose="02000000000000000000" pitchFamily="2" charset="0"/>
                          <a:ea typeface="+mn-ea"/>
                          <a:cs typeface="+mn-cs"/>
                        </a:rPr>
                        <a:t>                         2. ,un jour, tombera du ciel.</a:t>
                      </a:r>
                    </a:p>
                    <a:p>
                      <a:r>
                        <a:rPr lang="fr-FR" sz="1000" b="0" kern="1300" baseline="0" dirty="0">
                          <a:solidFill>
                            <a:schemeClr val="dk1"/>
                          </a:solidFill>
                          <a:effectLst/>
                          <a:latin typeface="Roboto" panose="02000000000000000000" pitchFamily="2" charset="0"/>
                          <a:ea typeface="+mn-ea"/>
                          <a:cs typeface="+mn-cs"/>
                        </a:rPr>
                        <a:t>                         3. rend aveugle.</a:t>
                      </a:r>
                    </a:p>
                    <a:p>
                      <a:r>
                        <a:rPr lang="fr-FR" sz="1000" b="0" kern="1300" baseline="0" dirty="0">
                          <a:solidFill>
                            <a:schemeClr val="dk1"/>
                          </a:solidFill>
                          <a:effectLst/>
                          <a:latin typeface="Roboto" panose="02000000000000000000" pitchFamily="2" charset="0"/>
                          <a:ea typeface="+mn-ea"/>
                          <a:cs typeface="+mn-cs"/>
                        </a:rPr>
                        <a:t>                         4. est un feu qui dévore tout.</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panose="02000000000000000000" pitchFamily="2" charset="0"/>
                          <a:ea typeface="+mn-ea"/>
                          <a:cs typeface="+mn-cs"/>
                        </a:rPr>
                        <a:t>                         5. c’est les mêmes discours et de belles paroles.</a:t>
                      </a:r>
                    </a:p>
                    <a:p>
                      <a:r>
                        <a:rPr lang="fr-FR" sz="1000" b="0" kern="1300" baseline="0" dirty="0">
                          <a:solidFill>
                            <a:schemeClr val="dk1"/>
                          </a:solidFill>
                          <a:effectLst/>
                          <a:latin typeface="Roboto" panose="02000000000000000000" pitchFamily="2" charset="0"/>
                          <a:ea typeface="+mn-ea"/>
                          <a:cs typeface="+mn-cs"/>
                        </a:rPr>
                        <a:t>                         6. rend les hommes et les femmes si cruels.</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panose="02000000000000000000" pitchFamily="2" charset="0"/>
                          <a:ea typeface="+mn-ea"/>
                          <a:cs typeface="+mn-cs"/>
                        </a:rPr>
                        <a:t>                         7. donne des ailes.</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panose="02000000000000000000" pitchFamily="2" charset="0"/>
                          <a:ea typeface="+mn-ea"/>
                          <a:cs typeface="+mn-cs"/>
                        </a:rPr>
                        <a:t>                         8. ce n’est jamais comme au cinéma.</a:t>
                      </a:r>
                    </a:p>
                    <a:p>
                      <a:endParaRPr lang="fr-FR" sz="1000" b="0" kern="1300" baseline="0" dirty="0">
                        <a:solidFill>
                          <a:schemeClr val="dk1"/>
                        </a:solidFill>
                        <a:effectLst/>
                        <a:latin typeface="Roboto" panose="02000000000000000000" pitchFamily="2" charset="0"/>
                        <a:ea typeface="+mn-ea"/>
                        <a:cs typeface="+mn-cs"/>
                      </a:endParaRPr>
                    </a:p>
                    <a:p>
                      <a:r>
                        <a:rPr lang="fr-FR" sz="1000" b="1" kern="1300" baseline="0" dirty="0">
                          <a:solidFill>
                            <a:schemeClr val="dk1"/>
                          </a:solidFill>
                          <a:effectLst/>
                          <a:latin typeface="Roboto Medium" panose="02000000000000000000"/>
                          <a:ea typeface="+mn-ea"/>
                          <a:cs typeface="+mn-cs"/>
                        </a:rPr>
                        <a:t>C. Complétez la phrase.</a:t>
                      </a:r>
                    </a:p>
                    <a:p>
                      <a:r>
                        <a:rPr lang="fr-FR" sz="1000" b="0" kern="1300" baseline="0" dirty="0">
                          <a:solidFill>
                            <a:schemeClr val="dk1"/>
                          </a:solidFill>
                          <a:effectLst/>
                          <a:latin typeface="Roboto" panose="02000000000000000000" pitchFamily="2" charset="0"/>
                          <a:ea typeface="+mn-ea"/>
                          <a:cs typeface="+mn-cs"/>
                        </a:rPr>
                        <a:t>En amour, le chanteur rêve de …………………………………………………….</a:t>
                      </a:r>
                    </a:p>
                    <a:p>
                      <a:endParaRPr lang="fr-FR" sz="1000" b="0" kern="1300" baseline="0" dirty="0">
                        <a:solidFill>
                          <a:schemeClr val="dk1"/>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pic>
        <p:nvPicPr>
          <p:cNvPr id="19" name="Image 18">
            <a:extLst>
              <a:ext uri="{FF2B5EF4-FFF2-40B4-BE49-F238E27FC236}">
                <a16:creationId xmlns:a16="http://schemas.microsoft.com/office/drawing/2014/main" id="{297DD925-0B6F-EC48-9FF1-3CDCA7B56591}"/>
              </a:ext>
            </a:extLst>
          </p:cNvPr>
          <p:cNvPicPr>
            <a:picLocks noChangeAspect="1"/>
          </p:cNvPicPr>
          <p:nvPr/>
        </p:nvPicPr>
        <p:blipFill>
          <a:blip r:embed="rId4"/>
          <a:stretch>
            <a:fillRect/>
          </a:stretch>
        </p:blipFill>
        <p:spPr>
          <a:xfrm>
            <a:off x="0" y="5556"/>
            <a:ext cx="2743200" cy="660400"/>
          </a:xfrm>
          <a:prstGeom prst="rect">
            <a:avLst/>
          </a:prstGeom>
        </p:spPr>
      </p:pic>
      <p:pic>
        <p:nvPicPr>
          <p:cNvPr id="44" name="Image 43">
            <a:extLst>
              <a:ext uri="{FF2B5EF4-FFF2-40B4-BE49-F238E27FC236}">
                <a16:creationId xmlns:a16="http://schemas.microsoft.com/office/drawing/2014/main" id="{F8504334-30B3-1770-33F2-4AD8AF1FFA2E}"/>
              </a:ext>
            </a:extLst>
          </p:cNvPr>
          <p:cNvPicPr>
            <a:picLocks noChangeAspect="1"/>
          </p:cNvPicPr>
          <p:nvPr/>
        </p:nvPicPr>
        <p:blipFill>
          <a:blip r:embed="rId5"/>
          <a:stretch>
            <a:fillRect/>
          </a:stretch>
        </p:blipFill>
        <p:spPr>
          <a:xfrm>
            <a:off x="1875704" y="1368190"/>
            <a:ext cx="508000" cy="508000"/>
          </a:xfrm>
          <a:prstGeom prst="rect">
            <a:avLst/>
          </a:prstGeom>
        </p:spPr>
      </p:pic>
      <p:pic>
        <p:nvPicPr>
          <p:cNvPr id="45" name="Image 44">
            <a:extLst>
              <a:ext uri="{FF2B5EF4-FFF2-40B4-BE49-F238E27FC236}">
                <a16:creationId xmlns:a16="http://schemas.microsoft.com/office/drawing/2014/main" id="{ED996990-1B99-5FBC-D8D5-8EC7BA270112}"/>
              </a:ext>
            </a:extLst>
          </p:cNvPr>
          <p:cNvPicPr>
            <a:picLocks noChangeAspect="1"/>
          </p:cNvPicPr>
          <p:nvPr/>
        </p:nvPicPr>
        <p:blipFill>
          <a:blip r:embed="rId6"/>
          <a:stretch>
            <a:fillRect/>
          </a:stretch>
        </p:blipFill>
        <p:spPr>
          <a:xfrm>
            <a:off x="1875704" y="4420845"/>
            <a:ext cx="508000" cy="508000"/>
          </a:xfrm>
          <a:prstGeom prst="rect">
            <a:avLst/>
          </a:prstGeom>
        </p:spPr>
      </p:pic>
      <p:pic>
        <p:nvPicPr>
          <p:cNvPr id="46" name="Image 45">
            <a:extLst>
              <a:ext uri="{FF2B5EF4-FFF2-40B4-BE49-F238E27FC236}">
                <a16:creationId xmlns:a16="http://schemas.microsoft.com/office/drawing/2014/main" id="{CF39C97C-0D76-091D-508F-812E5E11DD79}"/>
              </a:ext>
            </a:extLst>
          </p:cNvPr>
          <p:cNvPicPr>
            <a:picLocks noChangeAspect="1"/>
          </p:cNvPicPr>
          <p:nvPr/>
        </p:nvPicPr>
        <p:blipFill>
          <a:blip r:embed="rId7"/>
          <a:stretch>
            <a:fillRect/>
          </a:stretch>
        </p:blipFill>
        <p:spPr>
          <a:xfrm>
            <a:off x="1875704" y="6869076"/>
            <a:ext cx="508000" cy="508000"/>
          </a:xfrm>
          <a:prstGeom prst="rect">
            <a:avLst/>
          </a:prstGeom>
        </p:spPr>
      </p:pic>
      <p:sp>
        <p:nvSpPr>
          <p:cNvPr id="26" name="ZoneTexte 25">
            <a:extLst>
              <a:ext uri="{FF2B5EF4-FFF2-40B4-BE49-F238E27FC236}">
                <a16:creationId xmlns:a16="http://schemas.microsoft.com/office/drawing/2014/main" id="{0F928F21-056D-42C5-B975-2E01E303ED14}"/>
              </a:ext>
            </a:extLst>
          </p:cNvPr>
          <p:cNvSpPr txBox="1"/>
          <p:nvPr/>
        </p:nvSpPr>
        <p:spPr>
          <a:xfrm>
            <a:off x="325877" y="724598"/>
            <a:ext cx="4821310"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Un jour je marierai un ange » </a:t>
            </a:r>
            <a:r>
              <a:rPr lang="fr-FR" sz="1200" dirty="0">
                <a:latin typeface="Roboto" panose="02000000000000000000" pitchFamily="2" charset="0"/>
                <a:ea typeface="Roboto" panose="02000000000000000000" pitchFamily="2" charset="0"/>
              </a:rPr>
              <a:t>Pierre de </a:t>
            </a:r>
            <a:r>
              <a:rPr lang="fr-FR" sz="1200" dirty="0" err="1">
                <a:latin typeface="Roboto" panose="02000000000000000000" pitchFamily="2" charset="0"/>
                <a:ea typeface="Roboto" panose="02000000000000000000" pitchFamily="2" charset="0"/>
              </a:rPr>
              <a:t>Maere</a:t>
            </a:r>
            <a:endParaRPr lang="fr-FR" sz="1200" dirty="0">
              <a:latin typeface="Roboto" panose="02000000000000000000" pitchFamily="2" charset="0"/>
              <a:ea typeface="Roboto" panose="02000000000000000000" pitchFamily="2" charset="0"/>
            </a:endParaRPr>
          </a:p>
        </p:txBody>
      </p:sp>
      <p:pic>
        <p:nvPicPr>
          <p:cNvPr id="4098" name="Picture 2" descr="https://lh7-us.googleusercontent.com/Qkf_OciA1X6NTv7BshlsGI4iQ4jbWYNK2O1nm3kfEYMiLez1OSmv-Hp1BgxM_wRVnCdCQ3rBZvx1qY3KWBBUAId-HO0tNr4PpbfQRxTxWQTJsU8wGN6xF0k_oUgm88xuIZryLis1htiJG0Y=s2048">
            <a:extLst>
              <a:ext uri="{FF2B5EF4-FFF2-40B4-BE49-F238E27FC236}">
                <a16:creationId xmlns:a16="http://schemas.microsoft.com/office/drawing/2014/main" id="{7E6B9EBD-C4FC-4B3D-B3F6-09AD9322CDD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1476" r="7783"/>
          <a:stretch/>
        </p:blipFill>
        <p:spPr bwMode="auto">
          <a:xfrm>
            <a:off x="5264996" y="1637941"/>
            <a:ext cx="2127771" cy="14797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6677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DE0A5D2-B486-7900-B9C7-6EB8CDB18D3A}"/>
              </a:ext>
            </a:extLst>
          </p:cNvPr>
          <p:cNvPicPr>
            <a:picLocks noChangeAspect="1"/>
          </p:cNvPicPr>
          <p:nvPr/>
        </p:nvPicPr>
        <p:blipFill rotWithShape="1">
          <a:blip r:embed="rId3"/>
          <a:srcRect b="6292"/>
          <a:stretch/>
        </p:blipFill>
        <p:spPr>
          <a:xfrm>
            <a:off x="7937" y="5556"/>
            <a:ext cx="7543800" cy="10008701"/>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4107303528"/>
              </p:ext>
            </p:extLst>
          </p:nvPr>
        </p:nvGraphicFramePr>
        <p:xfrm>
          <a:off x="864394" y="1128713"/>
          <a:ext cx="6369404" cy="7836517"/>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360000">
                <a:tc rowSpan="3">
                  <a:txBody>
                    <a:bodyPr/>
                    <a:lstStyle/>
                    <a:p>
                      <a:pPr algn="r"/>
                      <a:r>
                        <a:rPr lang="fr-FR" sz="5300" b="1" i="0" baseline="0" dirty="0">
                          <a:solidFill>
                            <a:srgbClr val="A879A8"/>
                          </a:solidFill>
                          <a:latin typeface="Proto Grotesk" panose="02000000000000000000" pitchFamily="2" charset="0"/>
                        </a:rPr>
                        <a:t>4</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777367">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Dans sa chanson, le chanteur rêve de rencontrer l’amour parfait. </a:t>
                      </a:r>
                    </a:p>
                    <a:p>
                      <a:pPr algn="just"/>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Quels seraient, pour vous, les qualités requises et les défauts acceptables de l’être aimé idéal ?</a:t>
                      </a: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3534">
                <a:tc rowSpan="2">
                  <a:txBody>
                    <a:bodyPr/>
                    <a:lstStyle/>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976139">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kern="1300" baseline="0" dirty="0">
                          <a:solidFill>
                            <a:schemeClr val="dk1"/>
                          </a:solidFill>
                          <a:effectLst/>
                          <a:latin typeface="Roboto" panose="02000000000000000000" pitchFamily="2" charset="0"/>
                          <a:ea typeface="+mn-ea"/>
                          <a:cs typeface="+mn-cs"/>
                        </a:rPr>
                        <a:t>Dans une interview, Pierre de </a:t>
                      </a:r>
                      <a:r>
                        <a:rPr lang="fr-FR" sz="1000" kern="1300" baseline="0" dirty="0" err="1">
                          <a:solidFill>
                            <a:schemeClr val="dk1"/>
                          </a:solidFill>
                          <a:effectLst/>
                          <a:latin typeface="Roboto" panose="02000000000000000000" pitchFamily="2" charset="0"/>
                          <a:ea typeface="+mn-ea"/>
                          <a:cs typeface="+mn-cs"/>
                        </a:rPr>
                        <a:t>Maere</a:t>
                      </a:r>
                      <a:r>
                        <a:rPr lang="fr-FR" sz="1000" kern="1300" baseline="0" dirty="0">
                          <a:solidFill>
                            <a:schemeClr val="dk1"/>
                          </a:solidFill>
                          <a:effectLst/>
                          <a:latin typeface="Roboto" panose="02000000000000000000" pitchFamily="2" charset="0"/>
                          <a:ea typeface="+mn-ea"/>
                          <a:cs typeface="+mn-cs"/>
                        </a:rPr>
                        <a:t> a dit « L'amour ne peut qu’être merveilleux ou maudit, il ne peut pas être tiède. »</a:t>
                      </a:r>
                    </a:p>
                    <a:p>
                      <a:endParaRPr lang="fr-FR" sz="1000" kern="1300" baseline="0" dirty="0">
                        <a:solidFill>
                          <a:schemeClr val="dk1"/>
                        </a:solidFill>
                        <a:effectLst/>
                        <a:latin typeface="Roboto" panose="02000000000000000000" pitchFamily="2" charset="0"/>
                        <a:ea typeface="+mn-ea"/>
                        <a:cs typeface="+mn-cs"/>
                      </a:endParaRPr>
                    </a:p>
                    <a:p>
                      <a:r>
                        <a:rPr lang="fr-FR" sz="1000" kern="1300" baseline="0" dirty="0">
                          <a:solidFill>
                            <a:schemeClr val="dk1"/>
                          </a:solidFill>
                          <a:effectLst/>
                          <a:latin typeface="Roboto" panose="02000000000000000000" pitchFamily="2" charset="0"/>
                          <a:ea typeface="+mn-ea"/>
                          <a:cs typeface="+mn-cs"/>
                        </a:rPr>
                        <a:t>Qu’en pensez-vous ? Répondez-lui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34000">
                <a:tc rowSpan="2">
                  <a:txBody>
                    <a:bodyPr/>
                    <a:lstStyle/>
                    <a:p>
                      <a:pPr algn="r"/>
                      <a:endParaRPr lang="fr-FR" sz="5300" b="1" i="0" baseline="0" dirty="0">
                        <a:solidFill>
                          <a:srgbClr val="5194C4"/>
                        </a:solidFill>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Et en plus…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413773219"/>
                  </a:ext>
                </a:extLst>
              </a:tr>
              <a:tr h="488444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pPr algn="just"/>
                      <a:r>
                        <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Flashez le QR code ci-contre et écoutez la version « piano-voix » de la chanson de Pierre de </a:t>
                      </a:r>
                      <a:r>
                        <a:rPr lang="fr-FR" sz="1000" b="0" kern="1300" baseline="0" dirty="0" err="1">
                          <a:solidFill>
                            <a:schemeClr val="dk1"/>
                          </a:solidFill>
                          <a:effectLst/>
                          <a:latin typeface="Roboto" panose="02000000000000000000" pitchFamily="2" charset="0"/>
                          <a:ea typeface="Roboto" panose="02000000000000000000" pitchFamily="2" charset="0"/>
                          <a:cs typeface="Roboto" panose="02000000000000000000" pitchFamily="2" charset="0"/>
                        </a:rPr>
                        <a:t>Maere</a:t>
                      </a:r>
                      <a:r>
                        <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a:t>
                      </a:r>
                    </a:p>
                    <a:p>
                      <a:endPar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endParaRPr>
                    </a:p>
                    <a:p>
                      <a:r>
                        <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Vous êtes critique musical. Comparez les deux versions de « Un jour je marierai un ange » et donnez votre avis sur celle que vous préférez.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pic>
        <p:nvPicPr>
          <p:cNvPr id="21" name="Image 20">
            <a:extLst>
              <a:ext uri="{FF2B5EF4-FFF2-40B4-BE49-F238E27FC236}">
                <a16:creationId xmlns:a16="http://schemas.microsoft.com/office/drawing/2014/main" id="{16F26DB1-2A78-E346-9947-722D0861B403}"/>
              </a:ext>
            </a:extLst>
          </p:cNvPr>
          <p:cNvPicPr>
            <a:picLocks noChangeAspect="1"/>
          </p:cNvPicPr>
          <p:nvPr/>
        </p:nvPicPr>
        <p:blipFill>
          <a:blip r:embed="rId4"/>
          <a:stretch>
            <a:fillRect/>
          </a:stretch>
        </p:blipFill>
        <p:spPr>
          <a:xfrm>
            <a:off x="322" y="-1999"/>
            <a:ext cx="2743200" cy="660400"/>
          </a:xfrm>
          <a:prstGeom prst="rect">
            <a:avLst/>
          </a:prstGeom>
        </p:spPr>
      </p:pic>
      <p:sp>
        <p:nvSpPr>
          <p:cNvPr id="33" name="ZoneTexte 32">
            <a:extLst>
              <a:ext uri="{FF2B5EF4-FFF2-40B4-BE49-F238E27FC236}">
                <a16:creationId xmlns:a16="http://schemas.microsoft.com/office/drawing/2014/main" id="{5A2519ED-CD4B-4368-92FF-ED5337DA5FF6}"/>
              </a:ext>
            </a:extLst>
          </p:cNvPr>
          <p:cNvSpPr txBox="1"/>
          <p:nvPr/>
        </p:nvSpPr>
        <p:spPr>
          <a:xfrm>
            <a:off x="325877" y="724598"/>
            <a:ext cx="4821310"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Un jour je marierai un ange » </a:t>
            </a:r>
            <a:r>
              <a:rPr lang="fr-FR" sz="1200" dirty="0">
                <a:latin typeface="Roboto" panose="02000000000000000000" pitchFamily="2" charset="0"/>
                <a:ea typeface="Roboto" panose="02000000000000000000" pitchFamily="2" charset="0"/>
              </a:rPr>
              <a:t>Pierre de </a:t>
            </a:r>
            <a:r>
              <a:rPr lang="fr-FR" sz="1200" dirty="0" err="1">
                <a:latin typeface="Roboto" panose="02000000000000000000" pitchFamily="2" charset="0"/>
                <a:ea typeface="Roboto" panose="02000000000000000000" pitchFamily="2" charset="0"/>
              </a:rPr>
              <a:t>Maere</a:t>
            </a:r>
            <a:endParaRPr lang="fr-FR" sz="1200" dirty="0">
              <a:latin typeface="Roboto" panose="02000000000000000000" pitchFamily="2" charset="0"/>
              <a:ea typeface="Roboto" panose="02000000000000000000" pitchFamily="2" charset="0"/>
            </a:endParaRPr>
          </a:p>
        </p:txBody>
      </p:sp>
      <p:pic>
        <p:nvPicPr>
          <p:cNvPr id="35" name="Image 34">
            <a:extLst>
              <a:ext uri="{FF2B5EF4-FFF2-40B4-BE49-F238E27FC236}">
                <a16:creationId xmlns:a16="http://schemas.microsoft.com/office/drawing/2014/main" id="{380E4737-EAA0-49E8-8931-57598C9641CE}"/>
              </a:ext>
            </a:extLst>
          </p:cNvPr>
          <p:cNvPicPr>
            <a:picLocks noChangeAspect="1"/>
          </p:cNvPicPr>
          <p:nvPr/>
        </p:nvPicPr>
        <p:blipFill>
          <a:blip r:embed="rId5"/>
          <a:stretch>
            <a:fillRect/>
          </a:stretch>
        </p:blipFill>
        <p:spPr>
          <a:xfrm>
            <a:off x="1923888" y="2841546"/>
            <a:ext cx="508000" cy="508000"/>
          </a:xfrm>
          <a:prstGeom prst="rect">
            <a:avLst/>
          </a:prstGeom>
        </p:spPr>
      </p:pic>
      <p:pic>
        <p:nvPicPr>
          <p:cNvPr id="4" name="Image 3">
            <a:extLst>
              <a:ext uri="{FF2B5EF4-FFF2-40B4-BE49-F238E27FC236}">
                <a16:creationId xmlns:a16="http://schemas.microsoft.com/office/drawing/2014/main" id="{C8ABA9C7-E46C-4A1A-A0B9-9B9BE4DE6E81}"/>
              </a:ext>
            </a:extLst>
          </p:cNvPr>
          <p:cNvPicPr>
            <a:picLocks noChangeAspect="1"/>
          </p:cNvPicPr>
          <p:nvPr/>
        </p:nvPicPr>
        <p:blipFill>
          <a:blip r:embed="rId6"/>
          <a:stretch>
            <a:fillRect/>
          </a:stretch>
        </p:blipFill>
        <p:spPr>
          <a:xfrm>
            <a:off x="1805491" y="4180055"/>
            <a:ext cx="744793" cy="749629"/>
          </a:xfrm>
          <a:prstGeom prst="rect">
            <a:avLst/>
          </a:prstGeom>
        </p:spPr>
      </p:pic>
      <p:pic>
        <p:nvPicPr>
          <p:cNvPr id="10" name="Image 9">
            <a:extLst>
              <a:ext uri="{FF2B5EF4-FFF2-40B4-BE49-F238E27FC236}">
                <a16:creationId xmlns:a16="http://schemas.microsoft.com/office/drawing/2014/main" id="{EB4579A2-B592-4A13-ACFB-3E312F99F097}"/>
              </a:ext>
            </a:extLst>
          </p:cNvPr>
          <p:cNvPicPr>
            <a:picLocks noChangeAspect="1"/>
          </p:cNvPicPr>
          <p:nvPr/>
        </p:nvPicPr>
        <p:blipFill>
          <a:blip r:embed="rId7"/>
          <a:stretch>
            <a:fillRect/>
          </a:stretch>
        </p:blipFill>
        <p:spPr>
          <a:xfrm>
            <a:off x="1923888" y="1539017"/>
            <a:ext cx="508000" cy="508000"/>
          </a:xfrm>
          <a:prstGeom prst="rect">
            <a:avLst/>
          </a:prstGeom>
        </p:spPr>
      </p:pic>
    </p:spTree>
    <p:custDataLst>
      <p:tags r:id="rId1"/>
    </p:custDataLst>
    <p:extLst>
      <p:ext uri="{BB962C8B-B14F-4D97-AF65-F5344CB8AC3E}">
        <p14:creationId xmlns:p14="http://schemas.microsoft.com/office/powerpoint/2010/main" val="47397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5AFD64F-AA25-7413-5C09-FD6F4519617D}"/>
              </a:ext>
            </a:extLst>
          </p:cNvPr>
          <p:cNvPicPr>
            <a:picLocks noChangeAspect="1"/>
          </p:cNvPicPr>
          <p:nvPr/>
        </p:nvPicPr>
        <p:blipFill rotWithShape="1">
          <a:blip r:embed="rId3"/>
          <a:srcRect b="6895"/>
          <a:stretch/>
        </p:blipFill>
        <p:spPr>
          <a:xfrm>
            <a:off x="7937" y="5556"/>
            <a:ext cx="7543800" cy="9944246"/>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4222565675"/>
              </p:ext>
            </p:extLst>
          </p:nvPr>
        </p:nvGraphicFramePr>
        <p:xfrm>
          <a:off x="3954097" y="1006752"/>
          <a:ext cx="3279702" cy="7221134"/>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60000">
                <a:tc>
                  <a:txBody>
                    <a:bodyPr/>
                    <a:lstStyle/>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2266645">
                <a:tc>
                  <a:txBody>
                    <a:bodyPr/>
                    <a:lstStyle/>
                    <a:p>
                      <a:endParaRPr lang="fr-FR" sz="1000" b="0" i="0" kern="1300" baseline="0" dirty="0">
                        <a:solidFill>
                          <a:schemeClr val="dk1"/>
                        </a:solidFill>
                        <a:effectLst/>
                        <a:latin typeface="Roboto" panose="02000000000000000000" pitchFamily="2" charset="0"/>
                        <a:ea typeface="+mn-ea"/>
                        <a:cs typeface="+mn-cs"/>
                      </a:endParaRPr>
                    </a:p>
                    <a:p>
                      <a:pPr algn="just"/>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Dans sa chanson, le chanteur rêve de rencontrer l’amour parfait. </a:t>
                      </a:r>
                    </a:p>
                    <a:p>
                      <a:pPr algn="just"/>
                      <a:endPar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endParaRPr>
                    </a:p>
                    <a:p>
                      <a:pPr algn="just"/>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Quels seraient, pour vous, les qualités requises et les défauts acceptables de l’être aimé idéal ?</a:t>
                      </a:r>
                    </a:p>
                    <a:p>
                      <a:endParaRPr lang="fr-FR" sz="1000" b="0" i="1" kern="1300" baseline="0" dirty="0">
                        <a:solidFill>
                          <a:schemeClr val="dk1"/>
                        </a:solidFill>
                        <a:effectLst/>
                        <a:latin typeface="Roboto Medium" panose="02000000000000000000" pitchFamily="2" charset="0"/>
                        <a:ea typeface="+mn-ea"/>
                        <a:cs typeface="+mn-cs"/>
                      </a:endParaRPr>
                    </a:p>
                    <a:p>
                      <a:r>
                        <a:rPr lang="fr-FR" sz="1000" b="0" i="1"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rPr>
                        <a:t>Exemples de réponses possibles : </a:t>
                      </a:r>
                    </a:p>
                    <a:p>
                      <a:r>
                        <a:rPr lang="fr-FR" sz="1000" b="0" i="1"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rPr>
                        <a:t>- Qualités requises : la gentillesse, l’humour, l’intelligence, l’ouverture d’esprit, etc.</a:t>
                      </a:r>
                    </a:p>
                    <a:p>
                      <a:r>
                        <a:rPr lang="fr-FR" sz="1000" b="0" i="1"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rPr>
                        <a:t>- Défauts acceptables : le manque d’organisation, la timidité, les imperfections physiques, l’anxiété, etc.</a:t>
                      </a:r>
                    </a:p>
                    <a:p>
                      <a:endParaRPr lang="fr-FR" sz="1000" b="0" i="1"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endParaRPr>
                    </a:p>
                    <a:p>
                      <a:r>
                        <a:rPr lang="fr-FR" sz="1000" b="0" i="0" kern="1300" baseline="0" dirty="0">
                          <a:solidFill>
                            <a:schemeClr val="tx1"/>
                          </a:solidFill>
                          <a:effectLst/>
                          <a:latin typeface="Roboto" panose="02000000000000000000" pitchFamily="2" charset="0"/>
                          <a:ea typeface="Roboto" panose="02000000000000000000" pitchFamily="2" charset="0"/>
                          <a:cs typeface="Roboto" panose="02000000000000000000" pitchFamily="2" charset="0"/>
                        </a:rPr>
                        <a:t>Cette activité est une simulation destinée à susciter la créativité des apprenants.</a:t>
                      </a:r>
                    </a:p>
                    <a:p>
                      <a:endParaRPr lang="fr-FR" sz="1000" b="0" i="0" kern="1300" baseline="0" dirty="0">
                        <a:solidFill>
                          <a:srgbClr val="E05329"/>
                        </a:solidFill>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4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3954734">
                <a:tc>
                  <a:txBody>
                    <a:bodyPr/>
                    <a:lstStyle/>
                    <a:p>
                      <a:endParaRPr lang="fr-FR" sz="1000" b="0" i="0" kern="1300" baseline="0" dirty="0">
                        <a:solidFill>
                          <a:schemeClr val="dk1"/>
                        </a:solidFill>
                        <a:effectLst/>
                        <a:latin typeface="Roboto" panose="02000000000000000000" pitchFamily="2" charset="0"/>
                        <a:ea typeface="+mn-ea"/>
                        <a:cs typeface="+mn-cs"/>
                      </a:endParaRPr>
                    </a:p>
                    <a:p>
                      <a:pPr algn="just"/>
                      <a:r>
                        <a:rPr lang="fr-FR" sz="1000" b="1" i="0" kern="1300" baseline="0" dirty="0">
                          <a:latin typeface="Roboto Medium" panose="02000000000000000000"/>
                        </a:rPr>
                        <a:t>Dans une interview, Pierre de </a:t>
                      </a:r>
                      <a:r>
                        <a:rPr lang="fr-FR" sz="1000" b="1" i="0" kern="1300" baseline="0" dirty="0" err="1">
                          <a:latin typeface="Roboto Medium" panose="02000000000000000000"/>
                        </a:rPr>
                        <a:t>Maere</a:t>
                      </a:r>
                      <a:r>
                        <a:rPr lang="fr-FR" sz="1000" b="1" i="0" kern="1300" baseline="0" dirty="0">
                          <a:latin typeface="Roboto Medium" panose="02000000000000000000"/>
                        </a:rPr>
                        <a:t> a dit « L'amour ne peut qu’être merveilleux ou maudit, il ne peut pas être tiède. »</a:t>
                      </a:r>
                    </a:p>
                    <a:p>
                      <a:pPr algn="just"/>
                      <a:endParaRPr lang="fr-FR" sz="1000" b="1" i="0" kern="1300" baseline="0" dirty="0">
                        <a:latin typeface="Roboto Medium" panose="02000000000000000000"/>
                      </a:endParaRPr>
                    </a:p>
                    <a:p>
                      <a:pPr algn="just"/>
                      <a:r>
                        <a:rPr lang="fr-FR" sz="1000" b="1" i="0" kern="1300" baseline="0" dirty="0">
                          <a:latin typeface="Roboto Medium" panose="02000000000000000000"/>
                        </a:rPr>
                        <a:t>Qu’en pensez-vous ? Répondez-lui !</a:t>
                      </a:r>
                    </a:p>
                    <a:p>
                      <a:endParaRPr lang="fr-FR" sz="1000" b="0" i="0" kern="1300" baseline="0" dirty="0">
                        <a:latin typeface="Roboto" panose="02000000000000000000" pitchFamily="2" charset="0"/>
                      </a:endParaRPr>
                    </a:p>
                    <a:p>
                      <a:r>
                        <a:rPr lang="fr-FR" sz="1000" b="0" i="1" kern="1300" baseline="0" dirty="0">
                          <a:solidFill>
                            <a:srgbClr val="E05329"/>
                          </a:solidFill>
                          <a:latin typeface="Roboto" panose="02000000000000000000" pitchFamily="2" charset="0"/>
                        </a:rPr>
                        <a:t>Exemples de réponses possibles </a:t>
                      </a:r>
                      <a:r>
                        <a:rPr lang="fr-FR" sz="1000" b="0" i="1" kern="1300" baseline="0">
                          <a:solidFill>
                            <a:srgbClr val="E05329"/>
                          </a:solidFill>
                          <a:latin typeface="Roboto" panose="02000000000000000000" pitchFamily="2" charset="0"/>
                        </a:rPr>
                        <a:t>: </a:t>
                      </a:r>
                      <a:endParaRPr lang="fr-FR" sz="1000" b="0" i="1" kern="1300" baseline="0" dirty="0">
                        <a:solidFill>
                          <a:srgbClr val="E05329"/>
                        </a:solidFill>
                        <a:latin typeface="Roboto" panose="02000000000000000000" pitchFamily="2" charset="0"/>
                      </a:endParaRPr>
                    </a:p>
                    <a:p>
                      <a:pPr algn="just"/>
                      <a:r>
                        <a:rPr lang="fr-FR" sz="1000" b="0" i="1" kern="1300" baseline="0" dirty="0">
                          <a:solidFill>
                            <a:srgbClr val="E05329"/>
                          </a:solidFill>
                          <a:latin typeface="Roboto" panose="02000000000000000000" pitchFamily="2" charset="0"/>
                        </a:rPr>
                        <a:t>Salut Pierre, je suis bien d’accord avec toi : l’amour tiède ce n’est pas possible : quel ennui ! Autant rester célibataire…</a:t>
                      </a:r>
                    </a:p>
                    <a:p>
                      <a:pPr algn="just"/>
                      <a:r>
                        <a:rPr lang="fr-FR" sz="1000" b="0" i="1" kern="1300" baseline="0" dirty="0">
                          <a:solidFill>
                            <a:srgbClr val="E05329"/>
                          </a:solidFill>
                          <a:latin typeface="Roboto" panose="02000000000000000000" pitchFamily="2" charset="0"/>
                        </a:rPr>
                        <a:t>Pour moi, l’amour est synonyme de passion, même si la fin est parfois tragique, au moins on vit vraiment l’expérience. Cela permet aussi de se découvrir soi-même, en allant plus loin, en sortant de notre zone de confort ! </a:t>
                      </a:r>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graphicFrame>
        <p:nvGraphicFramePr>
          <p:cNvPr id="20" name="Tableau 7">
            <a:extLst>
              <a:ext uri="{FF2B5EF4-FFF2-40B4-BE49-F238E27FC236}">
                <a16:creationId xmlns:a16="http://schemas.microsoft.com/office/drawing/2014/main" id="{6BA940A3-F976-0840-BEB0-FE97BEED6334}"/>
              </a:ext>
            </a:extLst>
          </p:cNvPr>
          <p:cNvGraphicFramePr>
            <a:graphicFrameLocks noGrp="1"/>
          </p:cNvGraphicFramePr>
          <p:nvPr>
            <p:extLst>
              <p:ext uri="{D42A27DB-BD31-4B8C-83A1-F6EECF244321}">
                <p14:modId xmlns:p14="http://schemas.microsoft.com/office/powerpoint/2010/main" val="4289013185"/>
              </p:ext>
            </p:extLst>
          </p:nvPr>
        </p:nvGraphicFramePr>
        <p:xfrm>
          <a:off x="325877" y="1025418"/>
          <a:ext cx="3279702" cy="8220451"/>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60000">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1408713">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Quel(s) mot(s) choisiriez-vous pour définir l’amour ? Expliquez votre choix.</a:t>
                      </a:r>
                    </a:p>
                    <a:p>
                      <a:endParaRPr lang="fr-FR" sz="1000" b="0" i="0" kern="1300" baseline="0" dirty="0">
                        <a:solidFill>
                          <a:schemeClr val="dk1"/>
                        </a:solidFill>
                        <a:effectLst/>
                        <a:latin typeface="Roboto Medium" panose="02000000000000000000" pitchFamily="2" charset="0"/>
                        <a:ea typeface="+mn-ea"/>
                        <a:cs typeface="+mn-cs"/>
                      </a:endParaRPr>
                    </a:p>
                    <a:p>
                      <a:r>
                        <a:rPr lang="fr-FR" sz="1000" b="0" i="1" kern="1300" baseline="0" dirty="0">
                          <a:solidFill>
                            <a:srgbClr val="E05329"/>
                          </a:solidFill>
                          <a:effectLst/>
                          <a:latin typeface="Roboto" panose="02000000000000000000"/>
                          <a:ea typeface="+mn-ea"/>
                          <a:cs typeface="+mn-cs"/>
                        </a:rPr>
                        <a:t>Exemples de réponses possibles : </a:t>
                      </a:r>
                    </a:p>
                    <a:p>
                      <a:r>
                        <a:rPr lang="fr-FR" sz="1000" b="0" i="1" kern="1300" baseline="0" dirty="0">
                          <a:solidFill>
                            <a:srgbClr val="E05329"/>
                          </a:solidFill>
                          <a:effectLst/>
                          <a:latin typeface="Roboto" panose="02000000000000000000"/>
                          <a:ea typeface="+mn-ea"/>
                          <a:cs typeface="+mn-cs"/>
                        </a:rPr>
                        <a:t>Je pense que l’amour est éternel, car même si l’on n’est plus amoureux, il reste une part de nous, inconsciente, qui continue d’aimer l’autre pour toujours.</a:t>
                      </a:r>
                    </a:p>
                    <a:p>
                      <a:r>
                        <a:rPr lang="fr-FR" sz="1000" b="0" i="1" kern="1300" baseline="0" dirty="0">
                          <a:solidFill>
                            <a:srgbClr val="E05329"/>
                          </a:solidFill>
                          <a:effectLst/>
                          <a:latin typeface="Roboto" panose="02000000000000000000"/>
                          <a:ea typeface="+mn-ea"/>
                          <a:cs typeface="+mn-cs"/>
                        </a:rPr>
                        <a:t>Pour moi, l’amour peut être cruel car ça se finit parfois mal pour l’un des deux partenaires.</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60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34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919173">
                <a:tc>
                  <a:txBody>
                    <a:bodyPr/>
                    <a:lstStyle/>
                    <a:p>
                      <a:endParaRPr lang="fr-FR" sz="1000" b="0" i="0" kern="1300" baseline="0" dirty="0">
                        <a:solidFill>
                          <a:schemeClr val="dk1"/>
                        </a:solidFill>
                        <a:effectLst/>
                        <a:latin typeface="Roboto" panose="02000000000000000000" pitchFamily="2" charset="0"/>
                        <a:ea typeface="+mn-ea"/>
                        <a:cs typeface="+mn-cs"/>
                      </a:endParaRPr>
                    </a:p>
                    <a:p>
                      <a:pPr algn="just"/>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A. Cochez la bonne réponse. </a:t>
                      </a:r>
                    </a:p>
                    <a:p>
                      <a:pPr algn="just"/>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Quelle est l’atmosphère de la chanson ? </a:t>
                      </a:r>
                    </a:p>
                    <a:p>
                      <a:pPr algn="just"/>
                      <a:r>
                        <a:rPr lang="fr-FR" sz="1000" b="0" i="1" kern="1300" baseline="0" dirty="0">
                          <a:solidFill>
                            <a:srgbClr val="E05329"/>
                          </a:solidFill>
                          <a:effectLst/>
                          <a:latin typeface="Roboto" panose="02000000000000000000"/>
                          <a:ea typeface="+mn-ea"/>
                          <a:cs typeface="+mn-cs"/>
                        </a:rPr>
                        <a:t>Douce et mélancolique : elle invite à la rêverie…</a:t>
                      </a:r>
                    </a:p>
                    <a:p>
                      <a:pPr algn="just"/>
                      <a:endParaRPr lang="fr-FR" sz="1000" b="0" i="0" kern="1300" baseline="0" dirty="0">
                        <a:solidFill>
                          <a:schemeClr val="dk1"/>
                        </a:solidFill>
                        <a:effectLst/>
                        <a:latin typeface="Roboto Medium" panose="02000000000000000000" pitchFamily="2" charset="0"/>
                        <a:ea typeface="+mn-ea"/>
                        <a:cs typeface="+mn-cs"/>
                      </a:endParaRPr>
                    </a:p>
                    <a:p>
                      <a:pPr algn="just"/>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B. Entourez les bonnes réponses. </a:t>
                      </a:r>
                    </a:p>
                    <a:p>
                      <a:pPr algn="just"/>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Quelles sont les particularités de la façon de chanter de Pierre de </a:t>
                      </a:r>
                      <a:r>
                        <a:rPr lang="fr-FR" sz="1000" b="1" i="0" kern="1300" baseline="0" dirty="0" err="1">
                          <a:solidFill>
                            <a:schemeClr val="dk1"/>
                          </a:solidFill>
                          <a:effectLst/>
                          <a:latin typeface="Roboto" panose="02000000000000000000" pitchFamily="2" charset="0"/>
                          <a:ea typeface="Roboto" panose="02000000000000000000" pitchFamily="2" charset="0"/>
                          <a:cs typeface="Roboto" panose="02000000000000000000" pitchFamily="2" charset="0"/>
                        </a:rPr>
                        <a:t>Maere</a:t>
                      </a:r>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 </a:t>
                      </a:r>
                    </a:p>
                    <a:p>
                      <a:pPr algn="just"/>
                      <a:endParaRPr lang="fr-FR" sz="1000" b="0" i="0" kern="1300" baseline="0" dirty="0">
                        <a:solidFill>
                          <a:schemeClr val="dk1"/>
                        </a:solidFill>
                        <a:effectLst/>
                        <a:latin typeface="Roboto Medium"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rgbClr val="E05329"/>
                          </a:solidFill>
                          <a:effectLst/>
                          <a:latin typeface="Roboto" panose="02000000000000000000"/>
                          <a:ea typeface="+mn-ea"/>
                          <a:cs typeface="+mn-cs"/>
                        </a:rPr>
                        <a:t>1. Il appuie sur les R. </a:t>
                      </a:r>
                    </a:p>
                    <a:p>
                      <a:pPr algn="just"/>
                      <a:r>
                        <a:rPr lang="fr-FR" sz="1000" b="0" i="1" kern="1300" baseline="0" dirty="0">
                          <a:solidFill>
                            <a:srgbClr val="E05329"/>
                          </a:solidFill>
                          <a:effectLst/>
                          <a:latin typeface="Roboto" panose="02000000000000000000"/>
                          <a:ea typeface="+mn-ea"/>
                          <a:cs typeface="+mn-cs"/>
                        </a:rPr>
                        <a:t>2. Il monte parfois dans les aigus.</a:t>
                      </a:r>
                    </a:p>
                    <a:p>
                      <a:pPr algn="just"/>
                      <a:r>
                        <a:rPr lang="fr-FR" sz="1000" b="0" i="1" kern="1300" baseline="0" dirty="0">
                          <a:solidFill>
                            <a:srgbClr val="E05329"/>
                          </a:solidFill>
                          <a:effectLst/>
                          <a:latin typeface="Roboto" panose="02000000000000000000"/>
                          <a:ea typeface="+mn-ea"/>
                          <a:cs typeface="+mn-cs"/>
                        </a:rPr>
                        <a:t>3. Il ponctue ses paroles de : “hé” mélancoliques. </a:t>
                      </a:r>
                      <a:endParaRPr lang="fr-FR" sz="1000" b="0" i="1" kern="1300" baseline="0" dirty="0">
                        <a:solidFill>
                          <a:srgbClr val="E05329"/>
                        </a:solidFill>
                        <a:latin typeface="Roboto" panose="0200000000000000000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74850">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34000">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413773219"/>
                  </a:ext>
                </a:extLst>
              </a:tr>
              <a:tr h="2928028">
                <a:tc>
                  <a:txBody>
                    <a:bodyPr/>
                    <a:lstStyle/>
                    <a:p>
                      <a:pPr algn="just"/>
                      <a:endParaRPr lang="fr-FR" sz="1000" b="0" kern="1300" baseline="0" dirty="0">
                        <a:solidFill>
                          <a:schemeClr val="dk1"/>
                        </a:solidFill>
                        <a:effectLst/>
                        <a:latin typeface="Roboto" panose="02000000000000000000" pitchFamily="2" charset="0"/>
                        <a:ea typeface="+mn-ea"/>
                        <a:cs typeface="+mn-cs"/>
                      </a:endParaRPr>
                    </a:p>
                    <a:p>
                      <a:pPr marL="0" indent="0" algn="just">
                        <a:buFontTx/>
                        <a:buNone/>
                      </a:pPr>
                      <a:r>
                        <a:rPr lang="fr-FR" sz="1000" b="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A. Parmi les adjectifs proposés précédemment, quels sont ceux choisis par le chanteur pour qualifier l’amour ?</a:t>
                      </a:r>
                    </a:p>
                    <a:p>
                      <a:pPr marL="0" indent="0" algn="just">
                        <a:buFontTx/>
                        <a:buNone/>
                      </a:pPr>
                      <a:endParaRPr lang="fr-FR" sz="1000" b="0" i="1" kern="1300" baseline="0" dirty="0">
                        <a:solidFill>
                          <a:srgbClr val="E05329"/>
                        </a:solidFill>
                        <a:effectLst/>
                        <a:latin typeface="Roboto" panose="02000000000000000000"/>
                        <a:ea typeface="+mn-ea"/>
                        <a:cs typeface="+mn-cs"/>
                      </a:endParaRPr>
                    </a:p>
                    <a:p>
                      <a:pPr marL="0" indent="0" algn="just">
                        <a:buFontTx/>
                        <a:buNone/>
                      </a:pPr>
                      <a:r>
                        <a:rPr lang="fr-FR" sz="1000" b="0" i="1" kern="1300" baseline="0" dirty="0">
                          <a:solidFill>
                            <a:srgbClr val="E05329"/>
                          </a:solidFill>
                          <a:effectLst/>
                          <a:latin typeface="Roboto" panose="02000000000000000000"/>
                          <a:ea typeface="+mn-ea"/>
                          <a:cs typeface="+mn-cs"/>
                        </a:rPr>
                        <a:t>superficiel et conceptuel</a:t>
                      </a:r>
                    </a:p>
                    <a:p>
                      <a:pPr marL="0" indent="0" algn="just">
                        <a:buFontTx/>
                        <a:buNone/>
                      </a:pPr>
                      <a:endParaRPr lang="fr-FR" sz="1000" b="0" kern="1300" baseline="0" dirty="0">
                        <a:solidFill>
                          <a:schemeClr val="dk1"/>
                        </a:solidFill>
                        <a:effectLst/>
                        <a:latin typeface="Roboto Medium" panose="02000000000000000000" pitchFamily="2" charset="0"/>
                        <a:ea typeface="+mn-ea"/>
                        <a:cs typeface="+mn-cs"/>
                      </a:endParaRPr>
                    </a:p>
                    <a:p>
                      <a:pPr marL="0" indent="0" algn="just">
                        <a:buFontTx/>
                        <a:buNone/>
                      </a:pPr>
                      <a:r>
                        <a:rPr lang="fr-FR" sz="1000" b="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B. Entourez les bonnes réponses. </a:t>
                      </a:r>
                    </a:p>
                    <a:p>
                      <a:pPr marL="0" indent="0" algn="just">
                        <a:buFontTx/>
                        <a:buNone/>
                      </a:pPr>
                      <a:r>
                        <a:rPr lang="fr-FR" sz="1000" b="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Dans la chanson, l’amour… </a:t>
                      </a:r>
                    </a:p>
                    <a:p>
                      <a:pPr marL="0" indent="0" algn="just">
                        <a:buFontTx/>
                        <a:buNone/>
                      </a:pPr>
                      <a:endParaRPr lang="fr-FR" sz="1000" b="0" i="1" kern="1300" baseline="0" dirty="0">
                        <a:solidFill>
                          <a:srgbClr val="E05329"/>
                        </a:solidFill>
                        <a:effectLst/>
                        <a:latin typeface="Roboto" panose="02000000000000000000"/>
                        <a:ea typeface="+mn-ea"/>
                        <a:cs typeface="+mn-cs"/>
                      </a:endParaRPr>
                    </a:p>
                    <a:p>
                      <a:pPr marL="0" indent="0" algn="just">
                        <a:buFontTx/>
                        <a:buNone/>
                      </a:pPr>
                      <a:r>
                        <a:rPr lang="fr-FR" sz="1000" b="0" i="1" kern="1300" baseline="0" dirty="0">
                          <a:solidFill>
                            <a:srgbClr val="E05329"/>
                          </a:solidFill>
                          <a:effectLst/>
                          <a:latin typeface="Roboto" panose="02000000000000000000"/>
                          <a:ea typeface="+mn-ea"/>
                          <a:cs typeface="+mn-cs"/>
                        </a:rPr>
                        <a:t>2. tombera un jour du ciel.</a:t>
                      </a:r>
                    </a:p>
                    <a:p>
                      <a:pPr marL="0" indent="0" algn="just">
                        <a:buFontTx/>
                        <a:buNone/>
                      </a:pPr>
                      <a:r>
                        <a:rPr lang="fr-FR" sz="1000" b="0" i="1" kern="1300" baseline="0" dirty="0">
                          <a:solidFill>
                            <a:srgbClr val="E05329"/>
                          </a:solidFill>
                          <a:effectLst/>
                          <a:latin typeface="Roboto" panose="02000000000000000000"/>
                          <a:ea typeface="+mn-ea"/>
                          <a:cs typeface="+mn-cs"/>
                        </a:rPr>
                        <a:t>5. rend les hommes et les femmes cruels.</a:t>
                      </a:r>
                    </a:p>
                    <a:p>
                      <a:pPr marL="0" indent="0" algn="just">
                        <a:buFontTx/>
                        <a:buNone/>
                      </a:pPr>
                      <a:r>
                        <a:rPr lang="fr-FR" sz="1000" b="0" i="1" kern="1300" baseline="0" dirty="0">
                          <a:solidFill>
                            <a:srgbClr val="E05329"/>
                          </a:solidFill>
                          <a:effectLst/>
                          <a:latin typeface="Roboto" panose="02000000000000000000"/>
                          <a:ea typeface="+mn-ea"/>
                          <a:cs typeface="+mn-cs"/>
                        </a:rPr>
                        <a:t>6. ce n’est jamais comme au cinéma.</a:t>
                      </a:r>
                    </a:p>
                    <a:p>
                      <a:pPr marL="0" indent="0" algn="just">
                        <a:buFontTx/>
                        <a:buNone/>
                      </a:pPr>
                      <a:r>
                        <a:rPr lang="fr-FR" sz="1000" b="0" i="1" kern="1300" baseline="0" dirty="0">
                          <a:solidFill>
                            <a:srgbClr val="E05329"/>
                          </a:solidFill>
                          <a:effectLst/>
                          <a:latin typeface="Roboto" panose="02000000000000000000"/>
                          <a:ea typeface="+mn-ea"/>
                          <a:cs typeface="+mn-cs"/>
                        </a:rPr>
                        <a:t>8. c’est de beaux discours et de belles paroles.</a:t>
                      </a:r>
                    </a:p>
                    <a:p>
                      <a:pPr marL="0" indent="0" algn="just">
                        <a:buFontTx/>
                        <a:buNone/>
                      </a:pPr>
                      <a:r>
                        <a:rPr lang="fr-FR" sz="1000" b="0" kern="1300" baseline="0" dirty="0">
                          <a:solidFill>
                            <a:schemeClr val="dk1"/>
                          </a:solidFill>
                          <a:effectLst/>
                          <a:latin typeface="Roboto Medium" panose="02000000000000000000" pitchFamily="2" charset="0"/>
                          <a:ea typeface="+mn-ea"/>
                          <a:cs typeface="+mn-cs"/>
                        </a:rPr>
                        <a:t> </a:t>
                      </a:r>
                    </a:p>
                    <a:p>
                      <a:pPr marL="0" indent="0" algn="just">
                        <a:buFontTx/>
                        <a:buNone/>
                      </a:pPr>
                      <a:r>
                        <a:rPr lang="fr-FR" sz="1000" b="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C. Complétez la phrase.</a:t>
                      </a:r>
                    </a:p>
                    <a:p>
                      <a:pPr marL="0" indent="0" algn="just">
                        <a:buFontTx/>
                        <a:buNone/>
                      </a:pPr>
                      <a:endParaRPr lang="fr-FR" sz="1000" b="0" i="1" kern="1300" baseline="0" dirty="0">
                        <a:solidFill>
                          <a:srgbClr val="E05329"/>
                        </a:solidFill>
                        <a:effectLst/>
                        <a:latin typeface="Roboto" panose="02000000000000000000"/>
                        <a:ea typeface="+mn-ea"/>
                        <a:cs typeface="+mn-cs"/>
                      </a:endParaRPr>
                    </a:p>
                    <a:p>
                      <a:pPr marL="0" indent="0" algn="just">
                        <a:buFontTx/>
                        <a:buNone/>
                      </a:pPr>
                      <a:r>
                        <a:rPr lang="fr-FR" sz="1000" b="0" i="1" kern="1300" baseline="0" dirty="0">
                          <a:solidFill>
                            <a:srgbClr val="E05329"/>
                          </a:solidFill>
                          <a:effectLst/>
                          <a:latin typeface="Roboto" panose="02000000000000000000"/>
                          <a:ea typeface="+mn-ea"/>
                          <a:cs typeface="+mn-cs"/>
                        </a:rPr>
                        <a:t>En amour, le chanteur rêve de se marier avec un ange, d’un amour qui n’existe pas, d’un amour qui dure.</a:t>
                      </a:r>
                      <a:endParaRPr lang="fr-FR" sz="1000" b="0" i="1" kern="1300" baseline="0" dirty="0">
                        <a:solidFill>
                          <a:srgbClr val="E05329"/>
                        </a:solidFill>
                        <a:latin typeface="Roboto" panose="0200000000000000000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8" name="ZoneTexte 7">
            <a:extLst>
              <a:ext uri="{FF2B5EF4-FFF2-40B4-BE49-F238E27FC236}">
                <a16:creationId xmlns:a16="http://schemas.microsoft.com/office/drawing/2014/main" id="{E54B9175-5B8B-2447-A058-72E7CE37C8DE}"/>
              </a:ext>
            </a:extLst>
          </p:cNvPr>
          <p:cNvSpPr txBox="1"/>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AMOUR</a:t>
            </a:r>
          </a:p>
        </p:txBody>
      </p:sp>
      <p:sp>
        <p:nvSpPr>
          <p:cNvPr id="14" name="ZoneTexte 13">
            <a:extLst>
              <a:ext uri="{FF2B5EF4-FFF2-40B4-BE49-F238E27FC236}">
                <a16:creationId xmlns:a16="http://schemas.microsoft.com/office/drawing/2014/main" id="{E03B20FB-E8F6-45A7-B82E-A47CD2F15448}"/>
              </a:ext>
            </a:extLst>
          </p:cNvPr>
          <p:cNvSpPr txBox="1"/>
          <p:nvPr/>
        </p:nvSpPr>
        <p:spPr>
          <a:xfrm>
            <a:off x="322240" y="9699734"/>
            <a:ext cx="2165684" cy="378309"/>
          </a:xfrm>
          <a:prstGeom prst="rect">
            <a:avLst/>
          </a:prstGeom>
          <a:noFill/>
        </p:spPr>
        <p:txBody>
          <a:bodyPr wrap="square" lIns="0" tIns="0" rIns="0" bIns="0" rtlCol="0">
            <a:spAutoFit/>
          </a:bodyPr>
          <a:lstStyle/>
          <a:p>
            <a:pPr>
              <a:lnSpc>
                <a:spcPts val="960"/>
              </a:lnSpc>
            </a:pPr>
            <a:r>
              <a:rPr lang="fr-FR" sz="800" dirty="0">
                <a:latin typeface="Roboto Light" panose="02000000000000000000" pitchFamily="2" charset="0"/>
                <a:ea typeface="Roboto" panose="02000000000000000000" pitchFamily="2" charset="0"/>
              </a:rPr>
              <a:t>Parcours imaginés par Marjolaine </a:t>
            </a:r>
            <a:r>
              <a:rPr lang="fr-FR" sz="800" dirty="0" err="1">
                <a:latin typeface="Roboto Light" panose="02000000000000000000" pitchFamily="2" charset="0"/>
                <a:ea typeface="Roboto" panose="02000000000000000000" pitchFamily="2" charset="0"/>
              </a:rPr>
              <a:t>Pierré</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du CAVILAM - Alliance Française</a:t>
            </a:r>
          </a:p>
          <a:p>
            <a:pPr>
              <a:lnSpc>
                <a:spcPts val="960"/>
              </a:lnSpc>
            </a:pPr>
            <a:r>
              <a:rPr lang="fr-FR" sz="800" dirty="0">
                <a:latin typeface="Roboto Light" panose="02000000000000000000" pitchFamily="2" charset="0"/>
                <a:ea typeface="Roboto" panose="02000000000000000000" pitchFamily="2" charset="0"/>
              </a:rPr>
              <a:t>pour l’Institut français et le CNM</a:t>
            </a:r>
          </a:p>
        </p:txBody>
      </p:sp>
      <p:sp>
        <p:nvSpPr>
          <p:cNvPr id="16" name="ZoneTexte 15">
            <a:extLst>
              <a:ext uri="{FF2B5EF4-FFF2-40B4-BE49-F238E27FC236}">
                <a16:creationId xmlns:a16="http://schemas.microsoft.com/office/drawing/2014/main" id="{35AA2A91-A0C1-4538-88EC-B7536AE3A922}"/>
              </a:ext>
            </a:extLst>
          </p:cNvPr>
          <p:cNvSpPr txBox="1"/>
          <p:nvPr/>
        </p:nvSpPr>
        <p:spPr>
          <a:xfrm>
            <a:off x="325877" y="724598"/>
            <a:ext cx="4821310"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Un jour je marierai un ange » </a:t>
            </a:r>
            <a:r>
              <a:rPr lang="fr-FR" sz="1200" dirty="0">
                <a:latin typeface="Roboto" panose="02000000000000000000" pitchFamily="2" charset="0"/>
                <a:ea typeface="Roboto" panose="02000000000000000000" pitchFamily="2" charset="0"/>
              </a:rPr>
              <a:t>Pierre de </a:t>
            </a:r>
            <a:r>
              <a:rPr lang="fr-FR" sz="1200" dirty="0" err="1">
                <a:latin typeface="Roboto" panose="02000000000000000000" pitchFamily="2" charset="0"/>
                <a:ea typeface="Roboto" panose="02000000000000000000" pitchFamily="2" charset="0"/>
              </a:rPr>
              <a:t>Maere</a:t>
            </a:r>
            <a:endParaRPr lang="fr-FR" sz="1200" dirty="0">
              <a:latin typeface="Roboto" panose="02000000000000000000" pitchFamily="2" charset="0"/>
              <a:ea typeface="Roboto" panose="02000000000000000000" pitchFamily="2" charset="0"/>
            </a:endParaRPr>
          </a:p>
        </p:txBody>
      </p:sp>
      <p:sp>
        <p:nvSpPr>
          <p:cNvPr id="9" name="ZoneTexte 8">
            <a:extLst>
              <a:ext uri="{FF2B5EF4-FFF2-40B4-BE49-F238E27FC236}">
                <a16:creationId xmlns:a16="http://schemas.microsoft.com/office/drawing/2014/main" id="{7112E192-F6B1-4769-A534-9583F805D4B5}"/>
              </a:ext>
            </a:extLst>
          </p:cNvPr>
          <p:cNvSpPr txBox="1"/>
          <p:nvPr/>
        </p:nvSpPr>
        <p:spPr>
          <a:xfrm>
            <a:off x="6091237" y="724598"/>
            <a:ext cx="1354650"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Public : adultes</a:t>
            </a:r>
            <a:endParaRPr lang="fr-FR" sz="1200" dirty="0">
              <a:latin typeface="Roboto" panose="02000000000000000000" pitchFamily="2" charset="0"/>
              <a:ea typeface="Roboto" panose="02000000000000000000" pitchFamily="2" charset="0"/>
            </a:endParaRPr>
          </a:p>
        </p:txBody>
      </p:sp>
    </p:spTree>
    <p:custDataLst>
      <p:tags r:id="rId1"/>
    </p:custDataLst>
    <p:extLst>
      <p:ext uri="{BB962C8B-B14F-4D97-AF65-F5344CB8AC3E}">
        <p14:creationId xmlns:p14="http://schemas.microsoft.com/office/powerpoint/2010/main" val="36540160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THÈME OFFICE" val="2ZQqIm2a"/>
  <p:tag name="ARTICULATE_SLIDE_COUNT" val="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1937</TotalTime>
  <Words>1643</Words>
  <Application>Microsoft Office PowerPoint</Application>
  <PresentationFormat>Personnalisé</PresentationFormat>
  <Paragraphs>211</Paragraphs>
  <Slides>5</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vt:i4>
      </vt:variant>
    </vt:vector>
  </HeadingPairs>
  <TitlesOfParts>
    <vt:vector size="14" baseType="lpstr">
      <vt:lpstr>Arial</vt:lpstr>
      <vt:lpstr>Calibri</vt:lpstr>
      <vt:lpstr>Calibri Light</vt:lpstr>
      <vt:lpstr>Proto Grotesk</vt:lpstr>
      <vt:lpstr>Roboto</vt:lpstr>
      <vt:lpstr>Roboto Light</vt:lpstr>
      <vt:lpstr>Roboto Medium</vt:lpstr>
      <vt:lpstr>Wingdings</vt:lpstr>
      <vt:lpstr>Thème Office</vt:lpstr>
      <vt:lpstr>Un jour je marierai un ange</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BREZES</dc:creator>
  <cp:lastModifiedBy>Bhushan Thapliyal</cp:lastModifiedBy>
  <cp:revision>99</cp:revision>
  <dcterms:created xsi:type="dcterms:W3CDTF">2022-03-24T14:32:05Z</dcterms:created>
  <dcterms:modified xsi:type="dcterms:W3CDTF">2024-04-15T05:55:11Z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6EEB2D29-8930-4FD2-AABB-B171E0310D06</vt:lpwstr>
  </property>
  <property fmtid="{D5CDD505-2E9C-101B-9397-08002B2CF9AE}" pid="3" name="ArticulatePath">
    <vt:lpwstr>https://d.docs.live.net/ddf56c7c4acd496c/Bureau/Fiches-CAVILAM/6_B1-PierreDeMaere-UnJourJeMarieraiUnAnge_OK</vt:lpwstr>
  </property>
</Properties>
</file>