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6"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7559675" cy="10691813"/>
  <p:notesSz cx="6799263" cy="9929813"/>
  <p:custDataLst>
    <p:tags r:id="rId1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5329"/>
    <a:srgbClr val="5194C4"/>
    <a:srgbClr val="D911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CB49D5-6E85-4494-AC9E-F58CDB51DDB3}" v="2" dt="2024-04-12T06:41:04.24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87"/>
    <p:restoredTop sz="95890"/>
  </p:normalViewPr>
  <p:slideViewPr>
    <p:cSldViewPr snapToGrid="0" snapToObjects="1">
      <p:cViewPr varScale="1">
        <p:scale>
          <a:sx n="101" d="100"/>
          <a:sy n="101" d="100"/>
        </p:scale>
        <p:origin x="4584" y="96"/>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hushan Thapliyal" userId="ddf56c7c4acd496c" providerId="LiveId" clId="{68CB49D5-6E85-4494-AC9E-F58CDB51DDB3}"/>
    <pc:docChg chg="undo custSel modSld modMainMaster replTag delTag">
      <pc:chgData name="Bhushan Thapliyal" userId="ddf56c7c4acd496c" providerId="LiveId" clId="{68CB49D5-6E85-4494-AC9E-F58CDB51DDB3}" dt="2024-04-15T05:52:49.003" v="249" actId="20577"/>
      <pc:docMkLst>
        <pc:docMk/>
      </pc:docMkLst>
      <pc:sldChg chg="delSp modSp mod replTag delTag">
        <pc:chgData name="Bhushan Thapliyal" userId="ddf56c7c4acd496c" providerId="LiveId" clId="{68CB49D5-6E85-4494-AC9E-F58CDB51DDB3}" dt="2024-04-15T05:52:22.865" v="211" actId="478"/>
        <pc:sldMkLst>
          <pc:docMk/>
          <pc:sldMk cId="3528446323" sldId="256"/>
        </pc:sldMkLst>
        <pc:spChg chg="del mod">
          <ac:chgData name="Bhushan Thapliyal" userId="ddf56c7c4acd496c" providerId="LiveId" clId="{68CB49D5-6E85-4494-AC9E-F58CDB51DDB3}" dt="2024-04-15T05:52:22.865" v="211" actId="478"/>
          <ac:spMkLst>
            <pc:docMk/>
            <pc:sldMk cId="3528446323" sldId="256"/>
            <ac:spMk id="22" creationId="{74CCE7D7-83BD-9247-8D20-6AFA48C122EC}"/>
          </ac:spMkLst>
        </pc:spChg>
        <pc:picChg chg="mod modCrop">
          <ac:chgData name="Bhushan Thapliyal" userId="ddf56c7c4acd496c" providerId="LiveId" clId="{68CB49D5-6E85-4494-AC9E-F58CDB51DDB3}" dt="2024-04-07T13:17:03.045" v="13" actId="732"/>
          <ac:picMkLst>
            <pc:docMk/>
            <pc:sldMk cId="3528446323" sldId="256"/>
            <ac:picMk id="5" creationId="{F3DC82CB-8100-124C-8565-990BBD13FAD3}"/>
          </ac:picMkLst>
        </pc:picChg>
      </pc:sldChg>
      <pc:sldChg chg="delSp modSp mod replTag delTag">
        <pc:chgData name="Bhushan Thapliyal" userId="ddf56c7c4acd496c" providerId="LiveId" clId="{68CB49D5-6E85-4494-AC9E-F58CDB51DDB3}" dt="2024-04-15T05:52:27.027" v="216" actId="478"/>
        <pc:sldMkLst>
          <pc:docMk/>
          <pc:sldMk cId="1450313342" sldId="257"/>
        </pc:sldMkLst>
        <pc:spChg chg="del mod">
          <ac:chgData name="Bhushan Thapliyal" userId="ddf56c7c4acd496c" providerId="LiveId" clId="{68CB49D5-6E85-4494-AC9E-F58CDB51DDB3}" dt="2024-04-15T05:52:27.027" v="216" actId="478"/>
          <ac:spMkLst>
            <pc:docMk/>
            <pc:sldMk cId="1450313342" sldId="257"/>
            <ac:spMk id="31" creationId="{1738EE75-CE01-B249-B8DE-E1804EE68550}"/>
          </ac:spMkLst>
        </pc:spChg>
        <pc:picChg chg="mod modCrop">
          <ac:chgData name="Bhushan Thapliyal" userId="ddf56c7c4acd496c" providerId="LiveId" clId="{68CB49D5-6E85-4494-AC9E-F58CDB51DDB3}" dt="2024-04-07T13:17:11.731" v="17" actId="732"/>
          <ac:picMkLst>
            <pc:docMk/>
            <pc:sldMk cId="1450313342" sldId="257"/>
            <ac:picMk id="3" creationId="{CB4E9B13-7D5B-DA42-97B1-871CA6236EE5}"/>
          </ac:picMkLst>
        </pc:picChg>
      </pc:sldChg>
      <pc:sldChg chg="delSp modSp mod replTag delTag">
        <pc:chgData name="Bhushan Thapliyal" userId="ddf56c7c4acd496c" providerId="LiveId" clId="{68CB49D5-6E85-4494-AC9E-F58CDB51DDB3}" dt="2024-04-15T05:52:30.425" v="221" actId="478"/>
        <pc:sldMkLst>
          <pc:docMk/>
          <pc:sldMk cId="4066774807" sldId="258"/>
        </pc:sldMkLst>
        <pc:spChg chg="del mod">
          <ac:chgData name="Bhushan Thapliyal" userId="ddf56c7c4acd496c" providerId="LiveId" clId="{68CB49D5-6E85-4494-AC9E-F58CDB51DDB3}" dt="2024-04-15T05:52:30.425" v="221" actId="478"/>
          <ac:spMkLst>
            <pc:docMk/>
            <pc:sldMk cId="4066774807" sldId="258"/>
            <ac:spMk id="31" creationId="{1738EE75-CE01-B249-B8DE-E1804EE68550}"/>
          </ac:spMkLst>
        </pc:spChg>
        <pc:picChg chg="mod modCrop">
          <ac:chgData name="Bhushan Thapliyal" userId="ddf56c7c4acd496c" providerId="LiveId" clId="{68CB49D5-6E85-4494-AC9E-F58CDB51DDB3}" dt="2024-04-07T13:17:17.897" v="21" actId="732"/>
          <ac:picMkLst>
            <pc:docMk/>
            <pc:sldMk cId="4066774807" sldId="258"/>
            <ac:picMk id="4" creationId="{1F9218D1-D19B-814F-BCC6-1AB75F3D1B60}"/>
          </ac:picMkLst>
        </pc:picChg>
      </pc:sldChg>
      <pc:sldChg chg="delSp modSp mod replTag delTag">
        <pc:chgData name="Bhushan Thapliyal" userId="ddf56c7c4acd496c" providerId="LiveId" clId="{68CB49D5-6E85-4494-AC9E-F58CDB51DDB3}" dt="2024-04-15T05:52:33.230" v="226" actId="478"/>
        <pc:sldMkLst>
          <pc:docMk/>
          <pc:sldMk cId="473977947" sldId="259"/>
        </pc:sldMkLst>
        <pc:spChg chg="del mod">
          <ac:chgData name="Bhushan Thapliyal" userId="ddf56c7c4acd496c" providerId="LiveId" clId="{68CB49D5-6E85-4494-AC9E-F58CDB51DDB3}" dt="2024-04-15T05:52:33.230" v="226" actId="478"/>
          <ac:spMkLst>
            <pc:docMk/>
            <pc:sldMk cId="473977947" sldId="259"/>
            <ac:spMk id="31" creationId="{1738EE75-CE01-B249-B8DE-E1804EE68550}"/>
          </ac:spMkLst>
        </pc:spChg>
        <pc:picChg chg="mod modCrop">
          <ac:chgData name="Bhushan Thapliyal" userId="ddf56c7c4acd496c" providerId="LiveId" clId="{68CB49D5-6E85-4494-AC9E-F58CDB51DDB3}" dt="2024-04-07T13:17:24.264" v="25" actId="732"/>
          <ac:picMkLst>
            <pc:docMk/>
            <pc:sldMk cId="473977947" sldId="259"/>
            <ac:picMk id="4" creationId="{3F9B9375-AFAD-884F-832E-997C5952A166}"/>
          </ac:picMkLst>
        </pc:picChg>
      </pc:sldChg>
      <pc:sldChg chg="delSp modSp mod replTag delTag">
        <pc:chgData name="Bhushan Thapliyal" userId="ddf56c7c4acd496c" providerId="LiveId" clId="{68CB49D5-6E85-4494-AC9E-F58CDB51DDB3}" dt="2024-04-15T05:52:36.562" v="231" actId="478"/>
        <pc:sldMkLst>
          <pc:docMk/>
          <pc:sldMk cId="3654016072" sldId="260"/>
        </pc:sldMkLst>
        <pc:spChg chg="del mod">
          <ac:chgData name="Bhushan Thapliyal" userId="ddf56c7c4acd496c" providerId="LiveId" clId="{68CB49D5-6E85-4494-AC9E-F58CDB51DDB3}" dt="2024-04-15T05:52:36.562" v="231" actId="478"/>
          <ac:spMkLst>
            <pc:docMk/>
            <pc:sldMk cId="3654016072" sldId="260"/>
            <ac:spMk id="31" creationId="{1738EE75-CE01-B249-B8DE-E1804EE68550}"/>
          </ac:spMkLst>
        </pc:spChg>
        <pc:graphicFrameChg chg="mod modGraphic">
          <ac:chgData name="Bhushan Thapliyal" userId="ddf56c7c4acd496c" providerId="LiveId" clId="{68CB49D5-6E85-4494-AC9E-F58CDB51DDB3}" dt="2024-04-12T06:37:54.989" v="114" actId="14100"/>
          <ac:graphicFrameMkLst>
            <pc:docMk/>
            <pc:sldMk cId="3654016072" sldId="260"/>
            <ac:graphicFrameMk id="20" creationId="{6BA940A3-F976-0840-BEB0-FE97BEED6334}"/>
          </ac:graphicFrameMkLst>
        </pc:graphicFrameChg>
        <pc:picChg chg="mod modCrop">
          <ac:chgData name="Bhushan Thapliyal" userId="ddf56c7c4acd496c" providerId="LiveId" clId="{68CB49D5-6E85-4494-AC9E-F58CDB51DDB3}" dt="2024-04-12T06:38:28.636" v="134" actId="1076"/>
          <ac:picMkLst>
            <pc:docMk/>
            <pc:sldMk cId="3654016072" sldId="260"/>
            <ac:picMk id="4" creationId="{6F3B948B-0300-344F-9CFE-286342CEE9EB}"/>
          </ac:picMkLst>
        </pc:picChg>
      </pc:sldChg>
      <pc:sldChg chg="modSp mod replTag delTag">
        <pc:chgData name="Bhushan Thapliyal" userId="ddf56c7c4acd496c" providerId="LiveId" clId="{68CB49D5-6E85-4494-AC9E-F58CDB51DDB3}" dt="2024-04-15T05:52:49.003" v="249" actId="20577"/>
        <pc:sldMkLst>
          <pc:docMk/>
          <pc:sldMk cId="1564279928" sldId="261"/>
        </pc:sldMkLst>
        <pc:spChg chg="mod">
          <ac:chgData name="Bhushan Thapliyal" userId="ddf56c7c4acd496c" providerId="LiveId" clId="{68CB49D5-6E85-4494-AC9E-F58CDB51DDB3}" dt="2024-04-15T05:52:49.003" v="249" actId="20577"/>
          <ac:spMkLst>
            <pc:docMk/>
            <pc:sldMk cId="1564279928" sldId="261"/>
            <ac:spMk id="31" creationId="{1738EE75-CE01-B249-B8DE-E1804EE68550}"/>
          </ac:spMkLst>
        </pc:spChg>
        <pc:picChg chg="mod modCrop">
          <ac:chgData name="Bhushan Thapliyal" userId="ddf56c7c4acd496c" providerId="LiveId" clId="{68CB49D5-6E85-4494-AC9E-F58CDB51DDB3}" dt="2024-04-07T13:18:09.542" v="35" actId="732"/>
          <ac:picMkLst>
            <pc:docMk/>
            <pc:sldMk cId="1564279928" sldId="261"/>
            <ac:picMk id="3" creationId="{811D20A9-CA62-E941-00C8-493B17DC000E}"/>
          </ac:picMkLst>
        </pc:picChg>
      </pc:sldChg>
      <pc:sldMasterChg chg="addSp modSp mod replTag delTag modSldLayout">
        <pc:chgData name="Bhushan Thapliyal" userId="ddf56c7c4acd496c" providerId="LiveId" clId="{68CB49D5-6E85-4494-AC9E-F58CDB51DDB3}" dt="2024-04-12T06:41:30.679" v="200" actId="1036"/>
        <pc:sldMasterMkLst>
          <pc:docMk/>
          <pc:sldMasterMk cId="3104543170" sldId="2147484056"/>
        </pc:sldMasterMkLst>
        <pc:picChg chg="add mod">
          <ac:chgData name="Bhushan Thapliyal" userId="ddf56c7c4acd496c" providerId="LiveId" clId="{68CB49D5-6E85-4494-AC9E-F58CDB51DDB3}" dt="2024-04-12T06:41:30.679" v="200" actId="1036"/>
          <ac:picMkLst>
            <pc:docMk/>
            <pc:sldMasterMk cId="3104543170" sldId="2147484056"/>
            <ac:picMk id="8" creationId="{00D154BF-8D89-B7DB-18FA-8F91E79D3944}"/>
          </ac:picMkLst>
        </pc:picChg>
        <pc:sldLayoutChg chg="replTag delTag">
          <pc:chgData name="Bhushan Thapliyal" userId="ddf56c7c4acd496c" providerId="LiveId" clId="{68CB49D5-6E85-4494-AC9E-F58CDB51DDB3}" dt="2024-04-07T13:16:33.910" v="5"/>
          <pc:sldLayoutMkLst>
            <pc:docMk/>
            <pc:sldMasterMk cId="3104543170" sldId="2147484056"/>
            <pc:sldLayoutMk cId="2984906725" sldId="2147484057"/>
          </pc:sldLayoutMkLst>
        </pc:sldLayoutChg>
        <pc:sldLayoutChg chg="replTag delTag">
          <pc:chgData name="Bhushan Thapliyal" userId="ddf56c7c4acd496c" providerId="LiveId" clId="{68CB49D5-6E85-4494-AC9E-F58CDB51DDB3}" dt="2024-04-12T06:41:27.277" v="195"/>
          <pc:sldLayoutMkLst>
            <pc:docMk/>
            <pc:sldMasterMk cId="3104543170" sldId="2147484056"/>
            <pc:sldLayoutMk cId="2481687622" sldId="214748406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97F276B-CE46-A143-ACE5-8DA9BBE2A66C}"/>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9FBAD10-C19D-8C49-B7A4-38F7663E5425}"/>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B4C08C42-6EFF-BE45-8A7D-489337A85A8B}" type="datetimeFigureOut">
              <a:rPr lang="fr-FR" smtClean="0"/>
              <a:t>15/04/2024</a:t>
            </a:fld>
            <a:endParaRPr lang="fr-FR"/>
          </a:p>
        </p:txBody>
      </p:sp>
      <p:sp>
        <p:nvSpPr>
          <p:cNvPr id="4" name="Espace réservé du pied de page 3">
            <a:extLst>
              <a:ext uri="{FF2B5EF4-FFF2-40B4-BE49-F238E27FC236}">
                <a16:creationId xmlns:a16="http://schemas.microsoft.com/office/drawing/2014/main" id="{BD2B4E94-76A3-D742-AD5A-D11A0A996041}"/>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872786E-81B4-4B47-ABC2-348B43E3D82E}"/>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0057B559-A149-3A43-BC80-AD3A402FEF17}" type="slidenum">
              <a:rPr lang="fr-FR" smtClean="0"/>
              <a:t>‹N°›</a:t>
            </a:fld>
            <a:endParaRPr lang="fr-FR"/>
          </a:p>
        </p:txBody>
      </p:sp>
    </p:spTree>
    <p:extLst>
      <p:ext uri="{BB962C8B-B14F-4D97-AF65-F5344CB8AC3E}">
        <p14:creationId xmlns:p14="http://schemas.microsoft.com/office/powerpoint/2010/main" val="13506068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584A6303-4D29-A745-91A8-F3AEACDB41EE}" type="datetimeFigureOut">
              <a:rPr lang="fr-FR" smtClean="0"/>
              <a:t>15/04/2024</a:t>
            </a:fld>
            <a:endParaRPr lang="fr-FR"/>
          </a:p>
        </p:txBody>
      </p:sp>
      <p:sp>
        <p:nvSpPr>
          <p:cNvPr id="4" name="Espace réservé de l'image des diapositives 3"/>
          <p:cNvSpPr>
            <a:spLocks noGrp="1" noRot="1" noChangeAspect="1"/>
          </p:cNvSpPr>
          <p:nvPr>
            <p:ph type="sldImg" idx="2"/>
          </p:nvPr>
        </p:nvSpPr>
        <p:spPr>
          <a:xfrm>
            <a:off x="2216150" y="1241425"/>
            <a:ext cx="236696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D065F82D-CB1F-334C-AB48-FC566FA056BD}" type="slidenum">
              <a:rPr lang="fr-FR" smtClean="0"/>
              <a:t>‹N°›</a:t>
            </a:fld>
            <a:endParaRPr lang="fr-FR"/>
          </a:p>
        </p:txBody>
      </p:sp>
    </p:spTree>
    <p:extLst>
      <p:ext uri="{BB962C8B-B14F-4D97-AF65-F5344CB8AC3E}">
        <p14:creationId xmlns:p14="http://schemas.microsoft.com/office/powerpoint/2010/main" val="23071660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9AEF5D2-A333-6045-ACED-77F29CEB08A7}"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custDataLst>
      <p:tags r:id="rId1"/>
    </p:custDataLst>
    <p:extLst>
      <p:ext uri="{BB962C8B-B14F-4D97-AF65-F5344CB8AC3E}">
        <p14:creationId xmlns:p14="http://schemas.microsoft.com/office/powerpoint/2010/main" val="2984906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F5D3429-77F6-9E4B-9F99-94520AC2D970}"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653774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E62BDEE-C309-4040-BEBD-5B52D979CC1A}"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96988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3F78E6-F0FE-8142-9C48-E28034D6D085}"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8009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4044345-F4C8-B543-A745-5CC2F98AC7CF}"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1739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17184C0-6944-2640-BB2E-18D8BD334C9E}"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34591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44FA66A-0FD7-ED4C-BE72-F0D7E9800428}" type="datetime1">
              <a:rPr lang="fr-FR" smtClean="0"/>
              <a:t>15/04/2024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721235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48DF0AA-31E8-FE40-9480-67630F8DF831}" type="datetime1">
              <a:rPr lang="fr-FR" smtClean="0"/>
              <a:t>15/04/2024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664544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C606ED-82F1-0C43-882E-7914D1779773}" type="datetime1">
              <a:rPr lang="fr-FR" smtClean="0"/>
              <a:t>15/04/2024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A1CF3E8-9CFF-1C43-BC4C-454A89F1B92F}" type="slidenum">
              <a:rPr lang="fr-FR" smtClean="0"/>
              <a:t>‹N°›</a:t>
            </a:fld>
            <a:endParaRPr lang="fr-FR"/>
          </a:p>
        </p:txBody>
      </p:sp>
    </p:spTree>
    <p:custDataLst>
      <p:tags r:id="rId1"/>
    </p:custDataLst>
    <p:extLst>
      <p:ext uri="{BB962C8B-B14F-4D97-AF65-F5344CB8AC3E}">
        <p14:creationId xmlns:p14="http://schemas.microsoft.com/office/powerpoint/2010/main" val="248168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EAFD6CE-977D-D642-AFAB-4B969B7E197B}"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712072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3404071-C699-E143-B865-F8276070A328}"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40697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4639CC96-5C2F-B644-9878-943E03AC83B1}" type="datetime1">
              <a:rPr lang="fr-FR" smtClean="0"/>
              <a:t>15/04/2024</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A1CF3E8-9CFF-1C43-BC4C-454A89F1B92F}" type="slidenum">
              <a:rPr lang="fr-FR" smtClean="0"/>
              <a:t>‹N°›</a:t>
            </a:fld>
            <a:endParaRPr lang="fr-FR"/>
          </a:p>
        </p:txBody>
      </p:sp>
      <p:pic>
        <p:nvPicPr>
          <p:cNvPr id="8" name="Image 7">
            <a:extLst>
              <a:ext uri="{FF2B5EF4-FFF2-40B4-BE49-F238E27FC236}">
                <a16:creationId xmlns:a16="http://schemas.microsoft.com/office/drawing/2014/main" id="{00D154BF-8D89-B7DB-18FA-8F91E79D3944}"/>
              </a:ext>
            </a:extLst>
          </p:cNvPr>
          <p:cNvPicPr>
            <a:picLocks noChangeAspect="1"/>
          </p:cNvPicPr>
          <p:nvPr userDrawn="1"/>
        </p:nvPicPr>
        <p:blipFill>
          <a:blip r:embed="rId14"/>
          <a:srcRect/>
          <a:stretch/>
        </p:blipFill>
        <p:spPr>
          <a:xfrm>
            <a:off x="0" y="10141766"/>
            <a:ext cx="7559675" cy="546788"/>
          </a:xfrm>
          <a:prstGeom prst="rect">
            <a:avLst/>
          </a:prstGeom>
        </p:spPr>
      </p:pic>
    </p:spTree>
    <p:custDataLst>
      <p:tags r:id="rId13"/>
    </p:custDataLst>
    <p:extLst>
      <p:ext uri="{BB962C8B-B14F-4D97-AF65-F5344CB8AC3E}">
        <p14:creationId xmlns:p14="http://schemas.microsoft.com/office/powerpoint/2010/main" val="3104543170"/>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sldNum="0"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image" Target="../media/image5.jpeg"/><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image" Target="../media/image4.emf"/><Relationship Id="rId2" Type="http://schemas.openxmlformats.org/officeDocument/2006/relationships/tags" Target="../tags/tag6.xml"/><Relationship Id="rId16" Type="http://schemas.openxmlformats.org/officeDocument/2006/relationships/image" Target="../media/image3.emf"/><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5" Type="http://schemas.openxmlformats.org/officeDocument/2006/relationships/image" Target="../media/image2.jpg"/><Relationship Id="rId10" Type="http://schemas.openxmlformats.org/officeDocument/2006/relationships/tags" Target="../tags/tag14.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image" Target="../media/image9.emf"/><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image" Target="../media/image8.emf"/><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image" Target="../media/image7.emf"/><Relationship Id="rId5" Type="http://schemas.openxmlformats.org/officeDocument/2006/relationships/tags" Target="../tags/tag22.xml"/><Relationship Id="rId15" Type="http://schemas.openxmlformats.org/officeDocument/2006/relationships/image" Target="../media/image10.emf"/><Relationship Id="rId10" Type="http://schemas.openxmlformats.org/officeDocument/2006/relationships/image" Target="../media/image6.jpg"/><Relationship Id="rId4" Type="http://schemas.openxmlformats.org/officeDocument/2006/relationships/tags" Target="../tags/tag21.xml"/><Relationship Id="rId9" Type="http://schemas.openxmlformats.org/officeDocument/2006/relationships/slideLayout" Target="../slideLayouts/slideLayout2.xml"/><Relationship Id="rId14" Type="http://schemas.openxmlformats.org/officeDocument/2006/relationships/image" Target="../media/image3.emf"/></Relationships>
</file>

<file path=ppt/slides/_rels/slide3.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image" Target="../media/image12.emf"/><Relationship Id="rId3" Type="http://schemas.openxmlformats.org/officeDocument/2006/relationships/tags" Target="../tags/tag28.xml"/><Relationship Id="rId7" Type="http://schemas.openxmlformats.org/officeDocument/2006/relationships/tags" Target="../tags/tag32.xml"/><Relationship Id="rId12" Type="http://schemas.openxmlformats.org/officeDocument/2006/relationships/image" Target="../media/image8.emf"/><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image" Target="../media/image7.emf"/><Relationship Id="rId5" Type="http://schemas.openxmlformats.org/officeDocument/2006/relationships/tags" Target="../tags/tag30.xml"/><Relationship Id="rId10" Type="http://schemas.openxmlformats.org/officeDocument/2006/relationships/image" Target="../media/image11.jpg"/><Relationship Id="rId4" Type="http://schemas.openxmlformats.org/officeDocument/2006/relationships/tags" Target="../tags/tag29.xml"/><Relationship Id="rId9" Type="http://schemas.openxmlformats.org/officeDocument/2006/relationships/slideLayout" Target="../slideLayouts/slideLayout7.xml"/><Relationship Id="rId14" Type="http://schemas.openxmlformats.org/officeDocument/2006/relationships/image" Target="../media/image3.emf"/></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image" Target="../media/image15.JP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image" Target="../media/image14.emf"/><Relationship Id="rId5" Type="http://schemas.openxmlformats.org/officeDocument/2006/relationships/tags" Target="../tags/tag38.xml"/><Relationship Id="rId10" Type="http://schemas.openxmlformats.org/officeDocument/2006/relationships/image" Target="../media/image3.emf"/><Relationship Id="rId4" Type="http://schemas.openxmlformats.org/officeDocument/2006/relationships/tags" Target="../tags/tag37.xml"/><Relationship Id="rId9" Type="http://schemas.openxmlformats.org/officeDocument/2006/relationships/image" Target="../media/image13.jpg"/></Relationships>
</file>

<file path=ppt/slides/_rels/slide5.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tags" Target="../tags/tag43.xml"/><Relationship Id="rId7" Type="http://schemas.openxmlformats.org/officeDocument/2006/relationships/slideLayout" Target="../slideLayouts/slideLayout7.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49.xml"/><Relationship Id="rId7" Type="http://schemas.openxmlformats.org/officeDocument/2006/relationships/tags" Target="../tags/tag53.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media/image19.png"/><Relationship Id="rId5" Type="http://schemas.openxmlformats.org/officeDocument/2006/relationships/tags" Target="../tags/tag51.xml"/><Relationship Id="rId10" Type="http://schemas.openxmlformats.org/officeDocument/2006/relationships/image" Target="../media/image18.png"/><Relationship Id="rId4" Type="http://schemas.openxmlformats.org/officeDocument/2006/relationships/tags" Target="../tags/tag50.xml"/><Relationship Id="rId9"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3DC82CB-8100-124C-8565-990BBD13FAD3}"/>
              </a:ext>
            </a:extLst>
          </p:cNvPr>
          <p:cNvPicPr>
            <a:picLocks noChangeAspect="1"/>
          </p:cNvPicPr>
          <p:nvPr>
            <p:custDataLst>
              <p:tags r:id="rId2"/>
            </p:custDataLst>
          </p:nvPr>
        </p:nvPicPr>
        <p:blipFill rotWithShape="1">
          <a:blip r:embed="rId15"/>
          <a:srcRect b="6255"/>
          <a:stretch/>
        </p:blipFill>
        <p:spPr>
          <a:xfrm>
            <a:off x="15557" y="14265"/>
            <a:ext cx="7543800" cy="10012604"/>
          </a:xfrm>
          <a:prstGeom prst="rect">
            <a:avLst/>
          </a:prstGeom>
        </p:spPr>
      </p:pic>
      <p:sp>
        <p:nvSpPr>
          <p:cNvPr id="2" name="Titre 1">
            <a:extLst>
              <a:ext uri="{FF2B5EF4-FFF2-40B4-BE49-F238E27FC236}">
                <a16:creationId xmlns:a16="http://schemas.microsoft.com/office/drawing/2014/main" id="{998793F9-604D-E340-8802-F345F9BA7E4D}"/>
              </a:ext>
            </a:extLst>
          </p:cNvPr>
          <p:cNvSpPr>
            <a:spLocks noGrp="1"/>
          </p:cNvSpPr>
          <p:nvPr>
            <p:ph type="ctrTitle"/>
            <p:custDataLst>
              <p:tags r:id="rId3"/>
            </p:custDataLst>
          </p:nvPr>
        </p:nvSpPr>
        <p:spPr>
          <a:xfrm>
            <a:off x="3136307" y="975444"/>
            <a:ext cx="4083967" cy="412887"/>
          </a:xfrm>
          <a:noFill/>
          <a:ln>
            <a:noFill/>
          </a:ln>
        </p:spPr>
        <p:style>
          <a:lnRef idx="0">
            <a:scrgbClr r="0" g="0" b="0"/>
          </a:lnRef>
          <a:fillRef idx="0">
            <a:scrgbClr r="0" g="0" b="0"/>
          </a:fillRef>
          <a:effectRef idx="0">
            <a:scrgbClr r="0" g="0" b="0"/>
          </a:effectRef>
          <a:fontRef idx="minor">
            <a:schemeClr val="dk1"/>
          </a:fontRef>
        </p:style>
        <p:txBody>
          <a:bodyPr lIns="0" tIns="0" rIns="0" bIns="0" anchor="t">
            <a:noAutofit/>
          </a:bodyPr>
          <a:lstStyle/>
          <a:p>
            <a:pPr algn="l">
              <a:lnSpc>
                <a:spcPts val="3080"/>
              </a:lnSpc>
            </a:pPr>
            <a:r>
              <a:rPr lang="fr-FR" sz="3200" b="1" spc="-150" dirty="0">
                <a:solidFill>
                  <a:schemeClr val="tx1"/>
                </a:solidFill>
                <a:latin typeface="Proto Grotesk" panose="02000000000000000000" pitchFamily="2" charset="0"/>
                <a:ea typeface="Roboto Black" panose="02000000000000000000" pitchFamily="2" charset="0"/>
              </a:rPr>
              <a:t>Dabali</a:t>
            </a:r>
            <a:endParaRPr lang="fr-FR" sz="3200" b="1" spc="-150" dirty="0">
              <a:solidFill>
                <a:schemeClr val="tx1"/>
              </a:solidFill>
              <a:latin typeface="Proto Grotesk" panose="02000000000000000000" pitchFamily="2" charset="0"/>
              <a:ea typeface="Roboto" panose="02000000000000000000" pitchFamily="2" charset="0"/>
            </a:endParaRPr>
          </a:p>
        </p:txBody>
      </p:sp>
      <p:sp>
        <p:nvSpPr>
          <p:cNvPr id="7" name="ZoneTexte 6">
            <a:extLst>
              <a:ext uri="{FF2B5EF4-FFF2-40B4-BE49-F238E27FC236}">
                <a16:creationId xmlns:a16="http://schemas.microsoft.com/office/drawing/2014/main" id="{C5AC5025-85E3-924F-8AD2-7F01301414C3}"/>
              </a:ext>
            </a:extLst>
          </p:cNvPr>
          <p:cNvSpPr txBox="1"/>
          <p:nvPr>
            <p:custDataLst>
              <p:tags r:id="rId4"/>
            </p:custDataLst>
          </p:nvPr>
        </p:nvSpPr>
        <p:spPr>
          <a:xfrm>
            <a:off x="3114873" y="2874392"/>
            <a:ext cx="4110177" cy="4873129"/>
          </a:xfrm>
          <a:prstGeom prst="rect">
            <a:avLst/>
          </a:prstGeom>
          <a:noFill/>
        </p:spPr>
        <p:txBody>
          <a:bodyPr wrap="square" lIns="0" tIns="0" rIns="0" bIns="0" numCol="1" rtlCol="0">
            <a:spAutoFit/>
          </a:bodyPr>
          <a:lstStyle/>
          <a:p>
            <a:pPr fontAlgn="base"/>
            <a:r>
              <a:rPr lang="fr-FR" sz="1000" dirty="0">
                <a:latin typeface="Roboto" panose="02000000000000000000"/>
              </a:rPr>
              <a:t>J’ai vu des terres brûlées</a:t>
            </a:r>
            <a:br>
              <a:rPr lang="fr-FR" sz="1000" dirty="0">
                <a:latin typeface="Roboto" panose="02000000000000000000"/>
              </a:rPr>
            </a:br>
            <a:r>
              <a:rPr lang="fr-FR" sz="1000" dirty="0">
                <a:latin typeface="Roboto" panose="02000000000000000000"/>
              </a:rPr>
              <a:t>Sous des soleils d’Afrique</a:t>
            </a:r>
            <a:br>
              <a:rPr lang="fr-FR" sz="1000" dirty="0">
                <a:latin typeface="Roboto" panose="02000000000000000000"/>
              </a:rPr>
            </a:br>
            <a:r>
              <a:rPr lang="fr-FR" sz="1000" dirty="0">
                <a:latin typeface="Roboto" panose="02000000000000000000"/>
              </a:rPr>
              <a:t>Qui donnaient du fruit</a:t>
            </a:r>
            <a:br>
              <a:rPr lang="fr-FR" sz="1000" dirty="0">
                <a:latin typeface="Roboto" panose="02000000000000000000"/>
              </a:rPr>
            </a:br>
            <a:br>
              <a:rPr lang="fr-FR" sz="1000" dirty="0">
                <a:latin typeface="Roboto" panose="02000000000000000000"/>
              </a:rPr>
            </a:br>
            <a:r>
              <a:rPr lang="fr-FR" sz="1000" dirty="0">
                <a:latin typeface="Roboto" panose="02000000000000000000"/>
              </a:rPr>
              <a:t>J’ai vu des hommes parler</a:t>
            </a:r>
            <a:br>
              <a:rPr lang="fr-FR" sz="1000" dirty="0">
                <a:latin typeface="Roboto" panose="02000000000000000000"/>
              </a:rPr>
            </a:br>
            <a:r>
              <a:rPr lang="fr-FR" sz="1000" dirty="0">
                <a:latin typeface="Roboto" panose="02000000000000000000"/>
              </a:rPr>
              <a:t>Dans des langues antiques</a:t>
            </a:r>
            <a:br>
              <a:rPr lang="fr-FR" sz="1000" dirty="0">
                <a:latin typeface="Roboto" panose="02000000000000000000"/>
              </a:rPr>
            </a:br>
            <a:r>
              <a:rPr lang="fr-FR" sz="1000" dirty="0">
                <a:latin typeface="Roboto" panose="02000000000000000000"/>
              </a:rPr>
              <a:t>Mais l’on s’est compris</a:t>
            </a:r>
            <a:br>
              <a:rPr lang="fr-FR" sz="1000" dirty="0">
                <a:latin typeface="Roboto" panose="02000000000000000000"/>
              </a:rPr>
            </a:br>
            <a:endParaRPr lang="fr-FR" sz="1000" dirty="0">
              <a:latin typeface="Roboto" panose="02000000000000000000"/>
            </a:endParaRPr>
          </a:p>
          <a:p>
            <a:pPr fontAlgn="base"/>
            <a:r>
              <a:rPr lang="fr-FR" sz="1000" dirty="0">
                <a:latin typeface="Roboto" panose="02000000000000000000"/>
              </a:rPr>
              <a:t>Dabali </a:t>
            </a:r>
            <a:r>
              <a:rPr lang="fr-FR" sz="1000" dirty="0" err="1">
                <a:latin typeface="Roboto" panose="02000000000000000000"/>
              </a:rPr>
              <a:t>koussa</a:t>
            </a:r>
            <a:r>
              <a:rPr lang="fr-FR" sz="1000" dirty="0">
                <a:latin typeface="Roboto" panose="02000000000000000000"/>
              </a:rPr>
              <a:t> bata</a:t>
            </a:r>
            <a:r>
              <a:rPr lang="fr-FR" sz="1000" baseline="30000" dirty="0">
                <a:latin typeface="Roboto" panose="02000000000000000000"/>
              </a:rPr>
              <a:t>1</a:t>
            </a:r>
            <a:br>
              <a:rPr lang="fr-FR" sz="1000" dirty="0">
                <a:latin typeface="Roboto" panose="02000000000000000000"/>
              </a:rPr>
            </a:br>
            <a:r>
              <a:rPr lang="fr-FR" sz="1000" dirty="0" err="1">
                <a:latin typeface="Roboto" panose="02000000000000000000"/>
              </a:rPr>
              <a:t>Debol</a:t>
            </a:r>
            <a:r>
              <a:rPr lang="fr-FR" sz="1000" dirty="0">
                <a:latin typeface="Roboto" panose="02000000000000000000"/>
              </a:rPr>
              <a:t> </a:t>
            </a:r>
            <a:r>
              <a:rPr lang="fr-FR" sz="1000" dirty="0" err="1">
                <a:latin typeface="Roboto" panose="02000000000000000000"/>
              </a:rPr>
              <a:t>anyo</a:t>
            </a:r>
            <a:r>
              <a:rPr lang="fr-FR" sz="1000" dirty="0">
                <a:latin typeface="Roboto" panose="02000000000000000000"/>
              </a:rPr>
              <a:t> </a:t>
            </a:r>
            <a:r>
              <a:rPr lang="fr-FR" sz="1000" dirty="0" err="1">
                <a:latin typeface="Roboto" panose="02000000000000000000"/>
              </a:rPr>
              <a:t>dabita</a:t>
            </a:r>
            <a:br>
              <a:rPr lang="fr-FR" sz="1000" dirty="0">
                <a:latin typeface="Roboto" panose="02000000000000000000"/>
              </a:rPr>
            </a:br>
            <a:r>
              <a:rPr lang="fr-FR" sz="1000" dirty="0">
                <a:latin typeface="Roboto" panose="02000000000000000000"/>
              </a:rPr>
              <a:t>Dabali </a:t>
            </a:r>
            <a:r>
              <a:rPr lang="fr-FR" sz="1000" dirty="0" err="1">
                <a:latin typeface="Roboto" panose="02000000000000000000"/>
              </a:rPr>
              <a:t>koussa</a:t>
            </a:r>
            <a:r>
              <a:rPr lang="fr-FR" sz="1000" dirty="0">
                <a:latin typeface="Roboto" panose="02000000000000000000"/>
              </a:rPr>
              <a:t> </a:t>
            </a:r>
            <a:r>
              <a:rPr lang="fr-FR" sz="1000" dirty="0" err="1">
                <a:latin typeface="Roboto" panose="02000000000000000000"/>
              </a:rPr>
              <a:t>bata</a:t>
            </a:r>
            <a:br>
              <a:rPr lang="fr-FR" sz="1000" dirty="0">
                <a:latin typeface="Roboto" panose="02000000000000000000"/>
              </a:rPr>
            </a:br>
            <a:r>
              <a:rPr lang="fr-FR" sz="1000" dirty="0" err="1">
                <a:latin typeface="Roboto" panose="02000000000000000000"/>
              </a:rPr>
              <a:t>Daeba</a:t>
            </a:r>
            <a:r>
              <a:rPr lang="fr-FR" sz="1000" dirty="0">
                <a:latin typeface="Roboto" panose="02000000000000000000"/>
              </a:rPr>
              <a:t> </a:t>
            </a:r>
            <a:r>
              <a:rPr lang="fr-FR" sz="1000" dirty="0" err="1">
                <a:latin typeface="Roboto" panose="02000000000000000000"/>
              </a:rPr>
              <a:t>orbeka</a:t>
            </a:r>
            <a:r>
              <a:rPr lang="fr-FR" sz="1000" dirty="0">
                <a:latin typeface="Roboto" panose="02000000000000000000"/>
              </a:rPr>
              <a:t> </a:t>
            </a:r>
            <a:r>
              <a:rPr lang="fr-FR" sz="1000" dirty="0" err="1">
                <a:latin typeface="Roboto" panose="02000000000000000000"/>
              </a:rPr>
              <a:t>inam</a:t>
            </a:r>
            <a:br>
              <a:rPr lang="fr-FR" sz="1000" dirty="0">
                <a:latin typeface="Roboto" panose="02000000000000000000"/>
              </a:rPr>
            </a:br>
            <a:br>
              <a:rPr lang="fr-FR" sz="1000" dirty="0">
                <a:latin typeface="Roboto" panose="02000000000000000000"/>
              </a:rPr>
            </a:br>
            <a:r>
              <a:rPr lang="fr-FR" sz="1000" dirty="0">
                <a:latin typeface="Roboto" panose="02000000000000000000"/>
              </a:rPr>
              <a:t>J’ai vu des ciels ardents</a:t>
            </a:r>
            <a:br>
              <a:rPr lang="fr-FR" sz="1000" dirty="0">
                <a:latin typeface="Roboto" panose="02000000000000000000"/>
              </a:rPr>
            </a:br>
            <a:r>
              <a:rPr lang="fr-FR" sz="1000" dirty="0">
                <a:latin typeface="Roboto" panose="02000000000000000000"/>
              </a:rPr>
              <a:t>Et la fumée des volcans</a:t>
            </a:r>
            <a:br>
              <a:rPr lang="fr-FR" sz="1000" dirty="0">
                <a:latin typeface="Roboto" panose="02000000000000000000"/>
              </a:rPr>
            </a:br>
            <a:r>
              <a:rPr lang="fr-FR" sz="1000" dirty="0">
                <a:latin typeface="Roboto" panose="02000000000000000000"/>
              </a:rPr>
              <a:t>Pour seuls nuages</a:t>
            </a:r>
            <a:br>
              <a:rPr lang="fr-FR" sz="1000" dirty="0">
                <a:latin typeface="Roboto" panose="02000000000000000000"/>
              </a:rPr>
            </a:br>
            <a:br>
              <a:rPr lang="fr-FR" sz="1000" dirty="0">
                <a:latin typeface="Roboto" panose="02000000000000000000"/>
              </a:rPr>
            </a:br>
            <a:r>
              <a:rPr lang="fr-FR" sz="1000" dirty="0">
                <a:latin typeface="Roboto" panose="02000000000000000000"/>
              </a:rPr>
              <a:t>J’ai vu des ciels d’ébène</a:t>
            </a:r>
            <a:r>
              <a:rPr lang="fr-FR" sz="1000" baseline="30000" dirty="0">
                <a:latin typeface="Roboto" panose="02000000000000000000"/>
              </a:rPr>
              <a:t>2</a:t>
            </a:r>
            <a:br>
              <a:rPr lang="fr-FR" sz="1000" dirty="0">
                <a:latin typeface="Roboto" panose="02000000000000000000"/>
              </a:rPr>
            </a:br>
            <a:r>
              <a:rPr lang="fr-FR" sz="1000" dirty="0">
                <a:latin typeface="Roboto" panose="02000000000000000000"/>
              </a:rPr>
              <a:t>Et soudain dans la nuit</a:t>
            </a:r>
            <a:br>
              <a:rPr lang="fr-FR" sz="1000" dirty="0">
                <a:latin typeface="Roboto" panose="02000000000000000000"/>
              </a:rPr>
            </a:br>
            <a:r>
              <a:rPr lang="fr-FR" sz="1000" dirty="0">
                <a:latin typeface="Roboto" panose="02000000000000000000"/>
              </a:rPr>
              <a:t>Les yeux de Dabali</a:t>
            </a:r>
            <a:r>
              <a:rPr lang="fr-FR" sz="1000" baseline="30000" dirty="0">
                <a:latin typeface="Roboto" panose="02000000000000000000"/>
              </a:rPr>
              <a:t>3</a:t>
            </a:r>
          </a:p>
          <a:p>
            <a:pPr fontAlgn="base"/>
            <a:endParaRPr lang="fr-FR" sz="1000" baseline="30000" dirty="0">
              <a:latin typeface="Roboto" panose="02000000000000000000"/>
            </a:endParaRPr>
          </a:p>
          <a:p>
            <a:pPr fontAlgn="base"/>
            <a:r>
              <a:rPr lang="fr-FR" sz="1000" dirty="0" err="1">
                <a:latin typeface="Roboto" panose="02000000000000000000"/>
              </a:rPr>
              <a:t>Dabali</a:t>
            </a:r>
            <a:r>
              <a:rPr lang="fr-FR" sz="1000" dirty="0">
                <a:latin typeface="Roboto" panose="02000000000000000000"/>
              </a:rPr>
              <a:t> </a:t>
            </a:r>
            <a:r>
              <a:rPr lang="fr-FR" sz="1000" dirty="0" err="1">
                <a:latin typeface="Roboto" panose="02000000000000000000"/>
              </a:rPr>
              <a:t>koussa</a:t>
            </a:r>
            <a:r>
              <a:rPr lang="fr-FR" sz="1000" dirty="0">
                <a:latin typeface="Roboto" panose="02000000000000000000"/>
              </a:rPr>
              <a:t> </a:t>
            </a:r>
            <a:r>
              <a:rPr lang="fr-FR" sz="1000" dirty="0" err="1">
                <a:latin typeface="Roboto" panose="02000000000000000000"/>
              </a:rPr>
              <a:t>bata</a:t>
            </a:r>
            <a:br>
              <a:rPr lang="fr-FR" sz="1000" dirty="0">
                <a:latin typeface="Roboto" panose="02000000000000000000"/>
              </a:rPr>
            </a:br>
            <a:r>
              <a:rPr lang="fr-FR" sz="1000" dirty="0" err="1">
                <a:latin typeface="Roboto" panose="02000000000000000000"/>
              </a:rPr>
              <a:t>Debol</a:t>
            </a:r>
            <a:r>
              <a:rPr lang="fr-FR" sz="1000" dirty="0">
                <a:latin typeface="Roboto" panose="02000000000000000000"/>
              </a:rPr>
              <a:t> </a:t>
            </a:r>
            <a:r>
              <a:rPr lang="fr-FR" sz="1000" dirty="0" err="1">
                <a:latin typeface="Roboto" panose="02000000000000000000"/>
              </a:rPr>
              <a:t>anyo</a:t>
            </a:r>
            <a:r>
              <a:rPr lang="fr-FR" sz="1000" dirty="0">
                <a:latin typeface="Roboto" panose="02000000000000000000"/>
              </a:rPr>
              <a:t> </a:t>
            </a:r>
            <a:r>
              <a:rPr lang="fr-FR" sz="1000" dirty="0" err="1">
                <a:latin typeface="Roboto" panose="02000000000000000000"/>
              </a:rPr>
              <a:t>dabita</a:t>
            </a:r>
            <a:br>
              <a:rPr lang="fr-FR" sz="1000" dirty="0">
                <a:latin typeface="Roboto" panose="02000000000000000000"/>
              </a:rPr>
            </a:br>
            <a:r>
              <a:rPr lang="fr-FR" sz="1000" dirty="0" err="1">
                <a:latin typeface="Roboto" panose="02000000000000000000"/>
              </a:rPr>
              <a:t>Dabali</a:t>
            </a:r>
            <a:r>
              <a:rPr lang="fr-FR" sz="1000" dirty="0">
                <a:latin typeface="Roboto" panose="02000000000000000000"/>
              </a:rPr>
              <a:t> </a:t>
            </a:r>
            <a:r>
              <a:rPr lang="fr-FR" sz="1000" dirty="0" err="1">
                <a:latin typeface="Roboto" panose="02000000000000000000"/>
              </a:rPr>
              <a:t>koussa</a:t>
            </a:r>
            <a:r>
              <a:rPr lang="fr-FR" sz="1000" dirty="0">
                <a:latin typeface="Roboto" panose="02000000000000000000"/>
              </a:rPr>
              <a:t> </a:t>
            </a:r>
            <a:r>
              <a:rPr lang="fr-FR" sz="1000" dirty="0" err="1">
                <a:latin typeface="Roboto" panose="02000000000000000000"/>
              </a:rPr>
              <a:t>bata</a:t>
            </a:r>
            <a:br>
              <a:rPr lang="fr-FR" sz="1000" dirty="0">
                <a:latin typeface="Roboto" panose="02000000000000000000"/>
              </a:rPr>
            </a:br>
            <a:r>
              <a:rPr lang="fr-FR" sz="1000" dirty="0" err="1">
                <a:latin typeface="Roboto" panose="02000000000000000000"/>
              </a:rPr>
              <a:t>Daeba</a:t>
            </a:r>
            <a:r>
              <a:rPr lang="fr-FR" sz="1000" dirty="0">
                <a:latin typeface="Roboto" panose="02000000000000000000"/>
              </a:rPr>
              <a:t> </a:t>
            </a:r>
            <a:r>
              <a:rPr lang="fr-FR" sz="1000" dirty="0" err="1">
                <a:latin typeface="Roboto" panose="02000000000000000000"/>
              </a:rPr>
              <a:t>orbeka</a:t>
            </a:r>
            <a:r>
              <a:rPr lang="fr-FR" sz="1000" dirty="0">
                <a:latin typeface="Roboto" panose="02000000000000000000"/>
              </a:rPr>
              <a:t> </a:t>
            </a:r>
            <a:r>
              <a:rPr lang="fr-FR" sz="1000" dirty="0" err="1">
                <a:latin typeface="Roboto" panose="02000000000000000000"/>
              </a:rPr>
              <a:t>inam</a:t>
            </a:r>
            <a:br>
              <a:rPr lang="fr-FR" sz="1000" dirty="0">
                <a:latin typeface="Roboto" panose="02000000000000000000"/>
              </a:rPr>
            </a:br>
            <a:br>
              <a:rPr lang="fr-FR" sz="1000" dirty="0">
                <a:latin typeface="Roboto" panose="02000000000000000000"/>
              </a:rPr>
            </a:br>
            <a:r>
              <a:rPr lang="fr-FR" sz="1000" dirty="0" err="1">
                <a:latin typeface="Roboto" panose="02000000000000000000"/>
              </a:rPr>
              <a:t>Dabali</a:t>
            </a:r>
            <a:r>
              <a:rPr lang="fr-FR" sz="1000" dirty="0">
                <a:latin typeface="Roboto" panose="02000000000000000000"/>
              </a:rPr>
              <a:t> </a:t>
            </a:r>
            <a:r>
              <a:rPr lang="fr-FR" sz="1000" dirty="0" err="1">
                <a:latin typeface="Roboto" panose="02000000000000000000"/>
              </a:rPr>
              <a:t>koussa</a:t>
            </a:r>
            <a:r>
              <a:rPr lang="fr-FR" sz="1000" dirty="0">
                <a:latin typeface="Roboto" panose="02000000000000000000"/>
              </a:rPr>
              <a:t> </a:t>
            </a:r>
            <a:r>
              <a:rPr lang="fr-FR" sz="1000" dirty="0" err="1">
                <a:latin typeface="Roboto" panose="02000000000000000000"/>
              </a:rPr>
              <a:t>bata</a:t>
            </a:r>
            <a:br>
              <a:rPr lang="fr-FR" sz="1000" dirty="0">
                <a:latin typeface="Roboto" panose="02000000000000000000"/>
              </a:rPr>
            </a:br>
            <a:r>
              <a:rPr lang="fr-FR" sz="1000" dirty="0" err="1">
                <a:latin typeface="Roboto" panose="02000000000000000000"/>
              </a:rPr>
              <a:t>Debol</a:t>
            </a:r>
            <a:r>
              <a:rPr lang="fr-FR" sz="1000" dirty="0">
                <a:latin typeface="Roboto" panose="02000000000000000000"/>
              </a:rPr>
              <a:t> </a:t>
            </a:r>
            <a:r>
              <a:rPr lang="fr-FR" sz="1000" dirty="0" err="1">
                <a:latin typeface="Roboto" panose="02000000000000000000"/>
              </a:rPr>
              <a:t>anyo</a:t>
            </a:r>
            <a:r>
              <a:rPr lang="fr-FR" sz="1000" dirty="0">
                <a:latin typeface="Roboto" panose="02000000000000000000"/>
              </a:rPr>
              <a:t> </a:t>
            </a:r>
            <a:r>
              <a:rPr lang="fr-FR" sz="1000" dirty="0" err="1">
                <a:latin typeface="Roboto" panose="02000000000000000000"/>
              </a:rPr>
              <a:t>dabita</a:t>
            </a:r>
            <a:br>
              <a:rPr lang="fr-FR" sz="1000" dirty="0">
                <a:latin typeface="Roboto" panose="02000000000000000000"/>
              </a:rPr>
            </a:br>
            <a:r>
              <a:rPr lang="fr-FR" sz="1000" dirty="0" err="1">
                <a:latin typeface="Roboto" panose="02000000000000000000"/>
              </a:rPr>
              <a:t>Dabali</a:t>
            </a:r>
            <a:r>
              <a:rPr lang="fr-FR" sz="1000" dirty="0">
                <a:latin typeface="Roboto" panose="02000000000000000000"/>
              </a:rPr>
              <a:t> </a:t>
            </a:r>
            <a:r>
              <a:rPr lang="fr-FR" sz="1000" dirty="0" err="1">
                <a:latin typeface="Roboto" panose="02000000000000000000"/>
              </a:rPr>
              <a:t>koussa</a:t>
            </a:r>
            <a:r>
              <a:rPr lang="fr-FR" sz="1000" dirty="0">
                <a:latin typeface="Roboto" panose="02000000000000000000"/>
              </a:rPr>
              <a:t> </a:t>
            </a:r>
            <a:r>
              <a:rPr lang="fr-FR" sz="1000" dirty="0" err="1">
                <a:latin typeface="Roboto" panose="02000000000000000000"/>
              </a:rPr>
              <a:t>bata</a:t>
            </a:r>
            <a:br>
              <a:rPr lang="fr-FR" sz="1000" dirty="0">
                <a:latin typeface="Roboto" panose="02000000000000000000"/>
              </a:rPr>
            </a:br>
            <a:r>
              <a:rPr lang="fr-FR" sz="1000" dirty="0" err="1">
                <a:latin typeface="Roboto" panose="02000000000000000000"/>
              </a:rPr>
              <a:t>Daeba</a:t>
            </a:r>
            <a:r>
              <a:rPr lang="fr-FR" sz="1000" dirty="0">
                <a:latin typeface="Roboto" panose="02000000000000000000"/>
              </a:rPr>
              <a:t> </a:t>
            </a:r>
            <a:r>
              <a:rPr lang="fr-FR" sz="1000" dirty="0" err="1">
                <a:latin typeface="Roboto" panose="02000000000000000000"/>
              </a:rPr>
              <a:t>orbeka</a:t>
            </a:r>
            <a:r>
              <a:rPr lang="fr-FR" sz="1000" dirty="0">
                <a:latin typeface="Roboto" panose="02000000000000000000"/>
              </a:rPr>
              <a:t> </a:t>
            </a:r>
            <a:r>
              <a:rPr lang="fr-FR" sz="1000" dirty="0" err="1">
                <a:latin typeface="Roboto" panose="02000000000000000000"/>
              </a:rPr>
              <a:t>inam</a:t>
            </a:r>
            <a:br>
              <a:rPr lang="fr-FR" sz="1000" dirty="0">
                <a:latin typeface="Roboto" panose="02000000000000000000"/>
              </a:rPr>
            </a:br>
            <a:br>
              <a:rPr lang="fr-FR" sz="1000" dirty="0">
                <a:latin typeface="Roboto" panose="02000000000000000000"/>
              </a:rPr>
            </a:br>
            <a:endParaRPr lang="fr-FR" sz="1000" dirty="0">
              <a:solidFill>
                <a:srgbClr val="FF0000"/>
              </a:solidFill>
              <a:latin typeface="Roboto" panose="02000000000000000000" pitchFamily="2" charset="0"/>
              <a:ea typeface="Roboto" panose="02000000000000000000" pitchFamily="2" charset="0"/>
            </a:endParaRPr>
          </a:p>
        </p:txBody>
      </p:sp>
      <p:sp>
        <p:nvSpPr>
          <p:cNvPr id="11" name="ZoneTexte 10">
            <a:extLst>
              <a:ext uri="{FF2B5EF4-FFF2-40B4-BE49-F238E27FC236}">
                <a16:creationId xmlns:a16="http://schemas.microsoft.com/office/drawing/2014/main" id="{BFB56DE7-D704-884C-9813-744311F95B9B}"/>
              </a:ext>
            </a:extLst>
          </p:cNvPr>
          <p:cNvSpPr txBox="1"/>
          <p:nvPr>
            <p:custDataLst>
              <p:tags r:id="rId5"/>
            </p:custDataLst>
          </p:nvPr>
        </p:nvSpPr>
        <p:spPr>
          <a:xfrm>
            <a:off x="308581" y="3060904"/>
            <a:ext cx="2273845" cy="3652218"/>
          </a:xfrm>
          <a:prstGeom prst="rect">
            <a:avLst/>
          </a:prstGeom>
          <a:noFill/>
        </p:spPr>
        <p:txBody>
          <a:bodyPr wrap="square" lIns="0" tIns="0" rIns="0" bIns="0" rtlCol="0">
            <a:spAutoFit/>
          </a:bodyPr>
          <a:lstStyle/>
          <a:p>
            <a:pPr>
              <a:lnSpc>
                <a:spcPts val="1280"/>
              </a:lnSpc>
            </a:pPr>
            <a:r>
              <a:rPr lang="fr-FR" sz="1400" b="1" dirty="0">
                <a:latin typeface="Roboto" panose="02000000000000000000" pitchFamily="2" charset="0"/>
                <a:ea typeface="Roboto" panose="02000000000000000000" pitchFamily="2" charset="0"/>
              </a:rPr>
              <a:t>L’artiste</a:t>
            </a:r>
          </a:p>
          <a:p>
            <a:pPr algn="just">
              <a:lnSpc>
                <a:spcPts val="1280"/>
              </a:lnSpc>
            </a:pPr>
            <a:r>
              <a:rPr lang="fr-FR" sz="900" kern="1300" dirty="0">
                <a:latin typeface="Roboto Medium" panose="02000000000000000000" pitchFamily="2" charset="0"/>
                <a:ea typeface="Roboto Medium" panose="02000000000000000000" pitchFamily="2" charset="0"/>
              </a:rPr>
              <a:t>Vianney Bureau, dit Vianney, né en 1993, est un chanteur compositeur, interprète et parolier français. Il se découvre une passion pour la chanson française à l’âge de 12 ans en entendant son père interpréter à la guitare des classiques de Georges Brassens ou Maxime Le Forestier. C’est à cet âge qu’il commence à écrire des chansons. En 2005, son père lui présente des amis musiciens avec lesquels il enregistre son premier disque. En 2014, il sort son premier album, </a:t>
            </a:r>
            <a:r>
              <a:rPr lang="fr-FR" sz="900" i="1" kern="1300" dirty="0">
                <a:latin typeface="Roboto Medium" panose="02000000000000000000" pitchFamily="2" charset="0"/>
                <a:ea typeface="Roboto Medium" panose="02000000000000000000" pitchFamily="2" charset="0"/>
              </a:rPr>
              <a:t>Idées blanches</a:t>
            </a:r>
            <a:r>
              <a:rPr lang="fr-FR" sz="900" kern="1300" dirty="0">
                <a:latin typeface="Roboto Medium" panose="02000000000000000000" pitchFamily="2" charset="0"/>
                <a:ea typeface="Roboto Medium" panose="02000000000000000000" pitchFamily="2" charset="0"/>
              </a:rPr>
              <a:t>. En 2015, il est nommé aux Victoires de la musique dans la catégorie Révélations et l’année suivante, il remporte le trophée d’artiste interprète de l’année. Son deuxième album, </a:t>
            </a:r>
            <a:r>
              <a:rPr lang="fr-FR" sz="900" i="1" kern="1300" dirty="0">
                <a:latin typeface="Roboto Medium" panose="02000000000000000000" pitchFamily="2" charset="0"/>
                <a:ea typeface="Roboto Medium" panose="02000000000000000000" pitchFamily="2" charset="0"/>
              </a:rPr>
              <a:t>Vianney</a:t>
            </a:r>
            <a:r>
              <a:rPr lang="fr-FR" sz="900" kern="1300" dirty="0">
                <a:latin typeface="Roboto Medium" panose="02000000000000000000" pitchFamily="2" charset="0"/>
                <a:ea typeface="Roboto Medium" panose="02000000000000000000" pitchFamily="2" charset="0"/>
              </a:rPr>
              <a:t>, sort en 2016, suivi en 2020 par  </a:t>
            </a:r>
            <a:r>
              <a:rPr lang="fr-FR" sz="900" i="1" kern="1300" dirty="0">
                <a:latin typeface="Roboto Medium" panose="02000000000000000000" pitchFamily="2" charset="0"/>
                <a:ea typeface="Roboto Medium" panose="02000000000000000000" pitchFamily="2" charset="0"/>
              </a:rPr>
              <a:t>N’attendons pas </a:t>
            </a:r>
            <a:r>
              <a:rPr lang="fr-FR" sz="900" kern="1300" dirty="0">
                <a:latin typeface="Roboto Medium" panose="02000000000000000000" pitchFamily="2" charset="0"/>
                <a:ea typeface="Roboto Medium" panose="02000000000000000000" pitchFamily="2" charset="0"/>
              </a:rPr>
              <a:t>et en 2023 par  </a:t>
            </a:r>
            <a:r>
              <a:rPr lang="fr-FR" sz="900" i="1" kern="1300" dirty="0">
                <a:latin typeface="Roboto Medium" panose="02000000000000000000" pitchFamily="2" charset="0"/>
                <a:ea typeface="Roboto Medium" panose="02000000000000000000" pitchFamily="2" charset="0"/>
              </a:rPr>
              <a:t>À 2 à 3</a:t>
            </a:r>
            <a:r>
              <a:rPr lang="fr-FR" sz="900" kern="1300" dirty="0">
                <a:latin typeface="Roboto Medium" panose="02000000000000000000" pitchFamily="2" charset="0"/>
                <a:ea typeface="Roboto Medium" panose="02000000000000000000" pitchFamily="2" charset="0"/>
              </a:rPr>
              <a:t>, album composé uniquement de duos et de trios. Vianney a remporté le titre d’artiste masculin de l'année aux Victoires de la musique 2024.</a:t>
            </a:r>
            <a:endParaRPr lang="fr-FR" sz="900" dirty="0">
              <a:latin typeface="Roboto Medium" panose="02000000000000000000" pitchFamily="2" charset="0"/>
              <a:ea typeface="Roboto Medium" panose="02000000000000000000" pitchFamily="2" charset="0"/>
            </a:endParaRPr>
          </a:p>
        </p:txBody>
      </p:sp>
      <p:sp>
        <p:nvSpPr>
          <p:cNvPr id="21" name="ZoneTexte 20">
            <a:extLst>
              <a:ext uri="{FF2B5EF4-FFF2-40B4-BE49-F238E27FC236}">
                <a16:creationId xmlns:a16="http://schemas.microsoft.com/office/drawing/2014/main" id="{CE838379-B8E2-1A4F-88D5-3783376BFB73}"/>
              </a:ext>
            </a:extLst>
          </p:cNvPr>
          <p:cNvSpPr txBox="1"/>
          <p:nvPr>
            <p:custDataLst>
              <p:tags r:id="rId6"/>
            </p:custDataLst>
          </p:nvPr>
        </p:nvSpPr>
        <p:spPr>
          <a:xfrm>
            <a:off x="282675" y="7792720"/>
            <a:ext cx="2460847" cy="1720792"/>
          </a:xfrm>
          <a:prstGeom prst="rect">
            <a:avLst/>
          </a:prstGeom>
          <a:noFill/>
        </p:spPr>
        <p:txBody>
          <a:bodyPr wrap="square" lIns="0" tIns="0" rIns="0" bIns="0" rtlCol="0">
            <a:spAutoFit/>
          </a:bodyPr>
          <a:lstStyle/>
          <a:p>
            <a:pPr>
              <a:lnSpc>
                <a:spcPts val="1080"/>
              </a:lnSpc>
            </a:pPr>
            <a:r>
              <a:rPr lang="fr-FR" sz="850" b="1" dirty="0">
                <a:latin typeface="Roboto" panose="02000000000000000000" pitchFamily="2" charset="0"/>
                <a:ea typeface="Roboto" panose="02000000000000000000" pitchFamily="2" charset="0"/>
              </a:rPr>
              <a:t>Notes lexicales et culturelles :</a:t>
            </a:r>
          </a:p>
          <a:p>
            <a:r>
              <a:rPr lang="fr-FR" sz="850" dirty="0">
                <a:latin typeface="Roboto" panose="02000000000000000000" pitchFamily="2" charset="0"/>
                <a:ea typeface="Roboto" panose="02000000000000000000" pitchFamily="2" charset="0"/>
              </a:rPr>
              <a:t>1. </a:t>
            </a:r>
            <a:r>
              <a:rPr lang="fr-FR" sz="850" i="1" dirty="0">
                <a:latin typeface="Roboto" panose="02000000000000000000" pitchFamily="2" charset="0"/>
                <a:ea typeface="Roboto" panose="02000000000000000000" pitchFamily="2" charset="0"/>
              </a:rPr>
              <a:t>Traduction du refrain en langue afar, tiré d’une chanson de Nasser </a:t>
            </a:r>
            <a:r>
              <a:rPr lang="fr-FR" sz="850" i="1" dirty="0" err="1">
                <a:latin typeface="Roboto" panose="02000000000000000000" pitchFamily="2" charset="0"/>
                <a:ea typeface="Roboto" panose="02000000000000000000" pitchFamily="2" charset="0"/>
              </a:rPr>
              <a:t>Saoudi</a:t>
            </a:r>
            <a:r>
              <a:rPr lang="fr-FR" sz="850" i="1" dirty="0">
                <a:latin typeface="Roboto" panose="02000000000000000000" pitchFamily="2" charset="0"/>
                <a:ea typeface="Roboto" panose="02000000000000000000" pitchFamily="2" charset="0"/>
              </a:rPr>
              <a:t> (Djiboutien) : </a:t>
            </a:r>
            <a:endParaRPr lang="fr-FR" sz="850" dirty="0">
              <a:latin typeface="Roboto" panose="02000000000000000000" pitchFamily="2" charset="0"/>
            </a:endParaRPr>
          </a:p>
          <a:p>
            <a:r>
              <a:rPr lang="fr-FR" sz="850" dirty="0">
                <a:latin typeface="Roboto" panose="02000000000000000000" pitchFamily="2" charset="0"/>
              </a:rPr>
              <a:t>	À cause de toi </a:t>
            </a:r>
            <a:r>
              <a:rPr lang="fr-FR" sz="850" dirty="0" err="1">
                <a:latin typeface="Roboto" panose="02000000000000000000" pitchFamily="2" charset="0"/>
              </a:rPr>
              <a:t>Dabali</a:t>
            </a:r>
            <a:endParaRPr lang="fr-FR" sz="850" dirty="0">
              <a:latin typeface="Roboto" panose="02000000000000000000" pitchFamily="2" charset="0"/>
            </a:endParaRPr>
          </a:p>
          <a:p>
            <a:r>
              <a:rPr lang="fr-FR" sz="850" dirty="0">
                <a:latin typeface="Roboto" panose="02000000000000000000" pitchFamily="2" charset="0"/>
              </a:rPr>
              <a:t>	Je vis dans la nature, dans le vide</a:t>
            </a:r>
          </a:p>
          <a:p>
            <a:r>
              <a:rPr lang="fr-FR" sz="850" dirty="0">
                <a:latin typeface="Roboto" panose="02000000000000000000" pitchFamily="2" charset="0"/>
              </a:rPr>
              <a:t>	À cause de toi Dabali</a:t>
            </a:r>
          </a:p>
          <a:p>
            <a:r>
              <a:rPr lang="fr-FR" sz="850" dirty="0">
                <a:latin typeface="Roboto" panose="02000000000000000000" pitchFamily="2" charset="0"/>
              </a:rPr>
              <a:t>	Je n'arrive pas à rentrer chez moi</a:t>
            </a:r>
          </a:p>
          <a:p>
            <a:r>
              <a:rPr lang="fr-FR" sz="850" dirty="0">
                <a:latin typeface="Roboto" panose="02000000000000000000" pitchFamily="2" charset="0"/>
              </a:rPr>
              <a:t>2.</a:t>
            </a:r>
            <a:r>
              <a:rPr lang="fr-FR" sz="850" i="1" dirty="0">
                <a:latin typeface="Roboto" panose="02000000000000000000" pitchFamily="2" charset="0"/>
                <a:ea typeface="Roboto" panose="02000000000000000000" pitchFamily="2" charset="0"/>
              </a:rPr>
              <a:t> Ébène : </a:t>
            </a:r>
            <a:r>
              <a:rPr lang="fr-FR" sz="850" dirty="0">
                <a:latin typeface="Roboto" panose="02000000000000000000" pitchFamily="2" charset="0"/>
                <a:ea typeface="Roboto" panose="02000000000000000000" pitchFamily="2" charset="0"/>
              </a:rPr>
              <a:t>bois de l’ébénier, très noir et d’une grande dureté</a:t>
            </a:r>
          </a:p>
          <a:p>
            <a:r>
              <a:rPr lang="fr-FR" sz="850" i="1" dirty="0">
                <a:latin typeface="Roboto" panose="02000000000000000000" pitchFamily="2" charset="0"/>
                <a:ea typeface="Roboto" panose="02000000000000000000" pitchFamily="2" charset="0"/>
              </a:rPr>
              <a:t>3. Dabali </a:t>
            </a:r>
            <a:r>
              <a:rPr lang="fr-FR" sz="850" dirty="0">
                <a:latin typeface="Roboto" panose="02000000000000000000" pitchFamily="2" charset="0"/>
                <a:ea typeface="Roboto" panose="02000000000000000000" pitchFamily="2" charset="0"/>
              </a:rPr>
              <a:t>: prénom d’une jeune fille de la tribu </a:t>
            </a:r>
          </a:p>
          <a:p>
            <a:r>
              <a:rPr lang="fr-FR" sz="850" i="1" dirty="0">
                <a:latin typeface="Roboto" panose="02000000000000000000" pitchFamily="2" charset="0"/>
              </a:rPr>
              <a:t>4. Immaculé : </a:t>
            </a:r>
            <a:r>
              <a:rPr lang="fr-FR" sz="850" dirty="0">
                <a:latin typeface="Roboto" panose="02000000000000000000" pitchFamily="2" charset="0"/>
              </a:rPr>
              <a:t>pureté</a:t>
            </a:r>
          </a:p>
          <a:p>
            <a:pPr>
              <a:lnSpc>
                <a:spcPts val="1080"/>
              </a:lnSpc>
            </a:pPr>
            <a:endParaRPr lang="fr-FR" sz="850" dirty="0">
              <a:latin typeface="Roboto" panose="02000000000000000000" pitchFamily="2" charset="0"/>
              <a:ea typeface="Roboto" panose="02000000000000000000" pitchFamily="2" charset="0"/>
            </a:endParaRPr>
          </a:p>
          <a:p>
            <a:pPr>
              <a:lnSpc>
                <a:spcPts val="1080"/>
              </a:lnSpc>
            </a:pPr>
            <a:endParaRPr lang="fr-FR" sz="850" b="1" dirty="0">
              <a:latin typeface="Roboto" panose="02000000000000000000" pitchFamily="2" charset="0"/>
              <a:ea typeface="Roboto" panose="02000000000000000000" pitchFamily="2" charset="0"/>
            </a:endParaRPr>
          </a:p>
        </p:txBody>
      </p:sp>
      <p:sp>
        <p:nvSpPr>
          <p:cNvPr id="15" name="ZoneTexte 14">
            <a:extLst>
              <a:ext uri="{FF2B5EF4-FFF2-40B4-BE49-F238E27FC236}">
                <a16:creationId xmlns:a16="http://schemas.microsoft.com/office/drawing/2014/main" id="{3180AE12-2343-0D48-A30E-196099CEE8B9}"/>
              </a:ext>
            </a:extLst>
          </p:cNvPr>
          <p:cNvSpPr txBox="1"/>
          <p:nvPr>
            <p:custDataLst>
              <p:tags r:id="rId7"/>
            </p:custDataLst>
          </p:nvPr>
        </p:nvSpPr>
        <p:spPr>
          <a:xfrm>
            <a:off x="282675" y="6831000"/>
            <a:ext cx="2361465" cy="420628"/>
          </a:xfrm>
          <a:prstGeom prst="rect">
            <a:avLst/>
          </a:prstGeom>
          <a:noFill/>
        </p:spPr>
        <p:txBody>
          <a:bodyPr wrap="square" lIns="0" tIns="0" rIns="0" bIns="0" rtlCol="0">
            <a:spAutoFit/>
          </a:bodyPr>
          <a:lstStyle/>
          <a:p>
            <a:pPr>
              <a:lnSpc>
                <a:spcPts val="1080"/>
              </a:lnSpc>
            </a:pPr>
            <a:r>
              <a:rPr lang="fr-FR" sz="850" i="1" kern="1100" dirty="0">
                <a:latin typeface="Roboto" panose="02000000000000000000" pitchFamily="2" charset="0"/>
                <a:ea typeface="Roboto" panose="02000000000000000000" pitchFamily="2" charset="0"/>
              </a:rPr>
              <a:t>Pour suivre l’actualité de Vianney, abonnez-vous à son compte Instagram </a:t>
            </a:r>
            <a:r>
              <a:rPr lang="fr-FR" sz="850" b="1" i="1" kern="1100" dirty="0">
                <a:latin typeface="Roboto" panose="02000000000000000000" pitchFamily="2" charset="0"/>
                <a:ea typeface="Roboto" panose="02000000000000000000" pitchFamily="2" charset="0"/>
              </a:rPr>
              <a:t>@</a:t>
            </a:r>
            <a:r>
              <a:rPr lang="fr-FR" sz="850" b="1" i="1" kern="1100" dirty="0" err="1">
                <a:latin typeface="Roboto" panose="02000000000000000000" pitchFamily="2" charset="0"/>
                <a:ea typeface="Roboto" panose="02000000000000000000" pitchFamily="2" charset="0"/>
              </a:rPr>
              <a:t>vianneymusique</a:t>
            </a:r>
            <a:r>
              <a:rPr lang="fr-FR" sz="850" b="1" i="1" kern="1100" dirty="0">
                <a:latin typeface="Roboto" panose="02000000000000000000" pitchFamily="2" charset="0"/>
                <a:ea typeface="Roboto" panose="02000000000000000000" pitchFamily="2" charset="0"/>
              </a:rPr>
              <a:t> </a:t>
            </a:r>
          </a:p>
          <a:p>
            <a:endParaRPr lang="fr-FR" sz="900" dirty="0">
              <a:latin typeface="Roboto Medium" panose="02000000000000000000" pitchFamily="2" charset="0"/>
              <a:ea typeface="Roboto Medium" panose="02000000000000000000" pitchFamily="2" charset="0"/>
            </a:endParaRPr>
          </a:p>
        </p:txBody>
      </p:sp>
      <p:pic>
        <p:nvPicPr>
          <p:cNvPr id="42" name="Image 41">
            <a:extLst>
              <a:ext uri="{FF2B5EF4-FFF2-40B4-BE49-F238E27FC236}">
                <a16:creationId xmlns:a16="http://schemas.microsoft.com/office/drawing/2014/main" id="{D9A9104C-2407-E548-B464-04F7B4B06FE5}"/>
              </a:ext>
            </a:extLst>
          </p:cNvPr>
          <p:cNvPicPr>
            <a:picLocks noChangeAspect="1"/>
          </p:cNvPicPr>
          <p:nvPr>
            <p:custDataLst>
              <p:tags r:id="rId8"/>
            </p:custDataLst>
          </p:nvPr>
        </p:nvPicPr>
        <p:blipFill>
          <a:blip r:embed="rId16"/>
          <a:stretch>
            <a:fillRect/>
          </a:stretch>
        </p:blipFill>
        <p:spPr>
          <a:xfrm>
            <a:off x="322" y="14265"/>
            <a:ext cx="2743200" cy="660400"/>
          </a:xfrm>
          <a:prstGeom prst="rect">
            <a:avLst/>
          </a:prstGeom>
        </p:spPr>
      </p:pic>
      <p:pic>
        <p:nvPicPr>
          <p:cNvPr id="8" name="Image 7">
            <a:extLst>
              <a:ext uri="{FF2B5EF4-FFF2-40B4-BE49-F238E27FC236}">
                <a16:creationId xmlns:a16="http://schemas.microsoft.com/office/drawing/2014/main" id="{E1986715-0423-E847-B05B-C51D2C27DE19}"/>
              </a:ext>
            </a:extLst>
          </p:cNvPr>
          <p:cNvPicPr>
            <a:picLocks noChangeAspect="1"/>
          </p:cNvPicPr>
          <p:nvPr>
            <p:custDataLst>
              <p:tags r:id="rId9"/>
            </p:custDataLst>
          </p:nvPr>
        </p:nvPicPr>
        <p:blipFill>
          <a:blip r:embed="rId17"/>
          <a:stretch>
            <a:fillRect/>
          </a:stretch>
        </p:blipFill>
        <p:spPr>
          <a:xfrm>
            <a:off x="282675" y="7201110"/>
            <a:ext cx="416075" cy="528528"/>
          </a:xfrm>
          <a:prstGeom prst="rect">
            <a:avLst/>
          </a:prstGeom>
        </p:spPr>
      </p:pic>
      <p:sp>
        <p:nvSpPr>
          <p:cNvPr id="4" name="ZoneTexte 3">
            <a:extLst>
              <a:ext uri="{FF2B5EF4-FFF2-40B4-BE49-F238E27FC236}">
                <a16:creationId xmlns:a16="http://schemas.microsoft.com/office/drawing/2014/main" id="{62AE6041-BD4A-A83D-5F0E-DDEB6E491646}"/>
              </a:ext>
            </a:extLst>
          </p:cNvPr>
          <p:cNvSpPr txBox="1"/>
          <p:nvPr>
            <p:custDataLst>
              <p:tags r:id="rId10"/>
            </p:custDataLst>
          </p:nvPr>
        </p:nvSpPr>
        <p:spPr>
          <a:xfrm>
            <a:off x="3136306" y="1388331"/>
            <a:ext cx="1917097" cy="230832"/>
          </a:xfrm>
          <a:prstGeom prst="rect">
            <a:avLst/>
          </a:prstGeom>
          <a:noFill/>
        </p:spPr>
        <p:txBody>
          <a:bodyPr wrap="square" lIns="0" tIns="0" rIns="0" bIns="0" rtlCol="0">
            <a:spAutoFit/>
          </a:bodyPr>
          <a:lstStyle/>
          <a:p>
            <a:r>
              <a:rPr lang="fr-FR" sz="1500" dirty="0">
                <a:latin typeface="Roboto" panose="02000000000000000000" pitchFamily="2" charset="0"/>
                <a:ea typeface="Roboto" panose="02000000000000000000" pitchFamily="2" charset="0"/>
              </a:rPr>
              <a:t>Vianney</a:t>
            </a:r>
          </a:p>
        </p:txBody>
      </p:sp>
      <p:pic>
        <p:nvPicPr>
          <p:cNvPr id="1026" name="Picture 2" descr="Dabali : Vianney: Amazon.fr: Téléchargement de Musique">
            <a:extLst>
              <a:ext uri="{FF2B5EF4-FFF2-40B4-BE49-F238E27FC236}">
                <a16:creationId xmlns:a16="http://schemas.microsoft.com/office/drawing/2014/main" id="{66F83B9D-2E60-4DAE-BE2B-A4196E4993C9}"/>
              </a:ext>
            </a:extLst>
          </p:cNvPr>
          <p:cNvPicPr>
            <a:picLocks noChangeAspect="1" noChangeArrowheads="1"/>
          </p:cNvPicPr>
          <p:nvPr>
            <p:custDataLst>
              <p:tags r:id="rId11"/>
            </p:custDataLst>
          </p:nvPr>
        </p:nvPicPr>
        <p:blipFill>
          <a:blip r:embed="rId18">
            <a:extLst>
              <a:ext uri="{28A0092B-C50C-407E-A947-70E740481C1C}">
                <a14:useLocalDpi xmlns:a14="http://schemas.microsoft.com/office/drawing/2010/main" val="0"/>
              </a:ext>
            </a:extLst>
          </a:blip>
          <a:srcRect/>
          <a:stretch>
            <a:fillRect/>
          </a:stretch>
        </p:blipFill>
        <p:spPr bwMode="auto">
          <a:xfrm>
            <a:off x="322240" y="787874"/>
            <a:ext cx="2071212" cy="20712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69BE1EA-C915-4556-A892-D6EB46BB43F9}"/>
              </a:ext>
            </a:extLst>
          </p:cNvPr>
          <p:cNvSpPr/>
          <p:nvPr>
            <p:custDataLst>
              <p:tags r:id="rId12"/>
            </p:custDataLst>
          </p:nvPr>
        </p:nvSpPr>
        <p:spPr>
          <a:xfrm>
            <a:off x="3048001" y="1714118"/>
            <a:ext cx="3876776" cy="784830"/>
          </a:xfrm>
          <a:prstGeom prst="rect">
            <a:avLst/>
          </a:prstGeom>
        </p:spPr>
        <p:txBody>
          <a:bodyPr wrap="square">
            <a:spAutoFit/>
          </a:bodyPr>
          <a:lstStyle/>
          <a:p>
            <a:pPr lvl="0" algn="just" defTabSz="755934">
              <a:defRPr/>
            </a:pPr>
            <a:r>
              <a:rPr lang="fr-FR" sz="900" dirty="0">
                <a:latin typeface="Roboto" panose="02000000000000000000" pitchFamily="2" charset="0"/>
                <a:ea typeface="Roboto" panose="02000000000000000000" pitchFamily="2" charset="0"/>
              </a:rPr>
              <a:t>En 2021, Vianney a participé à l’émission télévisée « Rendez-vous en terre inconnue ». Il est parti au nord-est de l’Éthiopie à la rencontre de la tribu des Afars. </a:t>
            </a:r>
            <a:r>
              <a:rPr lang="fr-FR" sz="900" kern="1300" dirty="0">
                <a:latin typeface="Roboto" panose="02000000000000000000" pitchFamily="2" charset="0"/>
                <a:ea typeface="Roboto" panose="02000000000000000000" pitchFamily="2" charset="0"/>
              </a:rPr>
              <a:t>Vianney a été transformé par son voyage en Afrique et sa rencontre avec ce peuple. </a:t>
            </a:r>
            <a:r>
              <a:rPr lang="fr-FR" sz="900" dirty="0">
                <a:latin typeface="Roboto" panose="02000000000000000000" pitchFamily="2" charset="0"/>
                <a:ea typeface="Roboto" panose="02000000000000000000" pitchFamily="2" charset="0"/>
              </a:rPr>
              <a:t>De cette aventure est née cette chanson, un hommage à la tribu afar.</a:t>
            </a:r>
            <a:endParaRPr lang="fr-FR" sz="900" kern="1300" dirty="0">
              <a:latin typeface="Roboto" panose="02000000000000000000" pitchFamily="2" charset="0"/>
              <a:ea typeface="Roboto" panose="02000000000000000000" pitchFamily="2" charset="0"/>
            </a:endParaRPr>
          </a:p>
        </p:txBody>
      </p:sp>
      <p:sp>
        <p:nvSpPr>
          <p:cNvPr id="9" name="Rectangle 8">
            <a:extLst>
              <a:ext uri="{FF2B5EF4-FFF2-40B4-BE49-F238E27FC236}">
                <a16:creationId xmlns:a16="http://schemas.microsoft.com/office/drawing/2014/main" id="{7A258434-AFD3-41B0-8AEA-60E02A34B3A9}"/>
              </a:ext>
            </a:extLst>
          </p:cNvPr>
          <p:cNvSpPr/>
          <p:nvPr>
            <p:custDataLst>
              <p:tags r:id="rId13"/>
            </p:custDataLst>
          </p:nvPr>
        </p:nvSpPr>
        <p:spPr>
          <a:xfrm>
            <a:off x="5199668" y="2826289"/>
            <a:ext cx="2071212" cy="1785104"/>
          </a:xfrm>
          <a:prstGeom prst="rect">
            <a:avLst/>
          </a:prstGeom>
        </p:spPr>
        <p:txBody>
          <a:bodyPr wrap="square">
            <a:spAutoFit/>
          </a:bodyPr>
          <a:lstStyle/>
          <a:p>
            <a:pPr fontAlgn="base"/>
            <a:r>
              <a:rPr lang="fr-FR" sz="1000" dirty="0">
                <a:latin typeface="Roboto" panose="02000000000000000000"/>
              </a:rPr>
              <a:t>Dans l’immaculé</a:t>
            </a:r>
            <a:r>
              <a:rPr lang="fr-FR" sz="1000" baseline="30000" dirty="0">
                <a:latin typeface="Roboto" panose="02000000000000000000"/>
              </a:rPr>
              <a:t>4</a:t>
            </a:r>
            <a:br>
              <a:rPr lang="fr-FR" sz="1000" dirty="0">
                <a:latin typeface="Roboto" panose="02000000000000000000"/>
              </a:rPr>
            </a:br>
            <a:r>
              <a:rPr lang="fr-FR" sz="1000" dirty="0">
                <a:latin typeface="Roboto" panose="02000000000000000000"/>
              </a:rPr>
              <a:t>Gardez-moi</a:t>
            </a:r>
            <a:br>
              <a:rPr lang="fr-FR" sz="1000" dirty="0">
                <a:latin typeface="Roboto" panose="02000000000000000000"/>
              </a:rPr>
            </a:br>
            <a:r>
              <a:rPr lang="fr-FR" sz="1000" dirty="0" err="1">
                <a:latin typeface="Roboto" panose="02000000000000000000"/>
              </a:rPr>
              <a:t>Gardez-moi</a:t>
            </a:r>
            <a:endParaRPr lang="fr-FR" sz="1000" dirty="0">
              <a:latin typeface="Roboto" panose="02000000000000000000"/>
            </a:endParaRPr>
          </a:p>
          <a:p>
            <a:pPr fontAlgn="base"/>
            <a:r>
              <a:rPr lang="fr-FR" sz="1000" dirty="0">
                <a:latin typeface="Roboto" panose="02000000000000000000"/>
              </a:rPr>
              <a:t>Dans la chaleur de vos cœurs</a:t>
            </a:r>
          </a:p>
          <a:p>
            <a:pPr fontAlgn="base"/>
            <a:r>
              <a:rPr lang="fr-FR" sz="1000" dirty="0">
                <a:latin typeface="Roboto" panose="02000000000000000000"/>
              </a:rPr>
              <a:t>Gardez-moi</a:t>
            </a:r>
            <a:br>
              <a:rPr lang="fr-FR" sz="1000" dirty="0">
                <a:latin typeface="Roboto" panose="02000000000000000000"/>
              </a:rPr>
            </a:br>
            <a:r>
              <a:rPr lang="fr-FR" sz="1000" dirty="0" err="1">
                <a:latin typeface="Roboto" panose="02000000000000000000"/>
              </a:rPr>
              <a:t>Gardez-moi</a:t>
            </a:r>
            <a:endParaRPr lang="fr-FR" sz="1000" dirty="0">
              <a:latin typeface="Roboto" panose="02000000000000000000"/>
            </a:endParaRPr>
          </a:p>
          <a:p>
            <a:pPr fontAlgn="base"/>
            <a:endParaRPr lang="fr-FR" sz="1000" dirty="0">
              <a:latin typeface="Roboto" panose="02000000000000000000"/>
            </a:endParaRPr>
          </a:p>
          <a:p>
            <a:pPr fontAlgn="base"/>
            <a:r>
              <a:rPr lang="fr-FR" sz="1000" dirty="0" err="1">
                <a:latin typeface="Roboto" panose="02000000000000000000"/>
              </a:rPr>
              <a:t>Dabali</a:t>
            </a:r>
            <a:r>
              <a:rPr lang="fr-FR" sz="1000" dirty="0">
                <a:latin typeface="Roboto" panose="02000000000000000000"/>
              </a:rPr>
              <a:t> </a:t>
            </a:r>
            <a:r>
              <a:rPr lang="fr-FR" sz="1000" dirty="0" err="1">
                <a:latin typeface="Roboto" panose="02000000000000000000"/>
              </a:rPr>
              <a:t>koussa</a:t>
            </a:r>
            <a:r>
              <a:rPr lang="fr-FR" sz="1000" dirty="0">
                <a:latin typeface="Roboto" panose="02000000000000000000"/>
              </a:rPr>
              <a:t> </a:t>
            </a:r>
            <a:r>
              <a:rPr lang="fr-FR" sz="1000" dirty="0" err="1">
                <a:latin typeface="Roboto" panose="02000000000000000000"/>
              </a:rPr>
              <a:t>bata</a:t>
            </a:r>
            <a:br>
              <a:rPr lang="fr-FR" sz="1000" dirty="0">
                <a:latin typeface="Roboto" panose="02000000000000000000"/>
              </a:rPr>
            </a:br>
            <a:r>
              <a:rPr lang="fr-FR" sz="1000" dirty="0" err="1">
                <a:latin typeface="Roboto" panose="02000000000000000000"/>
              </a:rPr>
              <a:t>Debol</a:t>
            </a:r>
            <a:r>
              <a:rPr lang="fr-FR" sz="1000" dirty="0">
                <a:latin typeface="Roboto" panose="02000000000000000000"/>
              </a:rPr>
              <a:t> </a:t>
            </a:r>
            <a:r>
              <a:rPr lang="fr-FR" sz="1000" dirty="0" err="1">
                <a:latin typeface="Roboto" panose="02000000000000000000"/>
              </a:rPr>
              <a:t>anyo</a:t>
            </a:r>
            <a:r>
              <a:rPr lang="fr-FR" sz="1000" dirty="0">
                <a:latin typeface="Roboto" panose="02000000000000000000"/>
              </a:rPr>
              <a:t> </a:t>
            </a:r>
            <a:r>
              <a:rPr lang="fr-FR" sz="1000" dirty="0" err="1">
                <a:latin typeface="Roboto" panose="02000000000000000000"/>
              </a:rPr>
              <a:t>dabita</a:t>
            </a:r>
            <a:br>
              <a:rPr lang="fr-FR" sz="1000" dirty="0">
                <a:latin typeface="Roboto" panose="02000000000000000000"/>
              </a:rPr>
            </a:br>
            <a:r>
              <a:rPr lang="fr-FR" sz="1000" dirty="0" err="1">
                <a:latin typeface="Roboto" panose="02000000000000000000"/>
              </a:rPr>
              <a:t>Dabali</a:t>
            </a:r>
            <a:r>
              <a:rPr lang="fr-FR" sz="1000" dirty="0">
                <a:latin typeface="Roboto" panose="02000000000000000000"/>
              </a:rPr>
              <a:t> </a:t>
            </a:r>
            <a:r>
              <a:rPr lang="fr-FR" sz="1000" dirty="0" err="1">
                <a:latin typeface="Roboto" panose="02000000000000000000"/>
              </a:rPr>
              <a:t>koussa</a:t>
            </a:r>
            <a:r>
              <a:rPr lang="fr-FR" sz="1000" dirty="0">
                <a:latin typeface="Roboto" panose="02000000000000000000"/>
              </a:rPr>
              <a:t> </a:t>
            </a:r>
            <a:r>
              <a:rPr lang="fr-FR" sz="1000" dirty="0" err="1">
                <a:latin typeface="Roboto" panose="02000000000000000000"/>
              </a:rPr>
              <a:t>bata</a:t>
            </a:r>
            <a:br>
              <a:rPr lang="fr-FR" sz="1000" dirty="0">
                <a:latin typeface="Roboto" panose="02000000000000000000"/>
              </a:rPr>
            </a:br>
            <a:r>
              <a:rPr lang="fr-FR" sz="1000" dirty="0" err="1">
                <a:latin typeface="Roboto" panose="02000000000000000000"/>
              </a:rPr>
              <a:t>Daeba</a:t>
            </a:r>
            <a:r>
              <a:rPr lang="fr-FR" sz="1000" dirty="0">
                <a:latin typeface="Roboto" panose="02000000000000000000"/>
              </a:rPr>
              <a:t> </a:t>
            </a:r>
            <a:r>
              <a:rPr lang="fr-FR" sz="1000" dirty="0" err="1">
                <a:latin typeface="Roboto" panose="02000000000000000000"/>
              </a:rPr>
              <a:t>orbeka</a:t>
            </a:r>
            <a:r>
              <a:rPr lang="fr-FR" sz="1000" dirty="0">
                <a:latin typeface="Roboto" panose="02000000000000000000"/>
              </a:rPr>
              <a:t> </a:t>
            </a:r>
            <a:r>
              <a:rPr lang="fr-FR" sz="1000" dirty="0" err="1">
                <a:latin typeface="Roboto" panose="02000000000000000000"/>
              </a:rPr>
              <a:t>inam</a:t>
            </a:r>
            <a:endParaRPr lang="fr-FR" sz="1000" dirty="0">
              <a:latin typeface="Roboto" panose="02000000000000000000"/>
            </a:endParaRPr>
          </a:p>
        </p:txBody>
      </p:sp>
    </p:spTree>
    <p:custDataLst>
      <p:tags r:id="rId1"/>
    </p:custDataLst>
    <p:extLst>
      <p:ext uri="{BB962C8B-B14F-4D97-AF65-F5344CB8AC3E}">
        <p14:creationId xmlns:p14="http://schemas.microsoft.com/office/powerpoint/2010/main" val="352844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B4E9B13-7D5B-DA42-97B1-871CA6236EE5}"/>
              </a:ext>
            </a:extLst>
          </p:cNvPr>
          <p:cNvPicPr>
            <a:picLocks noChangeAspect="1"/>
          </p:cNvPicPr>
          <p:nvPr>
            <p:custDataLst>
              <p:tags r:id="rId2"/>
            </p:custDataLst>
          </p:nvPr>
        </p:nvPicPr>
        <p:blipFill rotWithShape="1">
          <a:blip r:embed="rId10"/>
          <a:srcRect b="6114"/>
          <a:stretch/>
        </p:blipFill>
        <p:spPr>
          <a:xfrm>
            <a:off x="7937" y="5556"/>
            <a:ext cx="7543800" cy="10027619"/>
          </a:xfrm>
          <a:prstGeom prst="rect">
            <a:avLst/>
          </a:prstGeom>
        </p:spPr>
      </p:pic>
      <p:sp>
        <p:nvSpPr>
          <p:cNvPr id="10" name="ZoneTexte 9">
            <a:extLst>
              <a:ext uri="{FF2B5EF4-FFF2-40B4-BE49-F238E27FC236}">
                <a16:creationId xmlns:a16="http://schemas.microsoft.com/office/drawing/2014/main" id="{419DDF54-393A-4D44-9EF6-CF8B3D4BBC7B}"/>
              </a:ext>
            </a:extLst>
          </p:cNvPr>
          <p:cNvSpPr txBox="1"/>
          <p:nvPr>
            <p:custDataLst>
              <p:tags r:id="rId3"/>
            </p:custDataLst>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Dabali » </a:t>
            </a:r>
            <a:r>
              <a:rPr lang="fr-FR" sz="1200" dirty="0">
                <a:latin typeface="Roboto" panose="02000000000000000000" pitchFamily="2" charset="0"/>
                <a:ea typeface="Roboto" panose="02000000000000000000" pitchFamily="2" charset="0"/>
              </a:rPr>
              <a:t>Vianney</a:t>
            </a:r>
          </a:p>
        </p:txBody>
      </p:sp>
      <p:graphicFrame>
        <p:nvGraphicFramePr>
          <p:cNvPr id="13" name="Tableau 14">
            <a:extLst>
              <a:ext uri="{FF2B5EF4-FFF2-40B4-BE49-F238E27FC236}">
                <a16:creationId xmlns:a16="http://schemas.microsoft.com/office/drawing/2014/main" id="{A3F19CE1-0F17-E747-847B-D0AACEA68004}"/>
              </a:ext>
            </a:extLst>
          </p:cNvPr>
          <p:cNvGraphicFramePr>
            <a:graphicFrameLocks noGrp="1"/>
          </p:cNvGraphicFramePr>
          <p:nvPr>
            <p:custDataLst>
              <p:tags r:id="rId4"/>
            </p:custDataLst>
            <p:extLst>
              <p:ext uri="{D42A27DB-BD31-4B8C-83A1-F6EECF244321}">
                <p14:modId xmlns:p14="http://schemas.microsoft.com/office/powerpoint/2010/main" val="1504675030"/>
              </p:ext>
            </p:extLst>
          </p:nvPr>
        </p:nvGraphicFramePr>
        <p:xfrm>
          <a:off x="1130984" y="2016359"/>
          <a:ext cx="5717287" cy="5010741"/>
        </p:xfrm>
        <a:graphic>
          <a:graphicData uri="http://schemas.openxmlformats.org/drawingml/2006/table">
            <a:tbl>
              <a:tblPr firstRow="1" bandRow="1">
                <a:tableStyleId>{5C22544A-7EE6-4342-B048-85BDC9FD1C3A}</a:tableStyleId>
              </a:tblPr>
              <a:tblGrid>
                <a:gridCol w="642145">
                  <a:extLst>
                    <a:ext uri="{9D8B030D-6E8A-4147-A177-3AD203B41FA5}">
                      <a16:colId xmlns:a16="http://schemas.microsoft.com/office/drawing/2014/main" val="2770672922"/>
                    </a:ext>
                  </a:extLst>
                </a:gridCol>
                <a:gridCol w="989526">
                  <a:extLst>
                    <a:ext uri="{9D8B030D-6E8A-4147-A177-3AD203B41FA5}">
                      <a16:colId xmlns:a16="http://schemas.microsoft.com/office/drawing/2014/main" val="161568558"/>
                    </a:ext>
                  </a:extLst>
                </a:gridCol>
                <a:gridCol w="4085616">
                  <a:extLst>
                    <a:ext uri="{9D8B030D-6E8A-4147-A177-3AD203B41FA5}">
                      <a16:colId xmlns:a16="http://schemas.microsoft.com/office/drawing/2014/main" val="93050948"/>
                    </a:ext>
                  </a:extLst>
                </a:gridCol>
              </a:tblGrid>
              <a:tr h="1147170">
                <a:tc>
                  <a:txBody>
                    <a:bodyPr/>
                    <a:lstStyle/>
                    <a:p>
                      <a:pPr algn="r"/>
                      <a:r>
                        <a:rPr lang="fr-FR" sz="5300" b="1" i="0" dirty="0">
                          <a:solidFill>
                            <a:srgbClr val="5194C4"/>
                          </a:solidFill>
                          <a:latin typeface="Proto Grotesk" panose="02000000000000000000" pitchFamily="2" charset="0"/>
                        </a:rPr>
                        <a:t>1</a:t>
                      </a:r>
                    </a:p>
                  </a:txBody>
                  <a:tcPr marL="0" marR="0" marT="4680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ts val="1300"/>
                        </a:lnSpc>
                      </a:pPr>
                      <a:endParaRPr lang="fr-FR" sz="1000" b="0" kern="1300" baseline="0" dirty="0">
                        <a:solidFill>
                          <a:schemeClr val="tx1"/>
                        </a:solidFill>
                        <a:latin typeface="Roboto" panose="02000000000000000000" pitchFamily="2" charset="0"/>
                        <a:ea typeface="Roboto" panose="02000000000000000000" pitchFamily="2" charset="0"/>
                      </a:endParaRPr>
                    </a:p>
                    <a:p>
                      <a:pPr>
                        <a:lnSpc>
                          <a:spcPts val="1300"/>
                        </a:lnSpc>
                      </a:pPr>
                      <a:r>
                        <a:rPr lang="fr-FR" sz="1000" b="1" kern="1300" baseline="0" dirty="0">
                          <a:solidFill>
                            <a:schemeClr val="tx1"/>
                          </a:solidFill>
                          <a:latin typeface="Roboto" panose="02000000000000000000" pitchFamily="2" charset="0"/>
                          <a:ea typeface="Roboto" panose="02000000000000000000" pitchFamily="2" charset="0"/>
                        </a:rPr>
                        <a:t>Premier temps</a:t>
                      </a:r>
                    </a:p>
                    <a:p>
                      <a:pPr>
                        <a:lnSpc>
                          <a:spcPts val="1300"/>
                        </a:lnSpc>
                      </a:pPr>
                      <a:r>
                        <a:rPr lang="fr-FR" sz="1000" b="0" kern="1300" baseline="0" dirty="0">
                          <a:solidFill>
                            <a:schemeClr val="tx1"/>
                          </a:solidFill>
                          <a:latin typeface="Roboto" panose="02000000000000000000" pitchFamily="2" charset="0"/>
                          <a:ea typeface="Roboto" panose="02000000000000000000" pitchFamily="2" charset="0"/>
                        </a:rPr>
                        <a:t>Fermez les yeux et écoutez la chanson jusqu’à 0’56.</a:t>
                      </a:r>
                      <a:br>
                        <a:rPr lang="fr-FR" sz="1000" b="0" kern="1300" baseline="0" dirty="0">
                          <a:solidFill>
                            <a:schemeClr val="tx1"/>
                          </a:solidFill>
                          <a:latin typeface="Roboto" panose="02000000000000000000" pitchFamily="2" charset="0"/>
                          <a:ea typeface="Roboto" panose="02000000000000000000" pitchFamily="2" charset="0"/>
                        </a:rPr>
                      </a:br>
                      <a:r>
                        <a:rPr lang="fr-FR" sz="1000" b="0" kern="1300" baseline="0" dirty="0">
                          <a:solidFill>
                            <a:schemeClr val="tx1"/>
                          </a:solidFill>
                          <a:latin typeface="Roboto" panose="02000000000000000000" pitchFamily="2" charset="0"/>
                          <a:ea typeface="Roboto" panose="02000000000000000000" pitchFamily="2" charset="0"/>
                        </a:rPr>
                        <a:t>- Sur quel continent êtes-vous ?</a:t>
                      </a:r>
                    </a:p>
                    <a:p>
                      <a:pPr marL="0" indent="0">
                        <a:lnSpc>
                          <a:spcPts val="1300"/>
                        </a:lnSpc>
                        <a:buFontTx/>
                        <a:buNone/>
                      </a:pPr>
                      <a:r>
                        <a:rPr lang="fr-FR" sz="1000" b="0" kern="1300" baseline="0" dirty="0">
                          <a:solidFill>
                            <a:schemeClr val="tx1"/>
                          </a:solidFill>
                          <a:latin typeface="Roboto" panose="02000000000000000000" pitchFamily="2" charset="0"/>
                          <a:ea typeface="Roboto" panose="02000000000000000000" pitchFamily="2" charset="0"/>
                        </a:rPr>
                        <a:t>- Qu’est-ce que vous voyez ?</a:t>
                      </a:r>
                    </a:p>
                    <a:p>
                      <a:pPr marL="0" indent="0">
                        <a:lnSpc>
                          <a:spcPts val="1300"/>
                        </a:lnSpc>
                        <a:buFontTx/>
                        <a:buNone/>
                      </a:pPr>
                      <a:r>
                        <a:rPr lang="fr-FR" sz="1000" b="0" kern="1300" baseline="0" dirty="0">
                          <a:solidFill>
                            <a:schemeClr val="tx1"/>
                          </a:solidFill>
                          <a:latin typeface="Roboto" panose="02000000000000000000" pitchFamily="2" charset="0"/>
                          <a:ea typeface="Roboto" panose="02000000000000000000" pitchFamily="2" charset="0"/>
                        </a:rPr>
                        <a:t>- Décrivez les paysages, les personnes, les animaux.</a:t>
                      </a:r>
                    </a:p>
                    <a:p>
                      <a:endParaRPr lang="fr-FR" sz="1000" b="0" kern="1300" baseline="0" dirty="0">
                        <a:solidFill>
                          <a:schemeClr val="tx1"/>
                        </a:solidFill>
                        <a:latin typeface="Roboto" panose="02000000000000000000" pitchFamily="2"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8001463"/>
                  </a:ext>
                </a:extLst>
              </a:tr>
              <a:tr h="1729971">
                <a:tc>
                  <a:txBody>
                    <a:bodyPr/>
                    <a:lstStyle/>
                    <a:p>
                      <a:pPr algn="r"/>
                      <a:r>
                        <a:rPr lang="fr-FR" sz="5300" b="1" i="0" dirty="0">
                          <a:solidFill>
                            <a:srgbClr val="5194C4"/>
                          </a:solidFill>
                          <a:latin typeface="Proto Grotesk" panose="02000000000000000000" pitchFamily="2" charset="0"/>
                        </a:rPr>
                        <a:t>2</a:t>
                      </a:r>
                    </a:p>
                  </a:txBody>
                  <a:tcPr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indent="0">
                        <a:lnSpc>
                          <a:spcPts val="1300"/>
                        </a:lnSpc>
                        <a:buFontTx/>
                        <a:buNone/>
                      </a:pPr>
                      <a:endParaRPr lang="fr-FR" sz="1000" dirty="0">
                        <a:solidFill>
                          <a:schemeClr val="tx1"/>
                        </a:solidFill>
                        <a:latin typeface="Roboto" panose="02000000000000000000" pitchFamily="2" charset="0"/>
                        <a:ea typeface="Roboto" panose="02000000000000000000" pitchFamily="2" charset="0"/>
                      </a:endParaRPr>
                    </a:p>
                    <a:p>
                      <a:r>
                        <a:rPr lang="fr-FR" sz="1000" b="1" kern="1300" baseline="0" dirty="0">
                          <a:solidFill>
                            <a:schemeClr val="tx1"/>
                          </a:solidFill>
                          <a:latin typeface="Roboto" panose="02000000000000000000" pitchFamily="2" charset="0"/>
                          <a:ea typeface="Roboto" panose="02000000000000000000" pitchFamily="2" charset="0"/>
                        </a:rPr>
                        <a:t>Deuxième temps</a:t>
                      </a:r>
                      <a:br>
                        <a:rPr lang="fr-FR" sz="1000" b="1" kern="1300" baseline="0" dirty="0">
                          <a:solidFill>
                            <a:schemeClr val="tx1"/>
                          </a:solidFill>
                          <a:latin typeface="Roboto" panose="02000000000000000000" pitchFamily="2" charset="0"/>
                          <a:ea typeface="Roboto" panose="02000000000000000000" pitchFamily="2" charset="0"/>
                        </a:rPr>
                      </a:br>
                      <a:r>
                        <a:rPr lang="fr-FR" sz="1000" b="0" kern="1300" baseline="0" dirty="0">
                          <a:solidFill>
                            <a:schemeClr val="tx1"/>
                          </a:solidFill>
                          <a:latin typeface="Roboto" panose="02000000000000000000" pitchFamily="2" charset="0"/>
                          <a:ea typeface="Roboto" panose="02000000000000000000" pitchFamily="2" charset="0"/>
                        </a:rPr>
                        <a:t>Écoutez la chanson. Concentrez-vous sur la musique. </a:t>
                      </a:r>
                      <a:br>
                        <a:rPr lang="fr-FR" sz="1000" b="0" kern="1300" baseline="0" dirty="0">
                          <a:solidFill>
                            <a:schemeClr val="tx1"/>
                          </a:solidFill>
                          <a:latin typeface="Roboto" panose="02000000000000000000" pitchFamily="2" charset="0"/>
                          <a:ea typeface="Roboto" panose="02000000000000000000" pitchFamily="2" charset="0"/>
                        </a:rPr>
                      </a:br>
                      <a:r>
                        <a:rPr lang="fr-FR" sz="1000" b="0" kern="1300" baseline="0" dirty="0">
                          <a:solidFill>
                            <a:schemeClr val="tx1"/>
                          </a:solidFill>
                          <a:latin typeface="Roboto" panose="02000000000000000000" pitchFamily="2" charset="0"/>
                          <a:ea typeface="Roboto" panose="02000000000000000000" pitchFamily="2" charset="0"/>
                        </a:rPr>
                        <a:t>Répondez aux questions.</a:t>
                      </a:r>
                    </a:p>
                    <a:p>
                      <a:br>
                        <a:rPr lang="fr-FR" sz="1000" b="0" kern="1300" baseline="0" dirty="0">
                          <a:solidFill>
                            <a:schemeClr val="tx1"/>
                          </a:solidFill>
                          <a:latin typeface="Roboto" panose="02000000000000000000" pitchFamily="2" charset="0"/>
                          <a:ea typeface="Roboto" panose="02000000000000000000" pitchFamily="2" charset="0"/>
                        </a:rPr>
                      </a:br>
                      <a:r>
                        <a:rPr lang="fr-FR" sz="1000" b="0" kern="1300" baseline="0" dirty="0">
                          <a:solidFill>
                            <a:schemeClr val="tx1"/>
                          </a:solidFill>
                          <a:latin typeface="Roboto" panose="02000000000000000000" pitchFamily="2" charset="0"/>
                          <a:ea typeface="Roboto" panose="02000000000000000000" pitchFamily="2" charset="0"/>
                        </a:rPr>
                        <a:t>Quels instruments de musique reconnaissez-vous ?</a:t>
                      </a: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tx1"/>
                          </a:solidFill>
                          <a:latin typeface="Roboto" panose="02000000000000000000" pitchFamily="2" charset="0"/>
                          <a:ea typeface="Roboto" panose="02000000000000000000" pitchFamily="2" charset="0"/>
                          <a:sym typeface="Wingdings" panose="05000000000000000000" pitchFamily="2" charset="2"/>
                        </a:rPr>
                        <a:t> Un violon        Une guitare        Un piano        Des maracas</a:t>
                      </a:r>
                      <a:endParaRPr lang="fr-FR" sz="1000" b="0" kern="1300" baseline="0" dirty="0">
                        <a:solidFill>
                          <a:schemeClr val="tx1"/>
                        </a:solidFill>
                        <a:latin typeface="Roboto" panose="02000000000000000000" pitchFamily="2" charset="0"/>
                        <a:ea typeface="Roboto" panose="02000000000000000000" pitchFamily="2" charset="0"/>
                      </a:endParaRPr>
                    </a:p>
                    <a:p>
                      <a:endParaRPr lang="fr-FR" sz="1000" b="0" kern="1300" baseline="0" dirty="0">
                        <a:solidFill>
                          <a:schemeClr val="tx1"/>
                        </a:solidFill>
                        <a:latin typeface="Roboto" panose="02000000000000000000" pitchFamily="2" charset="0"/>
                        <a:ea typeface="Roboto" panose="02000000000000000000" pitchFamily="2" charset="0"/>
                      </a:endParaRPr>
                    </a:p>
                    <a:p>
                      <a:r>
                        <a:rPr lang="fr-FR" sz="1000" b="0" kern="1300" baseline="0" dirty="0">
                          <a:solidFill>
                            <a:schemeClr val="tx1"/>
                          </a:solidFill>
                          <a:latin typeface="Roboto" panose="02000000000000000000" pitchFamily="2" charset="0"/>
                          <a:ea typeface="Roboto" panose="02000000000000000000" pitchFamily="2" charset="0"/>
                        </a:rPr>
                        <a:t>Quel(s) adjectif(s) utiliseriez-vous pour qualifier cette chanson ? </a:t>
                      </a:r>
                    </a:p>
                    <a:p>
                      <a:pPr marL="171450" indent="-171450">
                        <a:buFont typeface="Wingdings" panose="05000000000000000000" pitchFamily="2" charset="2"/>
                        <a:buChar char="q"/>
                      </a:pPr>
                      <a:r>
                        <a:rPr lang="fr-FR" sz="1000" b="0" kern="1300" baseline="0" dirty="0">
                          <a:solidFill>
                            <a:schemeClr val="tx1"/>
                          </a:solidFill>
                          <a:latin typeface="Roboto" panose="02000000000000000000" pitchFamily="2" charset="0"/>
                          <a:ea typeface="Roboto" panose="02000000000000000000" pitchFamily="2" charset="0"/>
                          <a:sym typeface="Wingdings" panose="05000000000000000000" pitchFamily="2" charset="2"/>
                        </a:rPr>
                        <a:t>Douce             Harmonieuse        Émouvante        Entrainante</a:t>
                      </a:r>
                    </a:p>
                    <a:p>
                      <a:pPr marL="171450" indent="-171450">
                        <a:buFont typeface="Wingdings" panose="05000000000000000000" pitchFamily="2" charset="2"/>
                        <a:buChar char="q"/>
                      </a:pPr>
                      <a:r>
                        <a:rPr lang="fr-FR" sz="1000" b="0" kern="1300" baseline="0" dirty="0">
                          <a:solidFill>
                            <a:schemeClr val="tx1"/>
                          </a:solidFill>
                          <a:latin typeface="Roboto" panose="02000000000000000000" pitchFamily="2" charset="0"/>
                          <a:ea typeface="Roboto" panose="02000000000000000000" pitchFamily="2" charset="0"/>
                          <a:sym typeface="Wingdings" panose="05000000000000000000" pitchFamily="2" charset="2"/>
                        </a:rPr>
                        <a:t>Tranquille        Dynamique           Triste                 …</a:t>
                      </a:r>
                      <a:endParaRPr lang="fr-FR" sz="1000" b="0" kern="1300" baseline="0" dirty="0">
                        <a:solidFill>
                          <a:schemeClr val="tx1"/>
                        </a:solidFill>
                        <a:latin typeface="Roboto" panose="02000000000000000000" pitchFamily="2" charset="0"/>
                        <a:ea typeface="Roboto" panose="02000000000000000000" pitchFamily="2"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1937018"/>
                  </a:ext>
                </a:extLst>
              </a:tr>
              <a:tr h="913232">
                <a:tc>
                  <a:txBody>
                    <a:bodyPr/>
                    <a:lstStyle/>
                    <a:p>
                      <a:pPr algn="r"/>
                      <a:r>
                        <a:rPr lang="fr-FR" sz="5300" b="1" i="0" dirty="0">
                          <a:solidFill>
                            <a:srgbClr val="5194C4"/>
                          </a:solidFill>
                          <a:latin typeface="Proto Grotesk" panose="02000000000000000000" pitchFamily="2" charset="0"/>
                        </a:rPr>
                        <a:t>3</a:t>
                      </a: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1" dirty="0">
                        <a:solidFill>
                          <a:schemeClr val="tx1"/>
                        </a:solidFill>
                        <a:latin typeface="Roboto" panose="02000000000000000000" pitchFamily="2" charset="0"/>
                        <a:ea typeface="Roboto" panose="02000000000000000000" pitchFamily="2" charset="0"/>
                      </a:endParaRPr>
                    </a:p>
                    <a:p>
                      <a:r>
                        <a:rPr lang="fr-FR" sz="1000" b="1" kern="1300" baseline="0" dirty="0">
                          <a:solidFill>
                            <a:schemeClr val="tx1"/>
                          </a:solidFill>
                          <a:latin typeface="Roboto" panose="02000000000000000000" pitchFamily="2" charset="0"/>
                          <a:ea typeface="Roboto" panose="02000000000000000000" pitchFamily="2" charset="0"/>
                        </a:rPr>
                        <a:t>Troisième temps</a:t>
                      </a:r>
                    </a:p>
                    <a:p>
                      <a:pPr algn="just"/>
                      <a:r>
                        <a:rPr lang="fr-FR" sz="1000" b="0" i="0" kern="1300" baseline="0" dirty="0">
                          <a:solidFill>
                            <a:schemeClr val="tx1"/>
                          </a:solidFill>
                          <a:latin typeface="Roboto" panose="02000000000000000000" pitchFamily="2" charset="0"/>
                          <a:ea typeface="Roboto" panose="02000000000000000000" pitchFamily="2" charset="0"/>
                        </a:rPr>
                        <a:t>A. </a:t>
                      </a:r>
                      <a:r>
                        <a:rPr lang="fr-FR" sz="1000" b="0" i="1" kern="1300" baseline="0" dirty="0">
                          <a:solidFill>
                            <a:schemeClr val="tx1"/>
                          </a:solidFill>
                          <a:latin typeface="Roboto" panose="02000000000000000000" pitchFamily="2" charset="0"/>
                          <a:ea typeface="Roboto" panose="02000000000000000000" pitchFamily="2" charset="0"/>
                        </a:rPr>
                        <a:t>Projeter le nuage de mots de la fiche matériel au tableau ou préparer une impression par groupe.</a:t>
                      </a:r>
                    </a:p>
                    <a:p>
                      <a:pPr algn="just"/>
                      <a:r>
                        <a:rPr lang="fr-FR" sz="1000" b="0" i="1" kern="1300" baseline="0" dirty="0">
                          <a:solidFill>
                            <a:schemeClr val="tx1"/>
                          </a:solidFill>
                          <a:latin typeface="Roboto" panose="02000000000000000000" pitchFamily="2" charset="0"/>
                          <a:ea typeface="Roboto" panose="02000000000000000000" pitchFamily="2" charset="0"/>
                        </a:rPr>
                        <a:t>En petits groupes.</a:t>
                      </a:r>
                    </a:p>
                    <a:p>
                      <a:pPr algn="l"/>
                      <a:r>
                        <a:rPr lang="fr-FR" sz="1000" b="0" kern="1300" baseline="0" dirty="0">
                          <a:solidFill>
                            <a:schemeClr val="tx1"/>
                          </a:solidFill>
                          <a:latin typeface="Roboto" panose="02000000000000000000" pitchFamily="2" charset="0"/>
                          <a:ea typeface="Roboto" panose="02000000000000000000" pitchFamily="2" charset="0"/>
                        </a:rPr>
                        <a:t>Écoutez la chanson. Concentrez-vous sur les paroles. </a:t>
                      </a:r>
                      <a:br>
                        <a:rPr lang="fr-FR" sz="1000" b="0" kern="1300" baseline="0" dirty="0">
                          <a:solidFill>
                            <a:schemeClr val="tx1"/>
                          </a:solidFill>
                          <a:latin typeface="Roboto" panose="02000000000000000000" pitchFamily="2" charset="0"/>
                          <a:ea typeface="Roboto" panose="02000000000000000000" pitchFamily="2" charset="0"/>
                        </a:rPr>
                      </a:br>
                      <a:r>
                        <a:rPr lang="fr-FR" sz="1000" b="0" kern="1300" baseline="0" dirty="0">
                          <a:solidFill>
                            <a:schemeClr val="tx1"/>
                          </a:solidFill>
                          <a:latin typeface="Roboto" panose="02000000000000000000" pitchFamily="2" charset="0"/>
                          <a:ea typeface="Roboto" panose="02000000000000000000" pitchFamily="2" charset="0"/>
                        </a:rPr>
                        <a:t>Écrivez/Entourez les mots que vous entendez.</a:t>
                      </a:r>
                    </a:p>
                    <a:p>
                      <a:pPr algn="just"/>
                      <a:endParaRPr lang="fr-FR" sz="1000" b="0" kern="1300" baseline="0" dirty="0">
                        <a:solidFill>
                          <a:schemeClr val="tx1"/>
                        </a:solidFill>
                        <a:latin typeface="Roboto" panose="02000000000000000000" pitchFamily="2" charset="0"/>
                        <a:ea typeface="Roboto" panose="02000000000000000000" pitchFamily="2" charset="0"/>
                      </a:endParaRPr>
                    </a:p>
                    <a:p>
                      <a:pPr algn="just"/>
                      <a:r>
                        <a:rPr lang="fr-FR" sz="1000" b="0" kern="1300" baseline="0" dirty="0">
                          <a:solidFill>
                            <a:schemeClr val="tx1"/>
                          </a:solidFill>
                          <a:latin typeface="Roboto" panose="02000000000000000000" pitchFamily="2" charset="0"/>
                          <a:ea typeface="Roboto" panose="02000000000000000000" pitchFamily="2" charset="0"/>
                        </a:rPr>
                        <a:t>B. Croquis express !</a:t>
                      </a:r>
                    </a:p>
                    <a:p>
                      <a:pPr algn="just"/>
                      <a:r>
                        <a:rPr lang="fr-FR" sz="1000" b="0" kern="1300" baseline="0" dirty="0">
                          <a:solidFill>
                            <a:schemeClr val="tx1"/>
                          </a:solidFill>
                          <a:latin typeface="Roboto" panose="02000000000000000000" pitchFamily="2" charset="0"/>
                          <a:ea typeface="Roboto" panose="02000000000000000000" pitchFamily="2" charset="0"/>
                        </a:rPr>
                        <a:t>En trois minutes, dessinez le paysage décrit dans la chanson. </a:t>
                      </a:r>
                    </a:p>
                    <a:p>
                      <a:pPr algn="just"/>
                      <a:r>
                        <a:rPr lang="fr-FR" sz="1000" b="0" kern="1300" baseline="0" dirty="0">
                          <a:solidFill>
                            <a:schemeClr val="tx1"/>
                          </a:solidFill>
                          <a:latin typeface="Roboto" panose="02000000000000000000" pitchFamily="2" charset="0"/>
                          <a:ea typeface="Roboto" panose="02000000000000000000" pitchFamily="2" charset="0"/>
                        </a:rPr>
                        <a:t>Aidez-vous des mots retrouvés.</a:t>
                      </a:r>
                    </a:p>
                    <a:p>
                      <a:pPr algn="just"/>
                      <a:r>
                        <a:rPr lang="fr-FR" sz="1000" b="0" kern="1300" baseline="0" dirty="0">
                          <a:solidFill>
                            <a:schemeClr val="tx1"/>
                          </a:solidFill>
                          <a:latin typeface="Roboto" panose="02000000000000000000" pitchFamily="2" charset="0"/>
                          <a:ea typeface="Roboto" panose="02000000000000000000" pitchFamily="2" charset="0"/>
                        </a:rPr>
                        <a:t>Comparez vos dessins.</a:t>
                      </a:r>
                    </a:p>
                    <a:p>
                      <a:endParaRPr lang="fr-FR" sz="1000" b="0" kern="1300" baseline="0" dirty="0">
                        <a:solidFill>
                          <a:schemeClr val="tx1"/>
                        </a:solidFill>
                        <a:latin typeface="Roboto" panose="02000000000000000000" pitchFamily="2" charset="0"/>
                      </a:endParaRPr>
                    </a:p>
                    <a:p>
                      <a:endParaRPr lang="fr-FR" sz="1000" b="0" kern="1300" baseline="0" dirty="0">
                        <a:solidFill>
                          <a:schemeClr val="tx1"/>
                        </a:solidFill>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0253087"/>
                  </a:ext>
                </a:extLst>
              </a:tr>
            </a:tbl>
          </a:graphicData>
        </a:graphic>
      </p:graphicFrame>
      <p:pic>
        <p:nvPicPr>
          <p:cNvPr id="29" name="Image 28">
            <a:extLst>
              <a:ext uri="{FF2B5EF4-FFF2-40B4-BE49-F238E27FC236}">
                <a16:creationId xmlns:a16="http://schemas.microsoft.com/office/drawing/2014/main" id="{A2E9250E-C621-8542-988E-D46151B9B725}"/>
              </a:ext>
            </a:extLst>
          </p:cNvPr>
          <p:cNvPicPr>
            <a:picLocks noChangeAspect="1"/>
          </p:cNvPicPr>
          <p:nvPr>
            <p:custDataLst>
              <p:tags r:id="rId5"/>
            </p:custDataLst>
          </p:nvPr>
        </p:nvPicPr>
        <p:blipFill>
          <a:blip r:embed="rId11"/>
          <a:stretch>
            <a:fillRect/>
          </a:stretch>
        </p:blipFill>
        <p:spPr>
          <a:xfrm>
            <a:off x="1875705" y="5103184"/>
            <a:ext cx="508000" cy="508000"/>
          </a:xfrm>
          <a:prstGeom prst="rect">
            <a:avLst/>
          </a:prstGeom>
        </p:spPr>
      </p:pic>
      <p:pic>
        <p:nvPicPr>
          <p:cNvPr id="35" name="Image 34">
            <a:extLst>
              <a:ext uri="{FF2B5EF4-FFF2-40B4-BE49-F238E27FC236}">
                <a16:creationId xmlns:a16="http://schemas.microsoft.com/office/drawing/2014/main" id="{78212698-1F12-1745-9AAE-7B340C091073}"/>
              </a:ext>
            </a:extLst>
          </p:cNvPr>
          <p:cNvPicPr>
            <a:picLocks noChangeAspect="1"/>
          </p:cNvPicPr>
          <p:nvPr>
            <p:custDataLst>
              <p:tags r:id="rId6"/>
            </p:custDataLst>
          </p:nvPr>
        </p:nvPicPr>
        <p:blipFill>
          <a:blip r:embed="rId12"/>
          <a:stretch>
            <a:fillRect/>
          </a:stretch>
        </p:blipFill>
        <p:spPr>
          <a:xfrm>
            <a:off x="1875705" y="2218714"/>
            <a:ext cx="508000" cy="508000"/>
          </a:xfrm>
          <a:prstGeom prst="rect">
            <a:avLst/>
          </a:prstGeom>
        </p:spPr>
      </p:pic>
      <p:pic>
        <p:nvPicPr>
          <p:cNvPr id="39" name="Image 38">
            <a:extLst>
              <a:ext uri="{FF2B5EF4-FFF2-40B4-BE49-F238E27FC236}">
                <a16:creationId xmlns:a16="http://schemas.microsoft.com/office/drawing/2014/main" id="{97F0F9ED-68AC-3447-BA7D-3E37842D6A78}"/>
              </a:ext>
            </a:extLst>
          </p:cNvPr>
          <p:cNvPicPr>
            <a:picLocks noChangeAspect="1"/>
          </p:cNvPicPr>
          <p:nvPr>
            <p:custDataLst>
              <p:tags r:id="rId7"/>
            </p:custDataLst>
          </p:nvPr>
        </p:nvPicPr>
        <p:blipFill>
          <a:blip r:embed="rId13"/>
          <a:stretch>
            <a:fillRect/>
          </a:stretch>
        </p:blipFill>
        <p:spPr>
          <a:xfrm>
            <a:off x="1880060" y="3387482"/>
            <a:ext cx="508000" cy="508000"/>
          </a:xfrm>
          <a:prstGeom prst="rect">
            <a:avLst/>
          </a:prstGeom>
        </p:spPr>
      </p:pic>
      <p:pic>
        <p:nvPicPr>
          <p:cNvPr id="40" name="Image 39">
            <a:extLst>
              <a:ext uri="{FF2B5EF4-FFF2-40B4-BE49-F238E27FC236}">
                <a16:creationId xmlns:a16="http://schemas.microsoft.com/office/drawing/2014/main" id="{C0CB30CD-C781-5749-AFD1-66E7F9177E78}"/>
              </a:ext>
            </a:extLst>
          </p:cNvPr>
          <p:cNvPicPr>
            <a:picLocks noChangeAspect="1"/>
          </p:cNvPicPr>
          <p:nvPr>
            <p:custDataLst>
              <p:tags r:id="rId8"/>
            </p:custDataLst>
          </p:nvPr>
        </p:nvPicPr>
        <p:blipFill>
          <a:blip r:embed="rId14"/>
          <a:stretch>
            <a:fillRect/>
          </a:stretch>
        </p:blipFill>
        <p:spPr>
          <a:xfrm>
            <a:off x="0" y="5556"/>
            <a:ext cx="2743200" cy="660400"/>
          </a:xfrm>
          <a:prstGeom prst="rect">
            <a:avLst/>
          </a:prstGeom>
        </p:spPr>
      </p:pic>
      <p:pic>
        <p:nvPicPr>
          <p:cNvPr id="12" name="Image 11">
            <a:extLst>
              <a:ext uri="{FF2B5EF4-FFF2-40B4-BE49-F238E27FC236}">
                <a16:creationId xmlns:a16="http://schemas.microsoft.com/office/drawing/2014/main" id="{9261298E-6A06-329B-2F15-8F8D5DBF164B}"/>
              </a:ext>
            </a:extLst>
          </p:cNvPr>
          <p:cNvPicPr>
            <a:picLocks noChangeAspect="1"/>
          </p:cNvPicPr>
          <p:nvPr/>
        </p:nvPicPr>
        <p:blipFill>
          <a:blip r:embed="rId15"/>
          <a:stretch>
            <a:fillRect/>
          </a:stretch>
        </p:blipFill>
        <p:spPr>
          <a:xfrm>
            <a:off x="1880060" y="6065142"/>
            <a:ext cx="508000" cy="508000"/>
          </a:xfrm>
          <a:prstGeom prst="rect">
            <a:avLst/>
          </a:prstGeom>
        </p:spPr>
      </p:pic>
    </p:spTree>
    <p:custDataLst>
      <p:tags r:id="rId1"/>
    </p:custDataLst>
    <p:extLst>
      <p:ext uri="{BB962C8B-B14F-4D97-AF65-F5344CB8AC3E}">
        <p14:creationId xmlns:p14="http://schemas.microsoft.com/office/powerpoint/2010/main" val="1450313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F9218D1-D19B-814F-BCC6-1AB75F3D1B60}"/>
              </a:ext>
            </a:extLst>
          </p:cNvPr>
          <p:cNvPicPr>
            <a:picLocks noChangeAspect="1"/>
          </p:cNvPicPr>
          <p:nvPr>
            <p:custDataLst>
              <p:tags r:id="rId2"/>
            </p:custDataLst>
          </p:nvPr>
        </p:nvPicPr>
        <p:blipFill rotWithShape="1">
          <a:blip r:embed="rId10"/>
          <a:srcRect b="5937"/>
          <a:stretch/>
        </p:blipFill>
        <p:spPr>
          <a:xfrm>
            <a:off x="7937" y="5556"/>
            <a:ext cx="7543800" cy="10046538"/>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custDataLst>
              <p:tags r:id="rId3"/>
            </p:custDataLst>
            <p:extLst>
              <p:ext uri="{D42A27DB-BD31-4B8C-83A1-F6EECF244321}">
                <p14:modId xmlns:p14="http://schemas.microsoft.com/office/powerpoint/2010/main" val="3142750844"/>
              </p:ext>
            </p:extLst>
          </p:nvPr>
        </p:nvGraphicFramePr>
        <p:xfrm>
          <a:off x="864394" y="964406"/>
          <a:ext cx="6369404" cy="9017625"/>
        </p:xfrm>
        <a:graphic>
          <a:graphicData uri="http://schemas.openxmlformats.org/drawingml/2006/table">
            <a:tbl>
              <a:tblPr bandRow="1">
                <a:tableStyleId>{073A0DAA-6AF3-43AB-8588-CEC1D06C72B9}</a:tableStyleId>
              </a:tblPr>
              <a:tblGrid>
                <a:gridCol w="914400">
                  <a:extLst>
                    <a:ext uri="{9D8B030D-6E8A-4147-A177-3AD203B41FA5}">
                      <a16:colId xmlns:a16="http://schemas.microsoft.com/office/drawing/2014/main" val="1465138558"/>
                    </a:ext>
                  </a:extLst>
                </a:gridCol>
                <a:gridCol w="957262">
                  <a:extLst>
                    <a:ext uri="{9D8B030D-6E8A-4147-A177-3AD203B41FA5}">
                      <a16:colId xmlns:a16="http://schemas.microsoft.com/office/drawing/2014/main" val="1509632764"/>
                    </a:ext>
                  </a:extLst>
                </a:gridCol>
                <a:gridCol w="4497742">
                  <a:extLst>
                    <a:ext uri="{9D8B030D-6E8A-4147-A177-3AD203B41FA5}">
                      <a16:colId xmlns:a16="http://schemas.microsoft.com/office/drawing/2014/main" val="9856797"/>
                    </a:ext>
                  </a:extLst>
                </a:gridCol>
              </a:tblGrid>
              <a:tr h="344189">
                <a:tc rowSpan="3">
                  <a:txBody>
                    <a:bodyPr/>
                    <a:lstStyle/>
                    <a:p>
                      <a:pPr algn="r"/>
                      <a:r>
                        <a:rPr lang="fr-FR" sz="5300" b="1" i="0" baseline="0" dirty="0">
                          <a:solidFill>
                            <a:srgbClr val="5194C4"/>
                          </a:solidFill>
                          <a:latin typeface="Proto Grotesk" panose="02000000000000000000" pitchFamily="2" charset="0"/>
                        </a:rPr>
                        <a:t>1</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23723">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341281773"/>
                  </a:ext>
                </a:extLst>
              </a:tr>
              <a:tr h="1748478">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0" kern="1300" baseline="0" dirty="0">
                          <a:solidFill>
                            <a:schemeClr val="dk1"/>
                          </a:solidFill>
                          <a:effectLst/>
                          <a:latin typeface="Roboto Medium" panose="02000000000000000000" pitchFamily="2" charset="0"/>
                          <a:ea typeface="Roboto Medium" panose="02000000000000000000" pitchFamily="2" charset="0"/>
                          <a:cs typeface="+mn-cs"/>
                        </a:rPr>
                        <a:t>A. </a:t>
                      </a:r>
                      <a:r>
                        <a:rPr lang="fr-FR" sz="1000" b="0" i="1" kern="1300" baseline="0" dirty="0">
                          <a:solidFill>
                            <a:schemeClr val="dk1"/>
                          </a:solidFill>
                          <a:effectLst/>
                          <a:latin typeface="Roboto Medium" panose="02000000000000000000" pitchFamily="2" charset="0"/>
                          <a:ea typeface="Roboto Medium" panose="02000000000000000000" pitchFamily="2" charset="0"/>
                          <a:cs typeface="+mn-cs"/>
                        </a:rPr>
                        <a:t>En petits groupes.</a:t>
                      </a:r>
                    </a:p>
                    <a:p>
                      <a:r>
                        <a:rPr lang="fr-FR" sz="1000" b="0" i="0" kern="1300" baseline="0" dirty="0">
                          <a:solidFill>
                            <a:schemeClr val="dk1"/>
                          </a:solidFill>
                          <a:effectLst/>
                          <a:latin typeface="Roboto Medium" panose="02000000000000000000" pitchFamily="2" charset="0"/>
                          <a:ea typeface="+mn-ea"/>
                          <a:cs typeface="+mn-cs"/>
                        </a:rPr>
                        <a:t>Expliquer aux apprenants qu’ils vont devoir résoudre une devinette. </a:t>
                      </a:r>
                      <a:br>
                        <a:rPr lang="fr-FR" sz="1000" b="0" i="0" kern="1300" baseline="0" dirty="0">
                          <a:solidFill>
                            <a:schemeClr val="dk1"/>
                          </a:solidFill>
                          <a:effectLst/>
                          <a:latin typeface="Roboto Medium" panose="02000000000000000000" pitchFamily="2" charset="0"/>
                          <a:ea typeface="+mn-ea"/>
                          <a:cs typeface="+mn-cs"/>
                        </a:rPr>
                      </a:br>
                      <a:r>
                        <a:rPr lang="fr-FR" sz="1000" b="0" i="0" kern="1300" baseline="0" dirty="0">
                          <a:solidFill>
                            <a:schemeClr val="dk1"/>
                          </a:solidFill>
                          <a:effectLst/>
                          <a:latin typeface="Roboto Medium" panose="02000000000000000000" pitchFamily="2" charset="0"/>
                          <a:ea typeface="+mn-ea"/>
                          <a:cs typeface="+mn-cs"/>
                        </a:rPr>
                        <a:t>Lire les phrases suivantes une à une à voix haute. </a:t>
                      </a:r>
                    </a:p>
                    <a:p>
                      <a:endParaRPr lang="fr-FR" sz="1000" b="0" i="1" kern="1300" baseline="0" dirty="0">
                        <a:solidFill>
                          <a:schemeClr val="dk1"/>
                        </a:solidFill>
                        <a:effectLst/>
                        <a:latin typeface="Roboto Medium" panose="02000000000000000000" pitchFamily="2" charset="0"/>
                        <a:ea typeface="+mn-ea"/>
                        <a:cs typeface="+mn-cs"/>
                      </a:endParaRPr>
                    </a:p>
                    <a:p>
                      <a:pPr algn="just"/>
                      <a:r>
                        <a:rPr lang="fr-FR" sz="1000" b="0" i="0" kern="1300" baseline="0" dirty="0">
                          <a:solidFill>
                            <a:schemeClr val="dk1"/>
                          </a:solidFill>
                          <a:effectLst/>
                          <a:latin typeface="Roboto" panose="02000000000000000000"/>
                          <a:ea typeface="+mn-ea"/>
                          <a:cs typeface="+mn-cs"/>
                        </a:rPr>
                        <a:t>Je suis un pays d’Afrique de l’Est. Je n’ai pas d’accès à la mer. Je suis le deuxième pays le plus peuplé d’Afrique. Ma capitale est située à 2400 mètres d’altitude. Elle s’appelle Addis-Abeba. Chez moi, on parle l’amharique. </a:t>
                      </a:r>
                    </a:p>
                    <a:p>
                      <a:r>
                        <a:rPr lang="fr-FR" sz="1000" b="0" i="0" kern="1300" baseline="0" dirty="0">
                          <a:solidFill>
                            <a:schemeClr val="dk1"/>
                          </a:solidFill>
                          <a:effectLst/>
                          <a:latin typeface="Roboto" panose="02000000000000000000"/>
                          <a:ea typeface="+mn-ea"/>
                          <a:cs typeface="+mn-cs"/>
                        </a:rPr>
                        <a:t>Qui suis-je ?</a:t>
                      </a:r>
                    </a:p>
                    <a:p>
                      <a:endParaRPr lang="fr-FR" sz="1000" b="0" i="0" kern="1300" baseline="0" dirty="0">
                        <a:solidFill>
                          <a:schemeClr val="dk1"/>
                        </a:solidFill>
                        <a:effectLst/>
                        <a:latin typeface="Roboto Medium" panose="02000000000000000000" pitchFamily="2" charset="0"/>
                        <a:ea typeface="+mn-ea"/>
                        <a:cs typeface="+mn-cs"/>
                      </a:endParaRPr>
                    </a:p>
                    <a:p>
                      <a:r>
                        <a:rPr lang="fr-FR" sz="1000" b="0" i="0" kern="1300" baseline="0" dirty="0">
                          <a:solidFill>
                            <a:schemeClr val="dk1"/>
                          </a:solidFill>
                          <a:effectLst/>
                          <a:latin typeface="Roboto Medium" panose="02000000000000000000" pitchFamily="2" charset="0"/>
                          <a:ea typeface="+mn-ea"/>
                          <a:cs typeface="+mn-cs"/>
                        </a:rPr>
                        <a:t>B. La chanson parle de l’Éthiopie. Que vous évoque ce pays ?</a:t>
                      </a: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344246">
                <a:tc rowSpan="3">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5194C4"/>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223723">
                <a:tc vMerge="1">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5194C4"/>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530029951"/>
                  </a:ext>
                </a:extLst>
              </a:tr>
              <a:tr h="1218383">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pPr algn="l"/>
                      <a:r>
                        <a:rPr lang="fr-FR" sz="1000" b="0" i="0" kern="1300" baseline="0" dirty="0">
                          <a:solidFill>
                            <a:schemeClr val="dk1"/>
                          </a:solidFill>
                          <a:effectLst/>
                          <a:latin typeface="Roboto Medium" panose="02000000000000000000" pitchFamily="2" charset="0"/>
                          <a:ea typeface="+mn-ea"/>
                          <a:cs typeface="+mn-cs"/>
                        </a:rPr>
                        <a:t>Écoutez et concentrez-vous sur la musique et les voix. </a:t>
                      </a:r>
                      <a:br>
                        <a:rPr lang="fr-FR" sz="1000" b="0" i="0" kern="1300" baseline="0" dirty="0">
                          <a:solidFill>
                            <a:schemeClr val="dk1"/>
                          </a:solidFill>
                          <a:effectLst/>
                          <a:latin typeface="Roboto Medium" panose="02000000000000000000" pitchFamily="2" charset="0"/>
                          <a:ea typeface="+mn-ea"/>
                          <a:cs typeface="+mn-cs"/>
                        </a:rPr>
                      </a:br>
                      <a:r>
                        <a:rPr lang="fr-FR" sz="1000" b="0" i="0" kern="1300" baseline="0" dirty="0">
                          <a:solidFill>
                            <a:schemeClr val="dk1"/>
                          </a:solidFill>
                          <a:effectLst/>
                          <a:latin typeface="Roboto Medium" panose="02000000000000000000" pitchFamily="2" charset="0"/>
                          <a:ea typeface="+mn-ea"/>
                          <a:cs typeface="+mn-cs"/>
                        </a:rPr>
                        <a:t>Entourez la bonne réponse. </a:t>
                      </a:r>
                    </a:p>
                    <a:p>
                      <a:endParaRPr lang="fr-FR" sz="1000" b="0" i="0" kern="1300" baseline="0" dirty="0">
                        <a:solidFill>
                          <a:schemeClr val="dk1"/>
                        </a:solidFill>
                        <a:effectLst/>
                        <a:latin typeface="Roboto" panose="02000000000000000000"/>
                        <a:ea typeface="+mn-ea"/>
                        <a:cs typeface="+mn-cs"/>
                      </a:endParaRPr>
                    </a:p>
                    <a:p>
                      <a:pPr>
                        <a:lnSpc>
                          <a:spcPct val="114000"/>
                        </a:lnSpc>
                      </a:pPr>
                      <a:r>
                        <a:rPr lang="fr-FR" sz="1000" b="0" i="0" kern="1300" baseline="0" dirty="0">
                          <a:solidFill>
                            <a:schemeClr val="dk1"/>
                          </a:solidFill>
                          <a:effectLst/>
                          <a:latin typeface="Roboto" panose="02000000000000000000"/>
                          <a:ea typeface="+mn-ea"/>
                          <a:cs typeface="+mn-cs"/>
                        </a:rPr>
                        <a:t>Dans cette chanson, on entend l’afar (une langue éthiopienne) dans </a:t>
                      </a:r>
                      <a:br>
                        <a:rPr lang="fr-FR" sz="1000" b="0" i="0" kern="1300" baseline="0" dirty="0">
                          <a:solidFill>
                            <a:schemeClr val="dk1"/>
                          </a:solidFill>
                          <a:effectLst/>
                          <a:latin typeface="Roboto" panose="02000000000000000000"/>
                          <a:ea typeface="+mn-ea"/>
                          <a:cs typeface="+mn-cs"/>
                        </a:rPr>
                      </a:br>
                      <a:r>
                        <a:rPr lang="fr-FR" sz="1000" b="1" i="0" kern="1300" baseline="0" dirty="0">
                          <a:solidFill>
                            <a:schemeClr val="dk1"/>
                          </a:solidFill>
                          <a:effectLst/>
                          <a:latin typeface="Roboto" panose="02000000000000000000"/>
                          <a:ea typeface="+mn-ea"/>
                          <a:cs typeface="+mn-cs"/>
                        </a:rPr>
                        <a:t>les couplets / le refrain </a:t>
                      </a:r>
                      <a:r>
                        <a:rPr lang="fr-FR" sz="1000" b="0" i="0" kern="1300" baseline="0" dirty="0">
                          <a:solidFill>
                            <a:schemeClr val="dk1"/>
                          </a:solidFill>
                          <a:effectLst/>
                          <a:latin typeface="Roboto" panose="02000000000000000000"/>
                          <a:ea typeface="+mn-ea"/>
                          <a:cs typeface="+mn-cs"/>
                        </a:rPr>
                        <a:t>de la chanson.</a:t>
                      </a:r>
                    </a:p>
                    <a:p>
                      <a:pPr>
                        <a:lnSpc>
                          <a:spcPct val="114000"/>
                        </a:lnSpc>
                      </a:pPr>
                      <a:r>
                        <a:rPr lang="fr-FR" sz="1000" b="0" i="0" kern="1300" baseline="0" dirty="0">
                          <a:solidFill>
                            <a:schemeClr val="dk1"/>
                          </a:solidFill>
                          <a:effectLst/>
                          <a:latin typeface="Roboto" panose="02000000000000000000"/>
                          <a:ea typeface="+mn-ea"/>
                          <a:cs typeface="+mn-cs"/>
                        </a:rPr>
                        <a:t>La mélodie est </a:t>
                      </a:r>
                      <a:r>
                        <a:rPr lang="fr-FR" sz="1000" b="1" i="0" kern="1300" baseline="0" dirty="0">
                          <a:solidFill>
                            <a:schemeClr val="dk1"/>
                          </a:solidFill>
                          <a:effectLst/>
                          <a:latin typeface="Roboto" panose="02000000000000000000"/>
                          <a:ea typeface="+mn-ea"/>
                          <a:cs typeface="+mn-cs"/>
                        </a:rPr>
                        <a:t>apaisante / festive</a:t>
                      </a:r>
                      <a:r>
                        <a:rPr lang="fr-FR" sz="1000" b="0" i="0" kern="1300" baseline="0" dirty="0">
                          <a:solidFill>
                            <a:schemeClr val="dk1"/>
                          </a:solidFill>
                          <a:effectLst/>
                          <a:latin typeface="Roboto" panose="02000000000000000000"/>
                          <a:ea typeface="+mn-ea"/>
                          <a:cs typeface="+mn-cs"/>
                        </a:rPr>
                        <a:t>.</a:t>
                      </a:r>
                    </a:p>
                    <a:p>
                      <a:pPr>
                        <a:lnSpc>
                          <a:spcPct val="114000"/>
                        </a:lnSpc>
                      </a:pPr>
                      <a:r>
                        <a:rPr lang="fr-FR" sz="1000" b="0" i="0" kern="1300" baseline="0" dirty="0">
                          <a:solidFill>
                            <a:schemeClr val="dk1"/>
                          </a:solidFill>
                          <a:effectLst/>
                          <a:latin typeface="Roboto" panose="02000000000000000000"/>
                          <a:ea typeface="+mn-ea"/>
                          <a:cs typeface="+mn-cs"/>
                        </a:rPr>
                        <a:t>La voix du chanteur est </a:t>
                      </a:r>
                      <a:r>
                        <a:rPr lang="fr-FR" sz="1000" b="1" i="0" kern="1300" baseline="0" dirty="0">
                          <a:solidFill>
                            <a:schemeClr val="dk1"/>
                          </a:solidFill>
                          <a:effectLst/>
                          <a:latin typeface="Roboto" panose="02000000000000000000"/>
                          <a:ea typeface="+mn-ea"/>
                          <a:cs typeface="+mn-cs"/>
                        </a:rPr>
                        <a:t>agressive / douce</a:t>
                      </a:r>
                      <a:r>
                        <a:rPr lang="fr-FR" sz="1000" b="0" i="0" kern="1300" baseline="0" dirty="0">
                          <a:solidFill>
                            <a:schemeClr val="dk1"/>
                          </a:solidFill>
                          <a:effectLst/>
                          <a:latin typeface="Roboto" panose="02000000000000000000"/>
                          <a:ea typeface="+mn-ea"/>
                          <a:cs typeface="+mn-cs"/>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182420">
                <a:tc rowSpan="3">
                  <a:txBody>
                    <a:bodyPr/>
                    <a:lstStyle/>
                    <a:p>
                      <a:pPr algn="r"/>
                      <a:r>
                        <a:rPr lang="fr-FR" sz="5300" b="1" i="0" baseline="0" dirty="0">
                          <a:solidFill>
                            <a:srgbClr val="5194C4"/>
                          </a:solidFill>
                          <a:latin typeface="Proto Grotesk" panose="02000000000000000000" pitchFamily="2" charset="0"/>
                        </a:rPr>
                        <a:t>3</a:t>
                      </a:r>
                    </a:p>
                  </a:txBody>
                  <a:tcPr marL="0" marR="0" marT="72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583719"/>
                  </a:ext>
                </a:extLst>
              </a:tr>
              <a:tr h="223723">
                <a:tc vMerge="1">
                  <a:txBody>
                    <a:bodyPr/>
                    <a:lstStyle/>
                    <a:p>
                      <a:pPr algn="r"/>
                      <a:r>
                        <a:rPr lang="fr-FR" sz="5300" b="1" i="0" baseline="0" dirty="0">
                          <a:solidFill>
                            <a:srgbClr val="5194C4"/>
                          </a:solidFill>
                          <a:latin typeface="Proto Grotesk" panose="02000000000000000000" pitchFamily="2" charset="0"/>
                        </a:rPr>
                        <a:t>3</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413773219"/>
                  </a:ext>
                </a:extLst>
              </a:tr>
              <a:tr h="4225489">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dk1"/>
                        </a:solidFill>
                        <a:effectLst/>
                        <a:latin typeface="Roboto" panose="02000000000000000000" pitchFamily="2" charset="0"/>
                        <a:ea typeface="+mn-ea"/>
                        <a:cs typeface="+mn-cs"/>
                      </a:endParaRPr>
                    </a:p>
                    <a:p>
                      <a:pPr marL="228600" indent="-228600">
                        <a:buAutoNum type="alphaUcPeriod"/>
                      </a:pPr>
                      <a:r>
                        <a:rPr lang="fr-FR" sz="1000" b="0" kern="1300" baseline="0" dirty="0">
                          <a:solidFill>
                            <a:schemeClr val="dk1"/>
                          </a:solidFill>
                          <a:effectLst/>
                          <a:latin typeface="Roboto Medium" panose="02000000000000000000" pitchFamily="2" charset="0"/>
                          <a:ea typeface="+mn-ea"/>
                          <a:cs typeface="+mn-cs"/>
                        </a:rPr>
                        <a:t>Écoutez la chanson. </a:t>
                      </a:r>
                      <a:r>
                        <a:rPr lang="fr-FR" sz="1000" b="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Complétez les paroles avec les mots entendus.</a:t>
                      </a:r>
                    </a:p>
                    <a:p>
                      <a:pPr marL="228600" indent="-228600">
                        <a:buAutoNum type="alphaUcPeriod"/>
                      </a:pPr>
                      <a:endParaRPr lang="fr-FR" sz="1000" b="0" kern="1300" baseline="0" dirty="0">
                        <a:solidFill>
                          <a:schemeClr val="dk1"/>
                        </a:solidFill>
                        <a:effectLst/>
                        <a:latin typeface="Roboto Medium" panose="02000000000000000000" pitchFamily="2" charset="0"/>
                        <a:ea typeface="+mn-ea"/>
                        <a:cs typeface="+mn-cs"/>
                      </a:endParaRPr>
                    </a:p>
                    <a:p>
                      <a:pPr marL="0" indent="0" algn="ctr">
                        <a:buNone/>
                      </a:pPr>
                      <a:r>
                        <a:rPr lang="fr-FR" sz="1000" b="0" i="1" kern="1300" baseline="0" dirty="0">
                          <a:solidFill>
                            <a:schemeClr val="accent4">
                              <a:lumMod val="75000"/>
                            </a:schemeClr>
                          </a:solidFill>
                          <a:effectLst/>
                          <a:latin typeface="Roboto" panose="02000000000000000000" pitchFamily="2" charset="0"/>
                          <a:ea typeface="+mn-ea"/>
                          <a:cs typeface="+mn-cs"/>
                        </a:rPr>
                        <a:t>yeux - ciels - volcans - terres - fruit - langues - soleils - hommes - nuages - nuit</a:t>
                      </a:r>
                    </a:p>
                    <a:p>
                      <a:pPr marL="0" indent="0" algn="ctr">
                        <a:buNone/>
                      </a:pPr>
                      <a:endParaRPr lang="fr-FR" sz="1000" b="0" i="1" kern="1300" baseline="0" dirty="0">
                        <a:solidFill>
                          <a:schemeClr val="dk1"/>
                        </a:solidFill>
                        <a:effectLst/>
                        <a:latin typeface="Roboto" panose="02000000000000000000" pitchFamily="2" charset="0"/>
                        <a:ea typeface="+mn-ea"/>
                        <a:cs typeface="+mn-cs"/>
                      </a:endParaRPr>
                    </a:p>
                    <a:p>
                      <a:pPr marL="0" indent="0" algn="ctr">
                        <a:lnSpc>
                          <a:spcPct val="150000"/>
                        </a:lnSpc>
                        <a:buFont typeface="Wingdings" pitchFamily="2" charset="2"/>
                        <a:buNone/>
                      </a:pPr>
                      <a:r>
                        <a:rPr lang="fr-FR" sz="1000" b="0" i="1" kern="1300" baseline="0" dirty="0">
                          <a:solidFill>
                            <a:schemeClr val="dk1"/>
                          </a:solidFill>
                          <a:effectLst/>
                          <a:latin typeface="Roboto" panose="02000000000000000000" pitchFamily="2" charset="0"/>
                          <a:ea typeface="+mn-ea"/>
                          <a:cs typeface="+mn-cs"/>
                        </a:rPr>
                        <a:t>J’ai vu des ________________ brûlées</a:t>
                      </a:r>
                    </a:p>
                    <a:p>
                      <a:pPr marL="0" indent="0" algn="ctr">
                        <a:lnSpc>
                          <a:spcPct val="150000"/>
                        </a:lnSpc>
                        <a:buFont typeface="Wingdings" pitchFamily="2" charset="2"/>
                        <a:buNone/>
                      </a:pPr>
                      <a:r>
                        <a:rPr lang="fr-FR" sz="1000" b="0" i="1" kern="1300" baseline="0" dirty="0">
                          <a:solidFill>
                            <a:schemeClr val="dk1"/>
                          </a:solidFill>
                          <a:effectLst/>
                          <a:latin typeface="Roboto" panose="02000000000000000000" pitchFamily="2" charset="0"/>
                          <a:ea typeface="+mn-ea"/>
                          <a:cs typeface="+mn-cs"/>
                        </a:rPr>
                        <a:t>Sous des ________________ d’Afrique</a:t>
                      </a:r>
                    </a:p>
                    <a:p>
                      <a:pPr marL="0" indent="0" algn="ctr">
                        <a:lnSpc>
                          <a:spcPct val="150000"/>
                        </a:lnSpc>
                        <a:buFont typeface="Wingdings" pitchFamily="2" charset="2"/>
                        <a:buNone/>
                      </a:pPr>
                      <a:r>
                        <a:rPr lang="fr-FR" sz="1000" b="0" i="1" kern="1300" baseline="0" dirty="0">
                          <a:solidFill>
                            <a:schemeClr val="dk1"/>
                          </a:solidFill>
                          <a:effectLst/>
                          <a:latin typeface="Roboto" panose="02000000000000000000" pitchFamily="2" charset="0"/>
                          <a:ea typeface="+mn-ea"/>
                          <a:cs typeface="+mn-cs"/>
                        </a:rPr>
                        <a:t>Qui donnaient du ________________</a:t>
                      </a:r>
                    </a:p>
                    <a:p>
                      <a:pPr marL="0" indent="0" algn="ctr">
                        <a:lnSpc>
                          <a:spcPct val="150000"/>
                        </a:lnSpc>
                        <a:buFont typeface="Wingdings" pitchFamily="2" charset="2"/>
                        <a:buNone/>
                      </a:pPr>
                      <a:r>
                        <a:rPr lang="fr-FR" sz="1000" b="0" i="1" kern="1300" baseline="0" dirty="0">
                          <a:solidFill>
                            <a:schemeClr val="dk1"/>
                          </a:solidFill>
                          <a:effectLst/>
                          <a:latin typeface="Roboto" panose="02000000000000000000" pitchFamily="2" charset="0"/>
                          <a:ea typeface="+mn-ea"/>
                          <a:cs typeface="+mn-cs"/>
                        </a:rPr>
                        <a:t>J’ai vu des ________________ parler</a:t>
                      </a:r>
                    </a:p>
                    <a:p>
                      <a:pPr marL="0" indent="0" algn="ctr">
                        <a:lnSpc>
                          <a:spcPct val="150000"/>
                        </a:lnSpc>
                        <a:buFont typeface="Wingdings" pitchFamily="2" charset="2"/>
                        <a:buNone/>
                      </a:pPr>
                      <a:r>
                        <a:rPr lang="fr-FR" sz="1000" b="0" i="1" kern="1300" baseline="0" dirty="0">
                          <a:solidFill>
                            <a:schemeClr val="dk1"/>
                          </a:solidFill>
                          <a:effectLst/>
                          <a:latin typeface="Roboto" panose="02000000000000000000" pitchFamily="2" charset="0"/>
                          <a:ea typeface="+mn-ea"/>
                          <a:cs typeface="+mn-cs"/>
                        </a:rPr>
                        <a:t>Dans des ________________ antiques</a:t>
                      </a:r>
                    </a:p>
                    <a:p>
                      <a:pPr marL="0" indent="0" algn="ctr">
                        <a:lnSpc>
                          <a:spcPct val="150000"/>
                        </a:lnSpc>
                        <a:buFont typeface="Wingdings" pitchFamily="2" charset="2"/>
                        <a:buNone/>
                      </a:pPr>
                      <a:r>
                        <a:rPr lang="fr-FR" sz="1000" b="0" i="1" kern="1300" baseline="0" dirty="0">
                          <a:solidFill>
                            <a:schemeClr val="dk1"/>
                          </a:solidFill>
                          <a:effectLst/>
                          <a:latin typeface="Roboto" panose="02000000000000000000" pitchFamily="2" charset="0"/>
                          <a:ea typeface="+mn-ea"/>
                          <a:cs typeface="+mn-cs"/>
                        </a:rPr>
                        <a:t>Et l’on s’est compris</a:t>
                      </a:r>
                    </a:p>
                    <a:p>
                      <a:pPr marL="0" indent="0" algn="ctr">
                        <a:lnSpc>
                          <a:spcPct val="150000"/>
                        </a:lnSpc>
                        <a:buFont typeface="Wingdings" pitchFamily="2" charset="2"/>
                        <a:buNone/>
                      </a:pPr>
                      <a:endParaRPr lang="fr-FR" sz="400" b="0" i="1" kern="1300" baseline="0" dirty="0">
                        <a:solidFill>
                          <a:schemeClr val="dk1"/>
                        </a:solidFill>
                        <a:effectLst/>
                        <a:latin typeface="Roboto" panose="02000000000000000000" pitchFamily="2" charset="0"/>
                        <a:ea typeface="+mn-ea"/>
                        <a:cs typeface="+mn-cs"/>
                      </a:endParaRPr>
                    </a:p>
                    <a:p>
                      <a:pPr marL="0" indent="0" algn="ctr">
                        <a:lnSpc>
                          <a:spcPct val="150000"/>
                        </a:lnSpc>
                        <a:buFont typeface="Wingdings" pitchFamily="2" charset="2"/>
                        <a:buNone/>
                      </a:pPr>
                      <a:r>
                        <a:rPr lang="fr-FR" sz="1000" b="0" i="1" kern="1300" baseline="0" dirty="0">
                          <a:solidFill>
                            <a:schemeClr val="accent4">
                              <a:lumMod val="75000"/>
                            </a:schemeClr>
                          </a:solidFill>
                          <a:effectLst/>
                          <a:latin typeface="Roboto" panose="02000000000000000000" pitchFamily="2" charset="0"/>
                          <a:ea typeface="+mn-ea"/>
                          <a:cs typeface="+mn-cs"/>
                        </a:rPr>
                        <a:t>(Refrain en langue afar)</a:t>
                      </a:r>
                    </a:p>
                    <a:p>
                      <a:pPr marL="0" indent="0" algn="ctr">
                        <a:lnSpc>
                          <a:spcPct val="150000"/>
                        </a:lnSpc>
                        <a:buFont typeface="Wingdings" pitchFamily="2" charset="2"/>
                        <a:buNone/>
                      </a:pPr>
                      <a:endParaRPr lang="fr-FR" sz="400" b="0" i="1" kern="1300" baseline="0" dirty="0">
                        <a:solidFill>
                          <a:schemeClr val="accent4">
                            <a:lumMod val="75000"/>
                          </a:schemeClr>
                        </a:solidFill>
                        <a:effectLst/>
                        <a:latin typeface="Roboto" panose="02000000000000000000" pitchFamily="2" charset="0"/>
                        <a:ea typeface="+mn-ea"/>
                        <a:cs typeface="+mn-cs"/>
                      </a:endParaRPr>
                    </a:p>
                    <a:p>
                      <a:pPr marL="0" indent="0" algn="ctr">
                        <a:lnSpc>
                          <a:spcPct val="150000"/>
                        </a:lnSpc>
                        <a:buFont typeface="Wingdings" pitchFamily="2" charset="2"/>
                        <a:buNone/>
                      </a:pPr>
                      <a:r>
                        <a:rPr lang="fr-FR" sz="1000" b="0" i="1" kern="1300" baseline="0" dirty="0">
                          <a:solidFill>
                            <a:schemeClr val="dk1"/>
                          </a:solidFill>
                          <a:effectLst/>
                          <a:latin typeface="Roboto" panose="02000000000000000000" pitchFamily="2" charset="0"/>
                          <a:ea typeface="+mn-ea"/>
                          <a:cs typeface="+mn-cs"/>
                        </a:rPr>
                        <a:t>J’ai vu des ________________ ardents</a:t>
                      </a:r>
                    </a:p>
                    <a:p>
                      <a:pPr marL="0" indent="0" algn="ctr">
                        <a:lnSpc>
                          <a:spcPct val="150000"/>
                        </a:lnSpc>
                        <a:buFont typeface="Wingdings" pitchFamily="2" charset="2"/>
                        <a:buNone/>
                      </a:pPr>
                      <a:r>
                        <a:rPr lang="fr-FR" sz="1000" b="0" i="1" kern="1300" baseline="0" dirty="0">
                          <a:solidFill>
                            <a:schemeClr val="dk1"/>
                          </a:solidFill>
                          <a:effectLst/>
                          <a:latin typeface="Roboto" panose="02000000000000000000" pitchFamily="2" charset="0"/>
                          <a:ea typeface="+mn-ea"/>
                          <a:cs typeface="+mn-cs"/>
                        </a:rPr>
                        <a:t>Et la fumée des ________________</a:t>
                      </a:r>
                    </a:p>
                    <a:p>
                      <a:pPr marL="0" indent="0" algn="ctr">
                        <a:lnSpc>
                          <a:spcPct val="150000"/>
                        </a:lnSpc>
                        <a:buFont typeface="Wingdings" pitchFamily="2" charset="2"/>
                        <a:buNone/>
                      </a:pPr>
                      <a:r>
                        <a:rPr lang="fr-FR" sz="1000" b="0" i="1" kern="1300" baseline="0" dirty="0">
                          <a:solidFill>
                            <a:schemeClr val="dk1"/>
                          </a:solidFill>
                          <a:effectLst/>
                          <a:latin typeface="Roboto" panose="02000000000000000000" pitchFamily="2" charset="0"/>
                          <a:ea typeface="+mn-ea"/>
                          <a:cs typeface="+mn-cs"/>
                        </a:rPr>
                        <a:t>Pour seuls ________________</a:t>
                      </a:r>
                    </a:p>
                    <a:p>
                      <a:pPr marL="0" indent="0" algn="ctr">
                        <a:lnSpc>
                          <a:spcPct val="150000"/>
                        </a:lnSpc>
                        <a:buFont typeface="Wingdings" pitchFamily="2" charset="2"/>
                        <a:buNone/>
                      </a:pPr>
                      <a:r>
                        <a:rPr lang="fr-FR" sz="1000" b="0" i="1" kern="1300" baseline="0" dirty="0">
                          <a:solidFill>
                            <a:schemeClr val="dk1"/>
                          </a:solidFill>
                          <a:effectLst/>
                          <a:latin typeface="Roboto" panose="02000000000000000000" pitchFamily="2" charset="0"/>
                          <a:ea typeface="+mn-ea"/>
                          <a:cs typeface="+mn-cs"/>
                        </a:rPr>
                        <a:t>J’ai vu des ________________ d’ébène</a:t>
                      </a:r>
                    </a:p>
                    <a:p>
                      <a:pPr marL="0" indent="0" algn="ctr">
                        <a:lnSpc>
                          <a:spcPct val="150000"/>
                        </a:lnSpc>
                        <a:buFont typeface="Wingdings" pitchFamily="2" charset="2"/>
                        <a:buNone/>
                      </a:pPr>
                      <a:r>
                        <a:rPr lang="fr-FR" sz="1000" b="0" i="1" kern="1300" baseline="0" dirty="0">
                          <a:solidFill>
                            <a:schemeClr val="dk1"/>
                          </a:solidFill>
                          <a:effectLst/>
                          <a:latin typeface="Roboto" panose="02000000000000000000" pitchFamily="2" charset="0"/>
                          <a:ea typeface="+mn-ea"/>
                          <a:cs typeface="+mn-cs"/>
                        </a:rPr>
                        <a:t>Et soudain dans la ________________</a:t>
                      </a:r>
                    </a:p>
                    <a:p>
                      <a:pPr marL="0" indent="0" algn="ctr">
                        <a:lnSpc>
                          <a:spcPct val="150000"/>
                        </a:lnSpc>
                        <a:buFont typeface="Wingdings" pitchFamily="2" charset="2"/>
                        <a:buNone/>
                      </a:pPr>
                      <a:r>
                        <a:rPr lang="fr-FR" sz="1000" b="0" i="1" kern="1300" baseline="0" dirty="0">
                          <a:solidFill>
                            <a:schemeClr val="dk1"/>
                          </a:solidFill>
                          <a:effectLst/>
                          <a:latin typeface="Roboto" panose="02000000000000000000" pitchFamily="2" charset="0"/>
                          <a:ea typeface="+mn-ea"/>
                          <a:cs typeface="+mn-cs"/>
                        </a:rPr>
                        <a:t>Les ________________ de Dabali</a:t>
                      </a:r>
                      <a:br>
                        <a:rPr lang="fr-FR" sz="1000" b="0" kern="1300" baseline="0" dirty="0">
                          <a:solidFill>
                            <a:schemeClr val="dk1"/>
                          </a:solidFill>
                          <a:effectLst/>
                          <a:latin typeface="Roboto" panose="02000000000000000000" pitchFamily="2" charset="0"/>
                          <a:ea typeface="+mn-ea"/>
                          <a:cs typeface="+mn-cs"/>
                        </a:rPr>
                      </a:br>
                      <a:endParaRPr lang="fr-FR" sz="1000" b="0" i="0" kern="1300" baseline="0" dirty="0">
                        <a:solidFill>
                          <a:schemeClr val="dk1"/>
                        </a:solidFill>
                        <a:effectLst/>
                        <a:latin typeface="Roboto Medium"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custDataLst>
              <p:tags r:id="rId4"/>
            </p:custDataLst>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Dabali » </a:t>
            </a:r>
            <a:r>
              <a:rPr lang="fr-FR" sz="1200" dirty="0">
                <a:latin typeface="Roboto" panose="02000000000000000000" pitchFamily="2" charset="0"/>
                <a:ea typeface="Roboto" panose="02000000000000000000" pitchFamily="2" charset="0"/>
              </a:rPr>
              <a:t>Vianney</a:t>
            </a:r>
          </a:p>
        </p:txBody>
      </p:sp>
      <p:pic>
        <p:nvPicPr>
          <p:cNvPr id="29" name="Image 28">
            <a:extLst>
              <a:ext uri="{FF2B5EF4-FFF2-40B4-BE49-F238E27FC236}">
                <a16:creationId xmlns:a16="http://schemas.microsoft.com/office/drawing/2014/main" id="{A2E9250E-C621-8542-988E-D46151B9B725}"/>
              </a:ext>
            </a:extLst>
          </p:cNvPr>
          <p:cNvPicPr>
            <a:picLocks noChangeAspect="1"/>
          </p:cNvPicPr>
          <p:nvPr>
            <p:custDataLst>
              <p:tags r:id="rId5"/>
            </p:custDataLst>
          </p:nvPr>
        </p:nvPicPr>
        <p:blipFill>
          <a:blip r:embed="rId11"/>
          <a:stretch>
            <a:fillRect/>
          </a:stretch>
        </p:blipFill>
        <p:spPr>
          <a:xfrm>
            <a:off x="1875705" y="3770070"/>
            <a:ext cx="508000" cy="508000"/>
          </a:xfrm>
          <a:prstGeom prst="rect">
            <a:avLst/>
          </a:prstGeom>
        </p:spPr>
      </p:pic>
      <p:pic>
        <p:nvPicPr>
          <p:cNvPr id="35" name="Image 34">
            <a:extLst>
              <a:ext uri="{FF2B5EF4-FFF2-40B4-BE49-F238E27FC236}">
                <a16:creationId xmlns:a16="http://schemas.microsoft.com/office/drawing/2014/main" id="{78212698-1F12-1745-9AAE-7B340C091073}"/>
              </a:ext>
            </a:extLst>
          </p:cNvPr>
          <p:cNvPicPr>
            <a:picLocks noChangeAspect="1"/>
          </p:cNvPicPr>
          <p:nvPr>
            <p:custDataLst>
              <p:tags r:id="rId6"/>
            </p:custDataLst>
          </p:nvPr>
        </p:nvPicPr>
        <p:blipFill>
          <a:blip r:embed="rId12"/>
          <a:stretch>
            <a:fillRect/>
          </a:stretch>
        </p:blipFill>
        <p:spPr>
          <a:xfrm>
            <a:off x="1875705" y="1381844"/>
            <a:ext cx="508000" cy="508000"/>
          </a:xfrm>
          <a:prstGeom prst="rect">
            <a:avLst/>
          </a:prstGeom>
        </p:spPr>
      </p:pic>
      <p:pic>
        <p:nvPicPr>
          <p:cNvPr id="37" name="Image 36">
            <a:extLst>
              <a:ext uri="{FF2B5EF4-FFF2-40B4-BE49-F238E27FC236}">
                <a16:creationId xmlns:a16="http://schemas.microsoft.com/office/drawing/2014/main" id="{E0459876-6239-784E-B43F-C50AF3B3B9C9}"/>
              </a:ext>
            </a:extLst>
          </p:cNvPr>
          <p:cNvPicPr>
            <a:picLocks noChangeAspect="1"/>
          </p:cNvPicPr>
          <p:nvPr>
            <p:custDataLst>
              <p:tags r:id="rId7"/>
            </p:custDataLst>
          </p:nvPr>
        </p:nvPicPr>
        <p:blipFill>
          <a:blip r:embed="rId13"/>
          <a:stretch>
            <a:fillRect/>
          </a:stretch>
        </p:blipFill>
        <p:spPr>
          <a:xfrm>
            <a:off x="1875705" y="5471790"/>
            <a:ext cx="508000" cy="508000"/>
          </a:xfrm>
          <a:prstGeom prst="rect">
            <a:avLst/>
          </a:prstGeom>
        </p:spPr>
      </p:pic>
      <p:pic>
        <p:nvPicPr>
          <p:cNvPr id="43" name="Image 42">
            <a:extLst>
              <a:ext uri="{FF2B5EF4-FFF2-40B4-BE49-F238E27FC236}">
                <a16:creationId xmlns:a16="http://schemas.microsoft.com/office/drawing/2014/main" id="{DC4CC738-824D-CA46-B4BC-F1A966309A41}"/>
              </a:ext>
            </a:extLst>
          </p:cNvPr>
          <p:cNvPicPr>
            <a:picLocks noChangeAspect="1"/>
          </p:cNvPicPr>
          <p:nvPr>
            <p:custDataLst>
              <p:tags r:id="rId8"/>
            </p:custDataLst>
          </p:nvPr>
        </p:nvPicPr>
        <p:blipFill>
          <a:blip r:embed="rId14"/>
          <a:stretch>
            <a:fillRect/>
          </a:stretch>
        </p:blipFill>
        <p:spPr>
          <a:xfrm>
            <a:off x="0" y="0"/>
            <a:ext cx="2743200" cy="660400"/>
          </a:xfrm>
          <a:prstGeom prst="rect">
            <a:avLst/>
          </a:prstGeom>
        </p:spPr>
      </p:pic>
    </p:spTree>
    <p:custDataLst>
      <p:tags r:id="rId1"/>
    </p:custDataLst>
    <p:extLst>
      <p:ext uri="{BB962C8B-B14F-4D97-AF65-F5344CB8AC3E}">
        <p14:creationId xmlns:p14="http://schemas.microsoft.com/office/powerpoint/2010/main" val="4066774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F9B9375-AFAD-884F-832E-997C5952A166}"/>
              </a:ext>
            </a:extLst>
          </p:cNvPr>
          <p:cNvPicPr>
            <a:picLocks noChangeAspect="1"/>
          </p:cNvPicPr>
          <p:nvPr>
            <p:custDataLst>
              <p:tags r:id="rId2"/>
            </p:custDataLst>
          </p:nvPr>
        </p:nvPicPr>
        <p:blipFill rotWithShape="1">
          <a:blip r:embed="rId9"/>
          <a:srcRect b="6232"/>
          <a:stretch/>
        </p:blipFill>
        <p:spPr>
          <a:xfrm>
            <a:off x="7937" y="5556"/>
            <a:ext cx="7543800" cy="10015007"/>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custDataLst>
              <p:tags r:id="rId3"/>
            </p:custDataLst>
            <p:extLst>
              <p:ext uri="{D42A27DB-BD31-4B8C-83A1-F6EECF244321}">
                <p14:modId xmlns:p14="http://schemas.microsoft.com/office/powerpoint/2010/main" val="1675472390"/>
              </p:ext>
            </p:extLst>
          </p:nvPr>
        </p:nvGraphicFramePr>
        <p:xfrm>
          <a:off x="864394" y="972204"/>
          <a:ext cx="6514813" cy="8115817"/>
        </p:xfrm>
        <a:graphic>
          <a:graphicData uri="http://schemas.openxmlformats.org/drawingml/2006/table">
            <a:tbl>
              <a:tblPr bandRow="1">
                <a:tableStyleId>{073A0DAA-6AF3-43AB-8588-CEC1D06C72B9}</a:tableStyleId>
              </a:tblPr>
              <a:tblGrid>
                <a:gridCol w="935275">
                  <a:extLst>
                    <a:ext uri="{9D8B030D-6E8A-4147-A177-3AD203B41FA5}">
                      <a16:colId xmlns:a16="http://schemas.microsoft.com/office/drawing/2014/main" val="1465138558"/>
                    </a:ext>
                  </a:extLst>
                </a:gridCol>
                <a:gridCol w="979115">
                  <a:extLst>
                    <a:ext uri="{9D8B030D-6E8A-4147-A177-3AD203B41FA5}">
                      <a16:colId xmlns:a16="http://schemas.microsoft.com/office/drawing/2014/main" val="1509632764"/>
                    </a:ext>
                  </a:extLst>
                </a:gridCol>
                <a:gridCol w="4600423">
                  <a:extLst>
                    <a:ext uri="{9D8B030D-6E8A-4147-A177-3AD203B41FA5}">
                      <a16:colId xmlns:a16="http://schemas.microsoft.com/office/drawing/2014/main" val="9856797"/>
                    </a:ext>
                  </a:extLst>
                </a:gridCol>
              </a:tblGrid>
              <a:tr h="1314412">
                <a:tc rowSpan="3">
                  <a:txBody>
                    <a:bodyPr/>
                    <a:lstStyle/>
                    <a:p>
                      <a:pPr algn="r"/>
                      <a:endParaRPr lang="fr-FR" sz="5300" b="1" i="0" baseline="0" dirty="0">
                        <a:solidFill>
                          <a:srgbClr val="5194C4"/>
                        </a:solidFill>
                        <a:latin typeface="Proto Grotesk" panose="02000000000000000000" pitchFamily="2" charset="0"/>
                      </a:endParaRPr>
                    </a:p>
                    <a:p>
                      <a:pPr algn="r"/>
                      <a:r>
                        <a:rPr lang="fr-FR" sz="5300" b="1" i="0" baseline="0" dirty="0">
                          <a:solidFill>
                            <a:srgbClr val="5194C4"/>
                          </a:solidFill>
                          <a:latin typeface="Proto Grotesk" panose="02000000000000000000" pitchFamily="2" charset="0"/>
                        </a:rPr>
                        <a:t>4</a:t>
                      </a:r>
                    </a:p>
                    <a:p>
                      <a:pPr algn="r"/>
                      <a:endParaRPr lang="fr-FR" sz="5300" b="1" i="0" baseline="0" dirty="0">
                        <a:solidFill>
                          <a:srgbClr val="5194C4"/>
                        </a:solidFill>
                        <a:latin typeface="Proto Grotesk" panose="02000000000000000000" pitchFamily="2" charset="0"/>
                      </a:endParaRP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indent="0" algn="l" defTabSz="755934" rtl="0" eaLnBrk="1" latinLnBrk="0" hangingPunct="1">
                        <a:buFontTx/>
                        <a:buNone/>
                      </a:pPr>
                      <a:r>
                        <a:rPr lang="fr-FR" sz="1000" b="0" kern="1300" baseline="0" dirty="0">
                          <a:solidFill>
                            <a:schemeClr val="tx1"/>
                          </a:solidFill>
                          <a:latin typeface="Roboto" panose="02000000000000000000" pitchFamily="2" charset="0"/>
                          <a:ea typeface="+mn-ea"/>
                          <a:cs typeface="+mn-cs"/>
                        </a:rPr>
                        <a:t>B. Comparez votre vision de l’Éthiopie à la description de Vianney. </a:t>
                      </a:r>
                      <a:br>
                        <a:rPr lang="fr-FR" sz="1000" b="0" kern="1300" baseline="0" dirty="0">
                          <a:solidFill>
                            <a:schemeClr val="tx1"/>
                          </a:solidFill>
                          <a:latin typeface="Roboto" panose="02000000000000000000" pitchFamily="2" charset="0"/>
                          <a:ea typeface="+mn-ea"/>
                          <a:cs typeface="+mn-cs"/>
                        </a:rPr>
                      </a:br>
                      <a:r>
                        <a:rPr lang="fr-FR" sz="1000" b="0" kern="1300" baseline="0" dirty="0">
                          <a:solidFill>
                            <a:schemeClr val="tx1"/>
                          </a:solidFill>
                          <a:latin typeface="Roboto" panose="02000000000000000000" pitchFamily="2" charset="0"/>
                          <a:ea typeface="+mn-ea"/>
                          <a:cs typeface="+mn-cs"/>
                        </a:rPr>
                        <a:t>Quelles sont les différences, les ressemblances ?</a:t>
                      </a:r>
                    </a:p>
                    <a:p>
                      <a:pPr marL="0" indent="0" algn="l" defTabSz="755934" rtl="0" eaLnBrk="1" latinLnBrk="0" hangingPunct="1">
                        <a:buFontTx/>
                        <a:buNone/>
                      </a:pPr>
                      <a:endParaRPr lang="fr-FR" sz="1000" b="0" kern="1300" baseline="0" dirty="0">
                        <a:solidFill>
                          <a:schemeClr val="tx1"/>
                        </a:solidFill>
                        <a:latin typeface="Roboto" panose="02000000000000000000" pitchFamily="2" charset="0"/>
                        <a:ea typeface="+mn-ea"/>
                        <a:cs typeface="+mn-cs"/>
                      </a:endParaRPr>
                    </a:p>
                    <a:p>
                      <a:pPr marL="0" indent="0" algn="just">
                        <a:buFontTx/>
                        <a:buNone/>
                      </a:pPr>
                      <a:r>
                        <a:rPr lang="fr-FR" sz="1000" b="0" kern="1300" baseline="0" dirty="0">
                          <a:solidFill>
                            <a:schemeClr val="tx1"/>
                          </a:solidFill>
                          <a:latin typeface="Roboto" panose="02000000000000000000" pitchFamily="2" charset="0"/>
                          <a:ea typeface="+mn-ea"/>
                          <a:cs typeface="+mn-cs"/>
                        </a:rPr>
                        <a:t>C. </a:t>
                      </a:r>
                      <a:r>
                        <a:rPr lang="fr-FR" sz="1000" b="0" kern="1300" baseline="0" dirty="0">
                          <a:solidFill>
                            <a:schemeClr val="tx1"/>
                          </a:solidFill>
                          <a:latin typeface="Roboto" panose="02000000000000000000" pitchFamily="2" charset="0"/>
                        </a:rPr>
                        <a:t>Le prénom </a:t>
                      </a:r>
                      <a:r>
                        <a:rPr lang="fr-FR" sz="1000" b="0" kern="1300" baseline="0" dirty="0" err="1">
                          <a:solidFill>
                            <a:schemeClr val="tx1"/>
                          </a:solidFill>
                          <a:latin typeface="Roboto" panose="02000000000000000000" pitchFamily="2" charset="0"/>
                        </a:rPr>
                        <a:t>Dabali</a:t>
                      </a:r>
                      <a:r>
                        <a:rPr lang="fr-FR" sz="1000" b="0" kern="1300" baseline="0" dirty="0">
                          <a:solidFill>
                            <a:schemeClr val="tx1"/>
                          </a:solidFill>
                          <a:latin typeface="Roboto" panose="02000000000000000000" pitchFamily="2" charset="0"/>
                        </a:rPr>
                        <a:t> revient souvent dans cette chanson. </a:t>
                      </a:r>
                    </a:p>
                    <a:p>
                      <a:pPr marL="0" indent="0">
                        <a:buFontTx/>
                        <a:buNone/>
                      </a:pPr>
                      <a:r>
                        <a:rPr lang="fr-FR" sz="1000" b="0" kern="1300" baseline="0" dirty="0">
                          <a:solidFill>
                            <a:schemeClr val="tx1"/>
                          </a:solidFill>
                          <a:latin typeface="Roboto" panose="02000000000000000000" pitchFamily="2" charset="0"/>
                        </a:rPr>
                        <a:t>D’après-vous, qui est </a:t>
                      </a:r>
                      <a:r>
                        <a:rPr lang="fr-FR" sz="1000" b="0" kern="1300" baseline="0" dirty="0" err="1">
                          <a:solidFill>
                            <a:schemeClr val="tx1"/>
                          </a:solidFill>
                          <a:latin typeface="Roboto" panose="02000000000000000000" pitchFamily="2" charset="0"/>
                        </a:rPr>
                        <a:t>Dabali</a:t>
                      </a:r>
                      <a:r>
                        <a:rPr lang="fr-FR" sz="1000" b="0" kern="1300" baseline="0" dirty="0">
                          <a:solidFill>
                            <a:schemeClr val="tx1"/>
                          </a:solidFill>
                          <a:latin typeface="Roboto" panose="02000000000000000000" pitchFamily="2" charset="0"/>
                        </a:rPr>
                        <a:t> ? Imaginez et décrivez ses yeux en quelques mots.</a:t>
                      </a:r>
                    </a:p>
                    <a:p>
                      <a:endParaRPr lang="fr-FR" sz="1600" b="1" i="0" kern="1300" baseline="0" dirty="0">
                        <a:latin typeface="Roboto" panose="02000000000000000000" pitchFamily="2" charset="0"/>
                      </a:endParaRPr>
                    </a:p>
                    <a:p>
                      <a:r>
                        <a:rPr lang="fr-FR" sz="1600" b="1" i="0" kern="1300" baseline="0" dirty="0">
                          <a:latin typeface="Roboto" panose="02000000000000000000" pitchFamily="2" charset="0"/>
                        </a:rPr>
                        <a:t>Après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7382">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341281773"/>
                  </a:ext>
                </a:extLst>
              </a:tr>
              <a:tr h="1019918">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fr-FR" sz="1000" b="0" i="1" kern="1300" baseline="0" dirty="0">
                        <a:solidFill>
                          <a:schemeClr val="dk1"/>
                        </a:solidFill>
                        <a:effectLst/>
                        <a:latin typeface="Roboto Medium" panose="02000000000000000000" pitchFamily="2" charset="0"/>
                        <a:ea typeface="+mn-ea"/>
                        <a:cs typeface="+mn-cs"/>
                      </a:endParaRPr>
                    </a:p>
                    <a:p>
                      <a:pPr algn="just"/>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En 2021, Vianney est parti au nord-est de l’Éthiopie à la rencontre de la tribu des Afars. Il a été transformé par son voyage en Afrique et sa rencontre avec ce peuple.</a:t>
                      </a:r>
                    </a:p>
                    <a:p>
                      <a:pPr algn="l"/>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Et vous, quel voyage, quelle rencontre a changé votre vie ? </a:t>
                      </a:r>
                      <a:b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br>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Partagez votre expérience sur le mur collaboratif de la classe, tel que </a:t>
                      </a:r>
                      <a:r>
                        <a:rPr lang="fr-FR" sz="1000" b="0" i="0" kern="1300" baseline="0" dirty="0" err="1">
                          <a:solidFill>
                            <a:schemeClr val="dk1"/>
                          </a:solidFill>
                          <a:effectLst/>
                          <a:latin typeface="Roboto" panose="02000000000000000000" pitchFamily="2" charset="0"/>
                          <a:ea typeface="Roboto" panose="02000000000000000000" pitchFamily="2" charset="0"/>
                          <a:cs typeface="Roboto" panose="02000000000000000000" pitchFamily="2" charset="0"/>
                        </a:rPr>
                        <a:t>Digipad</a:t>
                      </a:r>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 : postez une photo et racontez ce voyage ou cette rencontre.</a:t>
                      </a:r>
                    </a:p>
                    <a:p>
                      <a:pPr algn="just"/>
                      <a:endParaRPr lang="fr-FR" sz="1000" b="0" i="0" kern="1300" baseline="0" dirty="0">
                        <a:latin typeface="Roboto" panose="02000000000000000000" pitchFamily="2" charset="0"/>
                      </a:endParaRPr>
                    </a:p>
                    <a:p>
                      <a:pPr algn="just"/>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237382">
                <a:tc rowSpan="2">
                  <a:txBody>
                    <a:bodyPr/>
                    <a:lstStyle/>
                    <a:p>
                      <a:pPr algn="r"/>
                      <a:endParaRPr lang="fr-FR" sz="5300" b="1" i="0" baseline="0" dirty="0">
                        <a:solidFill>
                          <a:srgbClr val="5194C4"/>
                        </a:solidFill>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Et en plus…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413773219"/>
                  </a:ext>
                </a:extLst>
              </a:tr>
              <a:tr h="4955041">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dk1"/>
                        </a:solidFill>
                        <a:effectLst/>
                        <a:latin typeface="Roboto" panose="02000000000000000000" pitchFamily="2" charset="0"/>
                        <a:ea typeface="+mn-ea"/>
                        <a:cs typeface="+mn-cs"/>
                      </a:endParaRPr>
                    </a:p>
                    <a:p>
                      <a:pPr algn="just"/>
                      <a:r>
                        <a:rPr lang="fr-FR" sz="1000" b="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Lors de son voyage en terre inconnue, un lien entre Vianney et le peuple nomade des Afars s’est immédiatement créé. Découvrez la rencontre évoquée dans la chanson en flashant le QR code.</a:t>
                      </a:r>
                    </a:p>
                    <a:p>
                      <a:r>
                        <a:rPr lang="fr-FR" sz="1000" b="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 </a:t>
                      </a:r>
                    </a:p>
                    <a:p>
                      <a:r>
                        <a:rPr lang="fr-FR" sz="1000" b="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Quelles émotions, quels sentiments avez-vous ressentis en regardant cet extrait ?</a:t>
                      </a:r>
                    </a:p>
                    <a:p>
                      <a:endParaRPr lang="fr-FR" sz="1000" b="0" kern="1300" baseline="0" dirty="0">
                        <a:solidFill>
                          <a:schemeClr val="dk1"/>
                        </a:solidFill>
                        <a:effectLst/>
                        <a:latin typeface="Roboto Medium"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custDataLst>
              <p:tags r:id="rId4"/>
            </p:custDataLst>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Dabali » </a:t>
            </a:r>
            <a:r>
              <a:rPr lang="fr-FR" sz="1200" dirty="0">
                <a:latin typeface="Roboto" panose="02000000000000000000" pitchFamily="2" charset="0"/>
                <a:ea typeface="Roboto" panose="02000000000000000000" pitchFamily="2" charset="0"/>
              </a:rPr>
              <a:t>Vianney</a:t>
            </a:r>
          </a:p>
        </p:txBody>
      </p:sp>
      <p:pic>
        <p:nvPicPr>
          <p:cNvPr id="27" name="Image 26">
            <a:extLst>
              <a:ext uri="{FF2B5EF4-FFF2-40B4-BE49-F238E27FC236}">
                <a16:creationId xmlns:a16="http://schemas.microsoft.com/office/drawing/2014/main" id="{F0BFA94B-F697-3343-B2F5-51050311F6DA}"/>
              </a:ext>
            </a:extLst>
          </p:cNvPr>
          <p:cNvPicPr>
            <a:picLocks noChangeAspect="1"/>
          </p:cNvPicPr>
          <p:nvPr>
            <p:custDataLst>
              <p:tags r:id="rId5"/>
            </p:custDataLst>
          </p:nvPr>
        </p:nvPicPr>
        <p:blipFill>
          <a:blip r:embed="rId10"/>
          <a:stretch>
            <a:fillRect/>
          </a:stretch>
        </p:blipFill>
        <p:spPr>
          <a:xfrm>
            <a:off x="7937" y="1258"/>
            <a:ext cx="2743200" cy="660400"/>
          </a:xfrm>
          <a:prstGeom prst="rect">
            <a:avLst/>
          </a:prstGeom>
        </p:spPr>
      </p:pic>
      <p:pic>
        <p:nvPicPr>
          <p:cNvPr id="32" name="Image 31">
            <a:extLst>
              <a:ext uri="{FF2B5EF4-FFF2-40B4-BE49-F238E27FC236}">
                <a16:creationId xmlns:a16="http://schemas.microsoft.com/office/drawing/2014/main" id="{05B76B6D-E48D-034C-9799-43DB849CFE1A}"/>
              </a:ext>
            </a:extLst>
          </p:cNvPr>
          <p:cNvPicPr>
            <a:picLocks noChangeAspect="1"/>
          </p:cNvPicPr>
          <p:nvPr>
            <p:custDataLst>
              <p:tags r:id="rId6"/>
            </p:custDataLst>
          </p:nvPr>
        </p:nvPicPr>
        <p:blipFill>
          <a:blip r:embed="rId11"/>
          <a:stretch>
            <a:fillRect/>
          </a:stretch>
        </p:blipFill>
        <p:spPr>
          <a:xfrm>
            <a:off x="1875705" y="2209543"/>
            <a:ext cx="508000" cy="508000"/>
          </a:xfrm>
          <a:prstGeom prst="rect">
            <a:avLst/>
          </a:prstGeom>
        </p:spPr>
      </p:pic>
      <p:pic>
        <p:nvPicPr>
          <p:cNvPr id="2" name="Image 1">
            <a:extLst>
              <a:ext uri="{FF2B5EF4-FFF2-40B4-BE49-F238E27FC236}">
                <a16:creationId xmlns:a16="http://schemas.microsoft.com/office/drawing/2014/main" id="{0E176783-2773-4F0E-A5E9-A66A3E32F533}"/>
              </a:ext>
            </a:extLst>
          </p:cNvPr>
          <p:cNvPicPr>
            <a:picLocks noChangeAspect="1"/>
          </p:cNvPicPr>
          <p:nvPr>
            <p:custDataLst>
              <p:tags r:id="rId7"/>
            </p:custDataLst>
          </p:nvPr>
        </p:nvPicPr>
        <p:blipFill>
          <a:blip r:embed="rId12"/>
          <a:stretch>
            <a:fillRect/>
          </a:stretch>
        </p:blipFill>
        <p:spPr>
          <a:xfrm>
            <a:off x="1875705" y="4302107"/>
            <a:ext cx="737049" cy="728005"/>
          </a:xfrm>
          <a:prstGeom prst="rect">
            <a:avLst/>
          </a:prstGeom>
        </p:spPr>
      </p:pic>
    </p:spTree>
    <p:custDataLst>
      <p:tags r:id="rId1"/>
    </p:custDataLst>
    <p:extLst>
      <p:ext uri="{BB962C8B-B14F-4D97-AF65-F5344CB8AC3E}">
        <p14:creationId xmlns:p14="http://schemas.microsoft.com/office/powerpoint/2010/main" val="473977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F3B948B-0300-344F-9CFE-286342CEE9EB}"/>
              </a:ext>
            </a:extLst>
          </p:cNvPr>
          <p:cNvPicPr>
            <a:picLocks noChangeAspect="1"/>
          </p:cNvPicPr>
          <p:nvPr>
            <p:custDataLst>
              <p:tags r:id="rId2"/>
            </p:custDataLst>
          </p:nvPr>
        </p:nvPicPr>
        <p:blipFill rotWithShape="1">
          <a:blip r:embed="rId8"/>
          <a:srcRect b="8328"/>
          <a:stretch/>
        </p:blipFill>
        <p:spPr>
          <a:xfrm>
            <a:off x="7937" y="0"/>
            <a:ext cx="7543800" cy="9791194"/>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custDataLst>
              <p:tags r:id="rId3"/>
            </p:custDataLst>
            <p:extLst>
              <p:ext uri="{D42A27DB-BD31-4B8C-83A1-F6EECF244321}">
                <p14:modId xmlns:p14="http://schemas.microsoft.com/office/powerpoint/2010/main" val="2943215582"/>
              </p:ext>
            </p:extLst>
          </p:nvPr>
        </p:nvGraphicFramePr>
        <p:xfrm>
          <a:off x="3954097" y="1311554"/>
          <a:ext cx="3279702" cy="4305910"/>
        </p:xfrm>
        <a:graphic>
          <a:graphicData uri="http://schemas.openxmlformats.org/drawingml/2006/table">
            <a:tbl>
              <a:tblPr bandRow="1">
                <a:tableStyleId>{073A0DAA-6AF3-43AB-8588-CEC1D06C72B9}</a:tableStyleId>
              </a:tblPr>
              <a:tblGrid>
                <a:gridCol w="3279702">
                  <a:extLst>
                    <a:ext uri="{9D8B030D-6E8A-4147-A177-3AD203B41FA5}">
                      <a16:colId xmlns:a16="http://schemas.microsoft.com/office/drawing/2014/main" val="9856797"/>
                    </a:ext>
                  </a:extLst>
                </a:gridCol>
              </a:tblGrid>
              <a:tr h="452769">
                <a:tc>
                  <a:txBody>
                    <a:bodyPr/>
                    <a:lstStyle/>
                    <a:p>
                      <a:pPr marL="0" indent="0">
                        <a:buFontTx/>
                        <a:buNone/>
                      </a:pPr>
                      <a:r>
                        <a:rPr kumimoji="0" lang="fr-FR" sz="1000" b="1" i="0" u="none" strike="noStrike" kern="1300" cap="none" spc="0" normalizeH="0" baseline="0" noProof="0" dirty="0">
                          <a:ln>
                            <a:noFill/>
                          </a:ln>
                          <a:solidFill>
                            <a:prstClr val="black"/>
                          </a:solidFill>
                          <a:effectLst/>
                          <a:uLnTx/>
                          <a:uFillTx/>
                          <a:latin typeface="Roboto Medium" panose="02000000000000000000" pitchFamily="2" charset="0"/>
                          <a:ea typeface="+mn-ea"/>
                          <a:cs typeface="+mn-cs"/>
                        </a:rPr>
                        <a:t>C.</a:t>
                      </a:r>
                      <a:r>
                        <a:rPr lang="fr-FR" sz="1000" b="1" kern="1300" baseline="0" dirty="0">
                          <a:solidFill>
                            <a:schemeClr val="tx1"/>
                          </a:solidFill>
                          <a:latin typeface="Roboto" panose="02000000000000000000" pitchFamily="2" charset="0"/>
                          <a:ea typeface="+mn-ea"/>
                          <a:cs typeface="+mn-cs"/>
                        </a:rPr>
                        <a:t> </a:t>
                      </a:r>
                      <a:r>
                        <a:rPr lang="fr-FR" sz="1000" b="1" kern="1300" baseline="0" dirty="0">
                          <a:solidFill>
                            <a:schemeClr val="tx1"/>
                          </a:solidFill>
                          <a:latin typeface="Roboto" panose="02000000000000000000" pitchFamily="2" charset="0"/>
                        </a:rPr>
                        <a:t>Le prénom </a:t>
                      </a:r>
                      <a:r>
                        <a:rPr lang="fr-FR" sz="1000" b="1" kern="1300" baseline="0" dirty="0" err="1">
                          <a:solidFill>
                            <a:schemeClr val="tx1"/>
                          </a:solidFill>
                          <a:latin typeface="Roboto" panose="02000000000000000000" pitchFamily="2" charset="0"/>
                        </a:rPr>
                        <a:t>Dabali</a:t>
                      </a:r>
                      <a:r>
                        <a:rPr lang="fr-FR" sz="1000" b="1" kern="1300" baseline="0" dirty="0">
                          <a:solidFill>
                            <a:schemeClr val="tx1"/>
                          </a:solidFill>
                          <a:latin typeface="Roboto" panose="02000000000000000000" pitchFamily="2" charset="0"/>
                        </a:rPr>
                        <a:t> revient souvent dans cette chanson. </a:t>
                      </a:r>
                    </a:p>
                    <a:p>
                      <a:pPr marL="0" indent="0">
                        <a:buFontTx/>
                        <a:buNone/>
                      </a:pPr>
                      <a:r>
                        <a:rPr lang="fr-FR" sz="1000" b="1" kern="1300" baseline="0" dirty="0">
                          <a:solidFill>
                            <a:schemeClr val="tx1"/>
                          </a:solidFill>
                          <a:latin typeface="Roboto" panose="02000000000000000000" pitchFamily="2" charset="0"/>
                        </a:rPr>
                        <a:t>D’après-vous, qui est </a:t>
                      </a:r>
                      <a:r>
                        <a:rPr lang="fr-FR" sz="1000" b="1" kern="1300" baseline="0" dirty="0" err="1">
                          <a:solidFill>
                            <a:schemeClr val="tx1"/>
                          </a:solidFill>
                          <a:latin typeface="Roboto" panose="02000000000000000000" pitchFamily="2" charset="0"/>
                        </a:rPr>
                        <a:t>Dabali</a:t>
                      </a:r>
                      <a:r>
                        <a:rPr lang="fr-FR" sz="1000" b="1" kern="1300" baseline="0" dirty="0">
                          <a:solidFill>
                            <a:schemeClr val="tx1"/>
                          </a:solidFill>
                          <a:latin typeface="Roboto" panose="02000000000000000000" pitchFamily="2" charset="0"/>
                        </a:rPr>
                        <a:t> ? Imaginez et décrivez ses yeux en quelques mots.</a:t>
                      </a:r>
                    </a:p>
                    <a:p>
                      <a:pPr marL="0" indent="0" algn="l" defTabSz="755934" rtl="0" eaLnBrk="1" latinLnBrk="0" hangingPunct="1">
                        <a:buFontTx/>
                        <a:buNone/>
                      </a:pPr>
                      <a:endParaRPr lang="fr-FR" sz="1000" b="0" kern="1300" baseline="0" dirty="0">
                        <a:solidFill>
                          <a:schemeClr val="tx1"/>
                        </a:solidFill>
                        <a:latin typeface="Roboto"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i="1" kern="1300" dirty="0">
                          <a:solidFill>
                            <a:srgbClr val="E05329"/>
                          </a:solidFill>
                          <a:effectLst/>
                          <a:latin typeface="Roboto" panose="02000000000000000000" pitchFamily="2" charset="0"/>
                          <a:ea typeface="+mn-ea"/>
                          <a:cs typeface="+mn-cs"/>
                        </a:rPr>
                        <a:t>Je pense que </a:t>
                      </a:r>
                      <a:r>
                        <a:rPr lang="fr-FR" sz="1000" i="1" kern="1300" dirty="0" err="1">
                          <a:solidFill>
                            <a:srgbClr val="E05329"/>
                          </a:solidFill>
                          <a:effectLst/>
                          <a:latin typeface="Roboto" panose="02000000000000000000" pitchFamily="2" charset="0"/>
                          <a:ea typeface="+mn-ea"/>
                          <a:cs typeface="+mn-cs"/>
                        </a:rPr>
                        <a:t>Dabali</a:t>
                      </a:r>
                      <a:r>
                        <a:rPr lang="fr-FR" sz="1000" i="1" kern="1300" dirty="0">
                          <a:solidFill>
                            <a:srgbClr val="E05329"/>
                          </a:solidFill>
                          <a:effectLst/>
                          <a:latin typeface="Roboto" panose="02000000000000000000" pitchFamily="2" charset="0"/>
                          <a:ea typeface="+mn-ea"/>
                          <a:cs typeface="+mn-cs"/>
                        </a:rPr>
                        <a:t> est une femme de la tribu des Afars. C’est peut-être la femme du chef de tribu, ou la fille du chef. J’imagine qu’elle a de très beaux yeux foncés et brillants. </a:t>
                      </a:r>
                      <a:r>
                        <a:rPr kumimoji="0" lang="fr-FR" sz="1000" b="0" i="1" u="none" strike="noStrike" kern="1300" cap="none" spc="0" normalizeH="0" baseline="0" noProof="0" dirty="0">
                          <a:ln>
                            <a:noFill/>
                          </a:ln>
                          <a:solidFill>
                            <a:srgbClr val="E05329"/>
                          </a:solidFill>
                          <a:effectLst/>
                          <a:uLnTx/>
                          <a:uFillTx/>
                          <a:latin typeface="Roboto" panose="02000000000000000000" pitchFamily="2" charset="0"/>
                          <a:ea typeface="+mn-ea"/>
                          <a:cs typeface="+mn-cs"/>
                        </a:rPr>
                        <a:t>[…</a:t>
                      </a:r>
                      <a:r>
                        <a:rPr kumimoji="0" lang="fr-FR" sz="900" b="0" i="1" u="none" strike="noStrike" kern="1300" cap="none" spc="0" normalizeH="0" baseline="0" noProof="0" dirty="0">
                          <a:ln>
                            <a:noFill/>
                          </a:ln>
                          <a:solidFill>
                            <a:srgbClr val="E05329"/>
                          </a:solidFill>
                          <a:effectLst/>
                          <a:uLnTx/>
                          <a:uFillTx/>
                          <a:latin typeface="Roboto" panose="02000000000000000000" pitchFamily="2" charset="0"/>
                          <a:ea typeface="+mn-ea"/>
                          <a:cs typeface="+mn-cs"/>
                        </a:rPr>
                        <a:t>] </a:t>
                      </a:r>
                      <a:endParaRPr kumimoji="0" lang="fr-FR" sz="1000" b="0" i="1" u="none" strike="noStrike" kern="1300" cap="none" spc="0" normalizeH="0" baseline="0" noProof="0" dirty="0">
                        <a:ln>
                          <a:noFill/>
                        </a:ln>
                        <a:solidFill>
                          <a:srgbClr val="E05329"/>
                        </a:solidFill>
                        <a:effectLst/>
                        <a:uLnTx/>
                        <a:uFillTx/>
                        <a:latin typeface="Roboto" panose="02000000000000000000" pitchFamily="2" charset="0"/>
                        <a:ea typeface="+mn-ea"/>
                        <a:cs typeface="+mn-cs"/>
                      </a:endParaRPr>
                    </a:p>
                    <a:p>
                      <a:endParaRPr lang="fr-FR" sz="1600" b="1" i="0" kern="1300" baseline="0" dirty="0">
                        <a:latin typeface="Roboto" panose="02000000000000000000" pitchFamily="2" charset="0"/>
                      </a:endParaRPr>
                    </a:p>
                    <a:p>
                      <a:r>
                        <a:rPr lang="fr-FR" sz="1600" b="1" i="0" kern="1300" baseline="0" dirty="0">
                          <a:latin typeface="Roboto" panose="02000000000000000000" pitchFamily="2" charset="0"/>
                        </a:rPr>
                        <a:t>Après l’écoute</a:t>
                      </a:r>
                      <a:br>
                        <a:rPr lang="fr-FR" sz="1600" b="1" i="0" kern="1300" baseline="0" dirty="0">
                          <a:latin typeface="Roboto" panose="02000000000000000000" pitchFamily="2" charset="0"/>
                        </a:rPr>
                      </a:br>
                      <a:endParaRPr lang="fr-FR" sz="1600" b="1" i="0" kern="1300" baseline="0" dirty="0">
                        <a:latin typeface="Roboto" panose="02000000000000000000" pitchFamily="2"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21590">
                <a:tc>
                  <a:txBody>
                    <a:bodyPr/>
                    <a:lstStyle/>
                    <a:p>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341281773"/>
                  </a:ext>
                </a:extLst>
              </a:tr>
              <a:tr h="1615161">
                <a:tc>
                  <a:txBody>
                    <a:bodyPr/>
                    <a:lstStyle/>
                    <a:p>
                      <a:pPr algn="just"/>
                      <a:endParaRPr lang="fr-FR" sz="1000" b="0" i="0" kern="1300" baseline="0" dirty="0">
                        <a:solidFill>
                          <a:schemeClr val="dk1"/>
                        </a:solidFill>
                        <a:effectLst/>
                        <a:latin typeface="Roboto Medium" panose="02000000000000000000" pitchFamily="2" charset="0"/>
                        <a:ea typeface="+mn-ea"/>
                        <a:cs typeface="+mn-cs"/>
                      </a:endParaRPr>
                    </a:p>
                    <a:p>
                      <a:pPr algn="just"/>
                      <a:r>
                        <a:rPr lang="fr-FR" sz="1000" b="1" i="0" kern="1300" baseline="0" dirty="0">
                          <a:solidFill>
                            <a:schemeClr val="dk1"/>
                          </a:solidFill>
                          <a:effectLst/>
                          <a:latin typeface="Roboto Medium" panose="02000000000000000000" pitchFamily="2" charset="0"/>
                          <a:ea typeface="+mn-ea"/>
                          <a:cs typeface="+mn-cs"/>
                        </a:rPr>
                        <a:t>En 2021, Vianney est parti au nord-est de l’Éthiopie à la rencontre de la tribu des Afars. Il a été transformé par son voyage en Afrique et sa rencontre avec ce peuple.</a:t>
                      </a:r>
                    </a:p>
                    <a:p>
                      <a:pPr algn="just"/>
                      <a:r>
                        <a:rPr lang="fr-FR" sz="1000" b="1" i="0" kern="1300" baseline="0" dirty="0">
                          <a:solidFill>
                            <a:schemeClr val="dk1"/>
                          </a:solidFill>
                          <a:effectLst/>
                          <a:latin typeface="Roboto Medium" panose="02000000000000000000" pitchFamily="2" charset="0"/>
                          <a:ea typeface="+mn-ea"/>
                          <a:cs typeface="+mn-cs"/>
                        </a:rPr>
                        <a:t>Et vous, quel voyage, quelle rencontre a changé votre vie ? Partagez votre expérience sur le mur collaboratif de la classe, tel que </a:t>
                      </a:r>
                      <a:r>
                        <a:rPr lang="fr-FR" sz="1000" b="1" i="0" kern="1300" baseline="0" dirty="0" err="1">
                          <a:solidFill>
                            <a:schemeClr val="dk1"/>
                          </a:solidFill>
                          <a:effectLst/>
                          <a:latin typeface="Roboto Medium" panose="02000000000000000000" pitchFamily="2" charset="0"/>
                          <a:ea typeface="+mn-ea"/>
                          <a:cs typeface="+mn-cs"/>
                        </a:rPr>
                        <a:t>Digipad</a:t>
                      </a:r>
                      <a:r>
                        <a:rPr lang="fr-FR" sz="1000" b="1" i="0" kern="1300" baseline="0" dirty="0">
                          <a:solidFill>
                            <a:schemeClr val="dk1"/>
                          </a:solidFill>
                          <a:effectLst/>
                          <a:latin typeface="Roboto Medium" panose="02000000000000000000" pitchFamily="2" charset="0"/>
                          <a:ea typeface="+mn-ea"/>
                          <a:cs typeface="+mn-cs"/>
                        </a:rPr>
                        <a:t> : postez une photo et racontez ce voyage ou cette rencontre.</a:t>
                      </a:r>
                    </a:p>
                    <a:p>
                      <a:pPr marL="0" indent="0">
                        <a:buFontTx/>
                        <a:buNone/>
                      </a:pPr>
                      <a:endParaRPr lang="fr-FR" sz="1000" b="0" kern="1300" baseline="0" dirty="0">
                        <a:solidFill>
                          <a:schemeClr val="tx1"/>
                        </a:solidFill>
                        <a:latin typeface="Roboto" panose="02000000000000000000" pitchFamily="2" charset="0"/>
                      </a:endParaRPr>
                    </a:p>
                    <a:p>
                      <a:pPr marL="0" indent="0" algn="just" defTabSz="755934" rtl="0" eaLnBrk="1" latinLnBrk="0" hangingPunct="1">
                        <a:buFontTx/>
                        <a:buNone/>
                      </a:pPr>
                      <a:r>
                        <a:rPr lang="fr-FR" sz="1000" i="1" kern="1300" dirty="0">
                          <a:solidFill>
                            <a:srgbClr val="E05329"/>
                          </a:solidFill>
                          <a:effectLst/>
                          <a:latin typeface="Roboto" panose="02000000000000000000" pitchFamily="2" charset="0"/>
                          <a:ea typeface="+mn-ea"/>
                          <a:cs typeface="+mn-cs"/>
                        </a:rPr>
                        <a:t>Le voyage qui a changé ma vie, c’est mon voyage en Espagne. Je suis parti étudier à Madrid pendant un an, c’était super ! J’ai rencontré beaucoup d’amis et j’ai découvert une autre culture. […]</a:t>
                      </a:r>
                    </a:p>
                    <a:p>
                      <a:endParaRPr lang="fr-FR" sz="1000" b="0" i="0" kern="1300" baseline="0" dirty="0">
                        <a:solidFill>
                          <a:schemeClr val="dk1"/>
                        </a:solidFill>
                        <a:effectLst/>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custDataLst>
              <p:tags r:id="rId4"/>
            </p:custDataLst>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Dabali » </a:t>
            </a:r>
            <a:r>
              <a:rPr lang="fr-FR" sz="1200" dirty="0">
                <a:latin typeface="Roboto" panose="02000000000000000000" pitchFamily="2" charset="0"/>
                <a:ea typeface="Roboto" panose="02000000000000000000" pitchFamily="2" charset="0"/>
              </a:rPr>
              <a:t>Vianney</a:t>
            </a:r>
          </a:p>
        </p:txBody>
      </p:sp>
      <p:graphicFrame>
        <p:nvGraphicFramePr>
          <p:cNvPr id="20" name="Tableau 7">
            <a:extLst>
              <a:ext uri="{FF2B5EF4-FFF2-40B4-BE49-F238E27FC236}">
                <a16:creationId xmlns:a16="http://schemas.microsoft.com/office/drawing/2014/main" id="{6BA940A3-F976-0840-BEB0-FE97BEED6334}"/>
              </a:ext>
            </a:extLst>
          </p:cNvPr>
          <p:cNvGraphicFramePr>
            <a:graphicFrameLocks noGrp="1"/>
          </p:cNvGraphicFramePr>
          <p:nvPr>
            <p:custDataLst>
              <p:tags r:id="rId5"/>
            </p:custDataLst>
            <p:extLst>
              <p:ext uri="{D42A27DB-BD31-4B8C-83A1-F6EECF244321}">
                <p14:modId xmlns:p14="http://schemas.microsoft.com/office/powerpoint/2010/main" val="813313131"/>
              </p:ext>
            </p:extLst>
          </p:nvPr>
        </p:nvGraphicFramePr>
        <p:xfrm>
          <a:off x="325876" y="1311555"/>
          <a:ext cx="3390717" cy="8339515"/>
        </p:xfrm>
        <a:graphic>
          <a:graphicData uri="http://schemas.openxmlformats.org/drawingml/2006/table">
            <a:tbl>
              <a:tblPr bandRow="1">
                <a:tableStyleId>{073A0DAA-6AF3-43AB-8588-CEC1D06C72B9}</a:tableStyleId>
              </a:tblPr>
              <a:tblGrid>
                <a:gridCol w="3390717">
                  <a:extLst>
                    <a:ext uri="{9D8B030D-6E8A-4147-A177-3AD203B41FA5}">
                      <a16:colId xmlns:a16="http://schemas.microsoft.com/office/drawing/2014/main" val="9856797"/>
                    </a:ext>
                  </a:extLst>
                </a:gridCol>
              </a:tblGrid>
              <a:tr h="198566">
                <a:tc>
                  <a:txBody>
                    <a:bodyPr/>
                    <a:lstStyle/>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153420">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341281773"/>
                  </a:ext>
                </a:extLst>
              </a:tr>
              <a:tr h="2233869">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1" i="0" kern="1300" baseline="0" dirty="0">
                          <a:solidFill>
                            <a:schemeClr val="dk1"/>
                          </a:solidFill>
                          <a:effectLst/>
                          <a:latin typeface="Roboto Medium" panose="02000000000000000000" pitchFamily="2" charset="0"/>
                          <a:ea typeface="+mn-ea"/>
                          <a:cs typeface="+mn-cs"/>
                        </a:rPr>
                        <a:t>A. Je suis un pays d’Afrique de l’Est. Je n’ai pas d’accès à la mer. Je suis le deuxième pays le plus peuplé d’Afrique. Ma capitale est située à 2400 mètres d’altitude. Elle s’appelle Addis-Abeba. Chez moi, on parle l’amharique. </a:t>
                      </a:r>
                    </a:p>
                    <a:p>
                      <a:r>
                        <a:rPr lang="fr-FR" sz="1000" b="1" i="0" kern="1300" baseline="0" dirty="0">
                          <a:solidFill>
                            <a:schemeClr val="dk1"/>
                          </a:solidFill>
                          <a:effectLst/>
                          <a:latin typeface="Roboto Medium" panose="02000000000000000000" pitchFamily="2" charset="0"/>
                          <a:ea typeface="+mn-ea"/>
                          <a:cs typeface="+mn-cs"/>
                        </a:rPr>
                        <a:t>Qui suis-je ?</a:t>
                      </a:r>
                    </a:p>
                    <a:p>
                      <a:endParaRPr lang="fr-FR" sz="1000" i="1" kern="1300" dirty="0">
                        <a:solidFill>
                          <a:srgbClr val="E05329"/>
                        </a:solidFill>
                        <a:effectLst/>
                        <a:latin typeface="Roboto" panose="02000000000000000000" pitchFamily="2" charset="0"/>
                        <a:ea typeface="+mn-ea"/>
                        <a:cs typeface="+mn-cs"/>
                      </a:endParaRPr>
                    </a:p>
                    <a:p>
                      <a:r>
                        <a:rPr lang="fr-FR" sz="1000" i="1" kern="1300" dirty="0">
                          <a:solidFill>
                            <a:srgbClr val="E05329"/>
                          </a:solidFill>
                          <a:effectLst/>
                          <a:latin typeface="Roboto" panose="02000000000000000000" pitchFamily="2" charset="0"/>
                          <a:ea typeface="+mn-ea"/>
                          <a:cs typeface="+mn-cs"/>
                        </a:rPr>
                        <a:t>Je suis l’Éthiopie.</a:t>
                      </a:r>
                    </a:p>
                    <a:p>
                      <a:endParaRPr lang="fr-FR" sz="1000" i="1" kern="1300" dirty="0">
                        <a:solidFill>
                          <a:srgbClr val="E05329"/>
                        </a:solidFill>
                        <a:effectLst/>
                        <a:latin typeface="Roboto"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1" i="0" kern="1300" baseline="0" dirty="0">
                          <a:solidFill>
                            <a:schemeClr val="dk1"/>
                          </a:solidFill>
                          <a:effectLst/>
                          <a:latin typeface="Roboto Medium" panose="02000000000000000000" pitchFamily="2" charset="0"/>
                          <a:ea typeface="+mn-ea"/>
                          <a:cs typeface="+mn-cs"/>
                        </a:rPr>
                        <a:t>B. La chanson parle de l’Éthiopie. </a:t>
                      </a:r>
                      <a:br>
                        <a:rPr lang="fr-FR" sz="1000" b="1" i="0" kern="1300" baseline="0" dirty="0">
                          <a:solidFill>
                            <a:schemeClr val="dk1"/>
                          </a:solidFill>
                          <a:effectLst/>
                          <a:latin typeface="Roboto Medium" panose="02000000000000000000" pitchFamily="2" charset="0"/>
                          <a:ea typeface="+mn-ea"/>
                          <a:cs typeface="+mn-cs"/>
                        </a:rPr>
                      </a:br>
                      <a:r>
                        <a:rPr lang="fr-FR" sz="1000" b="1" i="0" kern="1300" baseline="0" dirty="0">
                          <a:solidFill>
                            <a:schemeClr val="dk1"/>
                          </a:solidFill>
                          <a:effectLst/>
                          <a:latin typeface="Roboto Medium" panose="02000000000000000000" pitchFamily="2" charset="0"/>
                          <a:ea typeface="+mn-ea"/>
                          <a:cs typeface="+mn-cs"/>
                        </a:rPr>
                        <a:t>Que vous évoque ce pays ?</a:t>
                      </a:r>
                    </a:p>
                    <a:p>
                      <a:endParaRPr lang="fr-FR" sz="1000" i="1" kern="1300" dirty="0">
                        <a:solidFill>
                          <a:srgbClr val="E05329"/>
                        </a:solidFill>
                        <a:effectLst/>
                        <a:latin typeface="Roboto" panose="02000000000000000000" pitchFamily="2" charset="0"/>
                        <a:ea typeface="+mn-ea"/>
                        <a:cs typeface="+mn-cs"/>
                      </a:endParaRPr>
                    </a:p>
                    <a:p>
                      <a:pPr marL="0" algn="l" defTabSz="755934" rtl="0" eaLnBrk="1" latinLnBrk="0" hangingPunct="1"/>
                      <a:r>
                        <a:rPr lang="fr-FR" sz="1000" i="1" kern="1300" dirty="0">
                          <a:solidFill>
                            <a:srgbClr val="E05329"/>
                          </a:solidFill>
                          <a:effectLst/>
                          <a:latin typeface="Roboto" panose="02000000000000000000" pitchFamily="2" charset="0"/>
                          <a:ea typeface="+mn-ea"/>
                          <a:cs typeface="+mn-cs"/>
                        </a:rPr>
                        <a:t>Pour moi, l’Éthiopie c’est un pays pauvre et très chaud. Je sais aussi qu’il y a des peuples nomades.</a:t>
                      </a:r>
                    </a:p>
                    <a:p>
                      <a:pPr marL="0" algn="l" defTabSz="755934" rtl="0" eaLnBrk="1" latinLnBrk="0" hangingPunct="1"/>
                      <a:r>
                        <a:rPr lang="fr-FR" sz="1000" i="1" kern="1300" dirty="0">
                          <a:solidFill>
                            <a:srgbClr val="E05329"/>
                          </a:solidFill>
                          <a:effectLst/>
                          <a:latin typeface="Roboto" panose="02000000000000000000" pitchFamily="2" charset="0"/>
                          <a:ea typeface="+mn-ea"/>
                          <a:cs typeface="+mn-cs"/>
                        </a:rPr>
                        <a:t>Pour moi, l’Éthiopie, c’est le soleil, la chaleur, la poussière, des baobabs et pas de pluie. […]</a:t>
                      </a:r>
                    </a:p>
                    <a:p>
                      <a:pPr marL="0" algn="l" defTabSz="755934" rtl="0" eaLnBrk="1" latinLnBrk="0" hangingPunct="1"/>
                      <a:endParaRPr lang="fr-FR" sz="1000" i="1" kern="1300" dirty="0">
                        <a:solidFill>
                          <a:srgbClr val="E05329"/>
                        </a:solidFill>
                        <a:effectLst/>
                        <a:latin typeface="Roboto" panose="02000000000000000000" pitchFamily="2" charset="0"/>
                        <a:ea typeface="+mn-ea"/>
                        <a:cs typeface="+mn-cs"/>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198566">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15342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530029951"/>
                  </a:ext>
                </a:extLst>
              </a:tr>
              <a:tr h="1116935">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1" i="0" kern="1300" baseline="0" dirty="0">
                          <a:solidFill>
                            <a:schemeClr val="dk1"/>
                          </a:solidFill>
                          <a:effectLst/>
                          <a:latin typeface="Roboto Medium" panose="02000000000000000000" pitchFamily="2" charset="0"/>
                          <a:ea typeface="+mn-ea"/>
                          <a:cs typeface="+mn-cs"/>
                        </a:rPr>
                        <a:t>Écoutez et concentrez-vous sur la musique et les voix. Entourez la bonne réponse. </a:t>
                      </a:r>
                    </a:p>
                    <a:p>
                      <a:endParaRPr lang="fr-FR" sz="1000" b="0" i="0" kern="1300" baseline="0" dirty="0">
                        <a:solidFill>
                          <a:schemeClr val="dk1"/>
                        </a:solidFill>
                        <a:effectLst/>
                        <a:latin typeface="Roboto Medium" panose="02000000000000000000" pitchFamily="2" charset="0"/>
                        <a:ea typeface="+mn-ea"/>
                        <a:cs typeface="+mn-cs"/>
                      </a:endParaRPr>
                    </a:p>
                    <a:p>
                      <a:r>
                        <a:rPr lang="fr-FR" sz="1000" b="0" i="1" kern="1300" baseline="0" dirty="0">
                          <a:solidFill>
                            <a:srgbClr val="E05329"/>
                          </a:solidFill>
                          <a:effectLst/>
                          <a:latin typeface="Roboto" panose="02000000000000000000"/>
                          <a:ea typeface="+mn-ea"/>
                          <a:cs typeface="+mn-cs"/>
                        </a:rPr>
                        <a:t>Dans cette chanson, on entend l’afar (une langue éthiopienne) dans les couplets / le refrain de la </a:t>
                      </a:r>
                      <a:r>
                        <a:rPr lang="fr-FR" sz="1000" b="1" i="1" kern="1300" baseline="0" dirty="0">
                          <a:solidFill>
                            <a:srgbClr val="E05329"/>
                          </a:solidFill>
                          <a:effectLst/>
                          <a:latin typeface="Roboto" panose="02000000000000000000"/>
                          <a:ea typeface="+mn-ea"/>
                          <a:cs typeface="+mn-cs"/>
                        </a:rPr>
                        <a:t>chanson</a:t>
                      </a:r>
                      <a:r>
                        <a:rPr lang="fr-FR" sz="1000" b="0" i="1" kern="1300" baseline="0" dirty="0">
                          <a:solidFill>
                            <a:srgbClr val="E05329"/>
                          </a:solidFill>
                          <a:effectLst/>
                          <a:latin typeface="Roboto" panose="02000000000000000000"/>
                          <a:ea typeface="+mn-ea"/>
                          <a:cs typeface="+mn-cs"/>
                        </a:rPr>
                        <a:t>.</a:t>
                      </a:r>
                    </a:p>
                    <a:p>
                      <a:r>
                        <a:rPr lang="fr-FR" sz="1000" b="0" i="1" kern="1300" baseline="0" dirty="0">
                          <a:solidFill>
                            <a:srgbClr val="E05329"/>
                          </a:solidFill>
                          <a:effectLst/>
                          <a:latin typeface="Roboto" panose="02000000000000000000"/>
                          <a:ea typeface="+mn-ea"/>
                          <a:cs typeface="+mn-cs"/>
                        </a:rPr>
                        <a:t>La mélodie est </a:t>
                      </a:r>
                      <a:r>
                        <a:rPr lang="fr-FR" sz="1000" b="1" i="1" kern="1300" baseline="0" dirty="0">
                          <a:solidFill>
                            <a:srgbClr val="E05329"/>
                          </a:solidFill>
                          <a:effectLst/>
                          <a:latin typeface="Roboto" panose="02000000000000000000"/>
                          <a:ea typeface="+mn-ea"/>
                          <a:cs typeface="+mn-cs"/>
                        </a:rPr>
                        <a:t>apaisante</a:t>
                      </a:r>
                      <a:r>
                        <a:rPr lang="fr-FR" sz="1000" b="0" i="1" kern="1300" baseline="0" dirty="0">
                          <a:solidFill>
                            <a:srgbClr val="E05329"/>
                          </a:solidFill>
                          <a:effectLst/>
                          <a:latin typeface="Roboto" panose="02000000000000000000"/>
                          <a:ea typeface="+mn-ea"/>
                          <a:cs typeface="+mn-cs"/>
                        </a:rPr>
                        <a:t> / festive.</a:t>
                      </a:r>
                    </a:p>
                    <a:p>
                      <a:r>
                        <a:rPr lang="fr-FR" sz="1000" b="0" i="1" kern="1300" baseline="0" dirty="0">
                          <a:solidFill>
                            <a:srgbClr val="E05329"/>
                          </a:solidFill>
                          <a:effectLst/>
                          <a:latin typeface="Roboto" panose="02000000000000000000"/>
                          <a:ea typeface="+mn-ea"/>
                          <a:cs typeface="+mn-cs"/>
                        </a:rPr>
                        <a:t>La voix du chanteur est agressive / </a:t>
                      </a:r>
                      <a:r>
                        <a:rPr lang="fr-FR" sz="1000" b="1" i="1" kern="1300" baseline="0" dirty="0">
                          <a:solidFill>
                            <a:srgbClr val="E05329"/>
                          </a:solidFill>
                          <a:effectLst/>
                          <a:latin typeface="Roboto" panose="02000000000000000000"/>
                          <a:ea typeface="+mn-ea"/>
                          <a:cs typeface="+mn-cs"/>
                        </a:rPr>
                        <a:t>douce</a:t>
                      </a:r>
                      <a:r>
                        <a:rPr lang="fr-FR" sz="1000" b="0" i="1" kern="1300" baseline="0" dirty="0">
                          <a:solidFill>
                            <a:srgbClr val="E05329"/>
                          </a:solidFill>
                          <a:effectLst/>
                          <a:latin typeface="Roboto" panose="02000000000000000000"/>
                          <a:ea typeface="+mn-ea"/>
                          <a:cs typeface="+mn-cs"/>
                        </a:rPr>
                        <a:t>.</a:t>
                      </a: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124104">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583719"/>
                  </a:ext>
                </a:extLst>
              </a:tr>
              <a:tr h="153420">
                <a:tc>
                  <a:txBody>
                    <a:bodyPr/>
                    <a:lstStyle/>
                    <a:p>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413773219"/>
                  </a:ext>
                </a:extLst>
              </a:tr>
              <a:tr h="1985661">
                <a:tc>
                  <a:txBody>
                    <a:bodyPr/>
                    <a:lstStyle/>
                    <a:p>
                      <a:endParaRPr lang="fr-FR" sz="1000" b="0" kern="1300" baseline="0" dirty="0">
                        <a:solidFill>
                          <a:schemeClr val="dk1"/>
                        </a:solidFill>
                        <a:effectLst/>
                        <a:latin typeface="Roboto" panose="02000000000000000000" pitchFamily="2" charset="0"/>
                        <a:ea typeface="+mn-ea"/>
                        <a:cs typeface="+mn-cs"/>
                      </a:endParaRPr>
                    </a:p>
                    <a:p>
                      <a:pPr marL="228600" indent="-228600">
                        <a:buAutoNum type="alphaUcPeriod"/>
                      </a:pPr>
                      <a:r>
                        <a:rPr lang="fr-FR" sz="1000" b="1" kern="1300" baseline="0" dirty="0">
                          <a:solidFill>
                            <a:schemeClr val="dk1"/>
                          </a:solidFill>
                          <a:effectLst/>
                          <a:latin typeface="Roboto Medium" panose="02000000000000000000" pitchFamily="2" charset="0"/>
                          <a:ea typeface="+mn-ea"/>
                          <a:cs typeface="+mn-cs"/>
                        </a:rPr>
                        <a:t>Écoutez la chanson. </a:t>
                      </a:r>
                      <a:br>
                        <a:rPr lang="fr-FR" sz="1000" b="1" kern="1300" baseline="0" dirty="0">
                          <a:solidFill>
                            <a:schemeClr val="dk1"/>
                          </a:solidFill>
                          <a:effectLst/>
                          <a:latin typeface="Roboto Medium" panose="02000000000000000000" pitchFamily="2" charset="0"/>
                          <a:ea typeface="+mn-ea"/>
                          <a:cs typeface="+mn-cs"/>
                        </a:rPr>
                      </a:br>
                      <a:r>
                        <a:rPr lang="fr-FR" sz="1000" b="1" kern="1300" baseline="0" dirty="0">
                          <a:solidFill>
                            <a:schemeClr val="dk1"/>
                          </a:solidFill>
                          <a:effectLst/>
                          <a:latin typeface="Roboto Medium" panose="02000000000000000000" pitchFamily="2" charset="0"/>
                          <a:ea typeface="+mn-ea"/>
                          <a:cs typeface="+mn-cs"/>
                        </a:rPr>
                        <a:t>Complétez les paroles avec les mots entendus.</a:t>
                      </a:r>
                    </a:p>
                    <a:p>
                      <a:pPr marL="0" indent="0">
                        <a:buNone/>
                      </a:pPr>
                      <a:endParaRPr lang="fr-FR" sz="1000" b="0" kern="1300" baseline="0" dirty="0">
                        <a:solidFill>
                          <a:schemeClr val="dk1"/>
                        </a:solidFill>
                        <a:effectLst/>
                        <a:latin typeface="Roboto Medium" panose="02000000000000000000" pitchFamily="2" charset="0"/>
                        <a:ea typeface="+mn-ea"/>
                        <a:cs typeface="+mn-cs"/>
                      </a:endParaRPr>
                    </a:p>
                    <a:p>
                      <a:pPr marL="0" indent="0">
                        <a:buFontTx/>
                        <a:buNone/>
                      </a:pPr>
                      <a:r>
                        <a:rPr lang="fr-FR" sz="1000" i="1" kern="1300" dirty="0">
                          <a:solidFill>
                            <a:srgbClr val="E05329"/>
                          </a:solidFill>
                          <a:effectLst/>
                          <a:latin typeface="Roboto" panose="02000000000000000000" pitchFamily="2" charset="0"/>
                          <a:ea typeface="+mn-ea"/>
                          <a:cs typeface="+mn-cs"/>
                        </a:rPr>
                        <a:t>Cf. paroles de la chanson en page 1</a:t>
                      </a:r>
                      <a:r>
                        <a:rPr lang="fr-FR" sz="1000" b="0" i="1" kern="1300" baseline="0" dirty="0">
                          <a:solidFill>
                            <a:schemeClr val="dk1"/>
                          </a:solidFill>
                          <a:effectLst/>
                          <a:latin typeface="Roboto Medium" panose="02000000000000000000" pitchFamily="2" charset="0"/>
                          <a:ea typeface="+mn-ea"/>
                          <a:cs typeface="+mn-cs"/>
                        </a:rPr>
                        <a:t>.</a:t>
                      </a:r>
                      <a:endParaRPr lang="fr-FR" sz="1000" b="0" i="1" kern="1300" baseline="0" dirty="0">
                        <a:solidFill>
                          <a:srgbClr val="E05329"/>
                        </a:solidFill>
                        <a:effectLst/>
                        <a:latin typeface="Roboto" panose="02000000000000000000" pitchFamily="2" charset="0"/>
                        <a:ea typeface="+mn-ea"/>
                        <a:cs typeface="+mn-cs"/>
                      </a:endParaRPr>
                    </a:p>
                    <a:p>
                      <a:pPr marL="0" indent="0" algn="ctr">
                        <a:buFont typeface="Wingdings" pitchFamily="2" charset="2"/>
                        <a:buNone/>
                      </a:pPr>
                      <a:endParaRPr lang="fr-FR" sz="1000" b="0" kern="1300" baseline="0" dirty="0">
                        <a:solidFill>
                          <a:schemeClr val="dk1"/>
                        </a:solidFill>
                        <a:effectLst/>
                        <a:latin typeface="Roboto" panose="02000000000000000000" pitchFamily="2" charset="0"/>
                        <a:ea typeface="+mn-ea"/>
                        <a:cs typeface="+mn-cs"/>
                      </a:endParaRPr>
                    </a:p>
                    <a:p>
                      <a:pPr marL="0" indent="0" algn="l" defTabSz="755934" rtl="0" eaLnBrk="1" latinLnBrk="0" hangingPunct="1">
                        <a:buFontTx/>
                        <a:buNone/>
                      </a:pPr>
                      <a:r>
                        <a:rPr lang="fr-FR" sz="1000" b="1" kern="1300" baseline="0" dirty="0">
                          <a:solidFill>
                            <a:schemeClr val="tx1"/>
                          </a:solidFill>
                          <a:latin typeface="Roboto" panose="02000000000000000000" pitchFamily="2" charset="0"/>
                          <a:ea typeface="+mn-ea"/>
                          <a:cs typeface="+mn-cs"/>
                        </a:rPr>
                        <a:t>B.   Comparez votre vision de l’Éthiopie à la description de Vianney. Quelles sont les différences, les ressemblances ?</a:t>
                      </a:r>
                    </a:p>
                    <a:p>
                      <a:pPr marL="0" indent="0" algn="l" defTabSz="755934" rtl="0" eaLnBrk="1" latinLnBrk="0" hangingPunct="1">
                        <a:buFontTx/>
                        <a:buNone/>
                      </a:pPr>
                      <a:endParaRPr lang="fr-FR" sz="1000" b="0" kern="1300" baseline="0" dirty="0">
                        <a:solidFill>
                          <a:schemeClr val="tx1"/>
                        </a:solidFill>
                        <a:latin typeface="Roboto" panose="02000000000000000000" pitchFamily="2" charset="0"/>
                        <a:ea typeface="+mn-ea"/>
                        <a:cs typeface="+mn-cs"/>
                      </a:endParaRPr>
                    </a:p>
                    <a:p>
                      <a:r>
                        <a:rPr lang="fr-FR" sz="1000" i="1" kern="1300" dirty="0">
                          <a:solidFill>
                            <a:srgbClr val="E05329"/>
                          </a:solidFill>
                          <a:effectLst/>
                          <a:latin typeface="Roboto" panose="02000000000000000000" pitchFamily="2" charset="0"/>
                          <a:ea typeface="+mn-ea"/>
                          <a:cs typeface="+mn-cs"/>
                        </a:rPr>
                        <a:t>Moi, je suis surpris parce que Vianney dit qu’il y a des volcans en Éthiopie. Je ne le savais pas.</a:t>
                      </a:r>
                    </a:p>
                    <a:p>
                      <a:r>
                        <a:rPr lang="fr-FR" sz="1000" i="1" kern="1300" dirty="0">
                          <a:solidFill>
                            <a:srgbClr val="E05329"/>
                          </a:solidFill>
                          <a:effectLst/>
                          <a:latin typeface="Roboto" panose="02000000000000000000" pitchFamily="2" charset="0"/>
                          <a:ea typeface="+mn-ea"/>
                          <a:cs typeface="+mn-cs"/>
                        </a:rPr>
                        <a:t>Par contre, il dit qu’il y a des « terres brûlées ». Ça veut bien dire qu’il fait chaud, qu’il n’y a pas de végétation. [ …]</a:t>
                      </a:r>
                    </a:p>
                    <a:p>
                      <a:endParaRPr lang="fr-FR" sz="1000" i="1" kern="1300" dirty="0">
                        <a:solidFill>
                          <a:srgbClr val="E05329"/>
                        </a:solidFill>
                        <a:effectLst/>
                        <a:latin typeface="Roboto" panose="02000000000000000000" pitchFamily="2" charset="0"/>
                        <a:ea typeface="+mn-ea"/>
                        <a:cs typeface="+mn-cs"/>
                      </a:endParaRPr>
                    </a:p>
                    <a:p>
                      <a:endParaRPr lang="fr-FR" sz="1000" b="0" kern="1300" baseline="0" dirty="0">
                        <a:solidFill>
                          <a:schemeClr val="dk1"/>
                        </a:solidFill>
                        <a:effectLst/>
                        <a:latin typeface="Roboto" panose="02000000000000000000" pitchFamily="2" charset="0"/>
                        <a:ea typeface="+mn-ea"/>
                        <a:cs typeface="+mn-cs"/>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r h="581035">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2248562"/>
                  </a:ext>
                </a:extLst>
              </a:tr>
            </a:tbl>
          </a:graphicData>
        </a:graphic>
      </p:graphicFrame>
      <p:sp>
        <p:nvSpPr>
          <p:cNvPr id="8" name="ZoneTexte 7">
            <a:extLst>
              <a:ext uri="{FF2B5EF4-FFF2-40B4-BE49-F238E27FC236}">
                <a16:creationId xmlns:a16="http://schemas.microsoft.com/office/drawing/2014/main" id="{E54B9175-5B8B-2447-A058-72E7CE37C8DE}"/>
              </a:ext>
            </a:extLst>
          </p:cNvPr>
          <p:cNvSpPr txBox="1"/>
          <p:nvPr>
            <p:custDataLst>
              <p:tags r:id="rId6"/>
            </p:custDataLst>
          </p:nvPr>
        </p:nvSpPr>
        <p:spPr>
          <a:xfrm>
            <a:off x="325876" y="339214"/>
            <a:ext cx="3279702" cy="318924"/>
          </a:xfrm>
          <a:prstGeom prst="rect">
            <a:avLst/>
          </a:prstGeom>
          <a:noFill/>
        </p:spPr>
        <p:txBody>
          <a:bodyPr wrap="square" lIns="0" tIns="72000" rIns="0" rtlCol="0">
            <a:spAutoFit/>
          </a:bodyPr>
          <a:lstStyle/>
          <a:p>
            <a:r>
              <a:rPr lang="fr-FR" sz="1300" b="1" dirty="0">
                <a:solidFill>
                  <a:schemeClr val="bg1"/>
                </a:solidFill>
                <a:latin typeface="Roboto" panose="02000000000000000000" pitchFamily="2" charset="0"/>
                <a:ea typeface="Roboto" panose="02000000000000000000" pitchFamily="2" charset="0"/>
              </a:rPr>
              <a:t>VOYAGE</a:t>
            </a:r>
          </a:p>
        </p:txBody>
      </p:sp>
    </p:spTree>
    <p:custDataLst>
      <p:tags r:id="rId1"/>
    </p:custDataLst>
    <p:extLst>
      <p:ext uri="{BB962C8B-B14F-4D97-AF65-F5344CB8AC3E}">
        <p14:creationId xmlns:p14="http://schemas.microsoft.com/office/powerpoint/2010/main" val="3654016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11D20A9-CA62-E941-00C8-493B17DC000E}"/>
              </a:ext>
            </a:extLst>
          </p:cNvPr>
          <p:cNvPicPr>
            <a:picLocks noChangeAspect="1"/>
          </p:cNvPicPr>
          <p:nvPr>
            <p:custDataLst>
              <p:tags r:id="rId2"/>
            </p:custDataLst>
          </p:nvPr>
        </p:nvPicPr>
        <p:blipFill rotWithShape="1">
          <a:blip r:embed="rId9"/>
          <a:srcRect b="6114"/>
          <a:stretch/>
        </p:blipFill>
        <p:spPr>
          <a:xfrm>
            <a:off x="7937" y="5556"/>
            <a:ext cx="7543800" cy="10027619"/>
          </a:xfrm>
          <a:prstGeom prst="rect">
            <a:avLst/>
          </a:prstGeom>
        </p:spPr>
      </p:pic>
      <p:sp>
        <p:nvSpPr>
          <p:cNvPr id="10" name="ZoneTexte 9">
            <a:extLst>
              <a:ext uri="{FF2B5EF4-FFF2-40B4-BE49-F238E27FC236}">
                <a16:creationId xmlns:a16="http://schemas.microsoft.com/office/drawing/2014/main" id="{419DDF54-393A-4D44-9EF6-CF8B3D4BBC7B}"/>
              </a:ext>
            </a:extLst>
          </p:cNvPr>
          <p:cNvSpPr txBox="1"/>
          <p:nvPr>
            <p:custDataLst>
              <p:tags r:id="rId3"/>
            </p:custDataLst>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Dabali » </a:t>
            </a:r>
            <a:r>
              <a:rPr lang="fr-FR" sz="1200" dirty="0">
                <a:latin typeface="Roboto" panose="02000000000000000000" pitchFamily="2" charset="0"/>
                <a:ea typeface="Roboto" panose="02000000000000000000" pitchFamily="2" charset="0"/>
              </a:rPr>
              <a:t>Vianney</a:t>
            </a:r>
          </a:p>
        </p:txBody>
      </p:sp>
      <p:sp>
        <p:nvSpPr>
          <p:cNvPr id="31" name="ZoneTexte 30">
            <a:extLst>
              <a:ext uri="{FF2B5EF4-FFF2-40B4-BE49-F238E27FC236}">
                <a16:creationId xmlns:a16="http://schemas.microsoft.com/office/drawing/2014/main" id="{1738EE75-CE01-B249-B8DE-E1804EE68550}"/>
              </a:ext>
            </a:extLst>
          </p:cNvPr>
          <p:cNvSpPr txBox="1"/>
          <p:nvPr>
            <p:custDataLst>
              <p:tags r:id="rId4"/>
            </p:custDataLst>
          </p:nvPr>
        </p:nvSpPr>
        <p:spPr>
          <a:xfrm>
            <a:off x="325877" y="9705517"/>
            <a:ext cx="2057828" cy="378309"/>
          </a:xfrm>
          <a:prstGeom prst="rect">
            <a:avLst/>
          </a:prstGeom>
          <a:noFill/>
        </p:spPr>
        <p:txBody>
          <a:bodyPr wrap="square" lIns="0" tIns="0" rIns="0" bIns="0">
            <a:spAutoFit/>
          </a:bodyPr>
          <a:lstStyle/>
          <a:p>
            <a:pPr>
              <a:lnSpc>
                <a:spcPts val="960"/>
              </a:lnSpc>
            </a:pPr>
            <a:r>
              <a:rPr lang="fr-FR" sz="800" dirty="0">
                <a:latin typeface="Roboto Light" panose="02000000000000000000" pitchFamily="2" charset="0"/>
                <a:ea typeface="Roboto" panose="02000000000000000000" pitchFamily="2" charset="0"/>
              </a:rPr>
              <a:t>Parcours imaginés par Magali </a:t>
            </a:r>
            <a:r>
              <a:rPr lang="fr-FR" sz="800" dirty="0" err="1">
                <a:latin typeface="Roboto Light" panose="02000000000000000000" pitchFamily="2" charset="0"/>
                <a:ea typeface="Roboto" panose="02000000000000000000" pitchFamily="2" charset="0"/>
              </a:rPr>
              <a:t>Delcombel</a:t>
            </a:r>
            <a:endParaRPr lang="fr-FR" sz="800" dirty="0">
              <a:latin typeface="Roboto Light" panose="02000000000000000000" pitchFamily="2" charset="0"/>
              <a:ea typeface="Roboto" panose="02000000000000000000" pitchFamily="2" charset="0"/>
            </a:endParaRPr>
          </a:p>
          <a:p>
            <a:pPr>
              <a:lnSpc>
                <a:spcPts val="960"/>
              </a:lnSpc>
            </a:pPr>
            <a:r>
              <a:rPr lang="fr-FR" sz="800" dirty="0">
                <a:latin typeface="Roboto Light" panose="02000000000000000000" pitchFamily="2" charset="0"/>
                <a:ea typeface="Roboto" panose="02000000000000000000" pitchFamily="2" charset="0"/>
              </a:rPr>
              <a:t>du CAVILAM - Alliance Française</a:t>
            </a:r>
          </a:p>
          <a:p>
            <a:pPr>
              <a:lnSpc>
                <a:spcPts val="960"/>
              </a:lnSpc>
            </a:pPr>
            <a:r>
              <a:rPr lang="fr-FR" sz="800" dirty="0">
                <a:latin typeface="Roboto Light" panose="02000000000000000000" pitchFamily="2" charset="0"/>
                <a:ea typeface="Roboto" panose="02000000000000000000" pitchFamily="2" charset="0"/>
              </a:rPr>
              <a:t>pour l’Institut français et le CNM</a:t>
            </a:r>
          </a:p>
        </p:txBody>
      </p:sp>
      <p:sp>
        <p:nvSpPr>
          <p:cNvPr id="8" name="ZoneTexte 7">
            <a:extLst>
              <a:ext uri="{FF2B5EF4-FFF2-40B4-BE49-F238E27FC236}">
                <a16:creationId xmlns:a16="http://schemas.microsoft.com/office/drawing/2014/main" id="{E54B9175-5B8B-2447-A058-72E7CE37C8DE}"/>
              </a:ext>
            </a:extLst>
          </p:cNvPr>
          <p:cNvSpPr txBox="1"/>
          <p:nvPr>
            <p:custDataLst>
              <p:tags r:id="rId5"/>
            </p:custDataLst>
          </p:nvPr>
        </p:nvSpPr>
        <p:spPr>
          <a:xfrm>
            <a:off x="325876" y="339214"/>
            <a:ext cx="3279702" cy="318924"/>
          </a:xfrm>
          <a:prstGeom prst="rect">
            <a:avLst/>
          </a:prstGeom>
          <a:noFill/>
        </p:spPr>
        <p:txBody>
          <a:bodyPr wrap="square" lIns="0" tIns="72000" rIns="0" rtlCol="0">
            <a:spAutoFit/>
          </a:bodyPr>
          <a:lstStyle/>
          <a:p>
            <a:r>
              <a:rPr lang="fr-FR" sz="1300" b="1" dirty="0">
                <a:solidFill>
                  <a:schemeClr val="bg1"/>
                </a:solidFill>
                <a:latin typeface="Roboto" panose="02000000000000000000" pitchFamily="2" charset="0"/>
                <a:ea typeface="Roboto" panose="02000000000000000000" pitchFamily="2" charset="0"/>
              </a:rPr>
              <a:t>VOYAGE</a:t>
            </a:r>
          </a:p>
        </p:txBody>
      </p:sp>
      <p:sp>
        <p:nvSpPr>
          <p:cNvPr id="12" name="ZoneTexte 11">
            <a:extLst>
              <a:ext uri="{FF2B5EF4-FFF2-40B4-BE49-F238E27FC236}">
                <a16:creationId xmlns:a16="http://schemas.microsoft.com/office/drawing/2014/main" id="{4DD95A50-527F-18CC-A104-64E32B83E55B}"/>
              </a:ext>
            </a:extLst>
          </p:cNvPr>
          <p:cNvSpPr txBox="1"/>
          <p:nvPr>
            <p:custDataLst>
              <p:tags r:id="rId6"/>
            </p:custDataLst>
          </p:nvPr>
        </p:nvSpPr>
        <p:spPr>
          <a:xfrm>
            <a:off x="470079" y="1255019"/>
            <a:ext cx="5930719" cy="153888"/>
          </a:xfrm>
          <a:prstGeom prst="rect">
            <a:avLst/>
          </a:prstGeom>
          <a:noFill/>
        </p:spPr>
        <p:txBody>
          <a:bodyPr wrap="square" lIns="0" tIns="0" rIns="0" bIns="0" rtlCol="0">
            <a:spAutoFit/>
          </a:bodyPr>
          <a:lstStyle/>
          <a:p>
            <a:pPr algn="just"/>
            <a:r>
              <a:rPr lang="fr-FR" sz="1000" i="1" kern="1300" dirty="0">
                <a:latin typeface="Roboto" panose="02000000000000000000" pitchFamily="2" charset="0"/>
                <a:ea typeface="Roboto" panose="02000000000000000000" pitchFamily="2" charset="0"/>
              </a:rPr>
              <a:t>Projeter le nuage de mots de la fiche matériel au tableau ou préparer une impression par groupe.</a:t>
            </a:r>
          </a:p>
        </p:txBody>
      </p:sp>
      <p:pic>
        <p:nvPicPr>
          <p:cNvPr id="4" name="Image 3">
            <a:extLst>
              <a:ext uri="{FF2B5EF4-FFF2-40B4-BE49-F238E27FC236}">
                <a16:creationId xmlns:a16="http://schemas.microsoft.com/office/drawing/2014/main" id="{8B742020-2106-4795-8EAA-A7BE53DAE24F}"/>
              </a:ext>
            </a:extLst>
          </p:cNvPr>
          <p:cNvPicPr>
            <a:picLocks noChangeAspect="1"/>
          </p:cNvPicPr>
          <p:nvPr>
            <p:custDataLst>
              <p:tags r:id="rId7"/>
            </p:custDataLst>
          </p:nvPr>
        </p:nvPicPr>
        <p:blipFill>
          <a:blip r:embed="rId10"/>
          <a:stretch>
            <a:fillRect/>
          </a:stretch>
        </p:blipFill>
        <p:spPr>
          <a:xfrm>
            <a:off x="470079" y="1809509"/>
            <a:ext cx="6466334" cy="3754797"/>
          </a:xfrm>
          <a:prstGeom prst="rect">
            <a:avLst/>
          </a:prstGeom>
        </p:spPr>
      </p:pic>
      <p:pic>
        <p:nvPicPr>
          <p:cNvPr id="2" name="Image 1">
            <a:extLst>
              <a:ext uri="{FF2B5EF4-FFF2-40B4-BE49-F238E27FC236}">
                <a16:creationId xmlns:a16="http://schemas.microsoft.com/office/drawing/2014/main" id="{6190FDDF-06CF-4A57-B2D7-8154210E46FA}"/>
              </a:ext>
            </a:extLst>
          </p:cNvPr>
          <p:cNvPicPr>
            <a:picLocks noChangeAspect="1"/>
          </p:cNvPicPr>
          <p:nvPr/>
        </p:nvPicPr>
        <p:blipFill>
          <a:blip r:embed="rId11"/>
          <a:stretch>
            <a:fillRect/>
          </a:stretch>
        </p:blipFill>
        <p:spPr>
          <a:xfrm>
            <a:off x="3923517" y="338831"/>
            <a:ext cx="2244286" cy="325380"/>
          </a:xfrm>
          <a:prstGeom prst="rect">
            <a:avLst/>
          </a:prstGeom>
        </p:spPr>
      </p:pic>
    </p:spTree>
    <p:custDataLst>
      <p:tags r:id="rId1"/>
    </p:custDataLst>
    <p:extLst>
      <p:ext uri="{BB962C8B-B14F-4D97-AF65-F5344CB8AC3E}">
        <p14:creationId xmlns:p14="http://schemas.microsoft.com/office/powerpoint/2010/main" val="15642799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THÈME OFFICE" val="L9BCSeI8"/>
  <p:tag name="ARTICULATE_SLIDE_COUNT" val="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7"/>
</p:tagLst>
</file>

<file path=ppt/tags/tag12.xml><?xml version="1.0" encoding="utf-8"?>
<p:tagLst xmlns:a="http://schemas.openxmlformats.org/drawingml/2006/main" xmlns:r="http://schemas.openxmlformats.org/officeDocument/2006/relationships" xmlns:p="http://schemas.openxmlformats.org/presentationml/2006/main">
  <p:tag name="NUM" val="8"/>
</p:tagLst>
</file>

<file path=ppt/tags/tag13.xml><?xml version="1.0" encoding="utf-8"?>
<p:tagLst xmlns:a="http://schemas.openxmlformats.org/drawingml/2006/main" xmlns:r="http://schemas.openxmlformats.org/officeDocument/2006/relationships" xmlns:p="http://schemas.openxmlformats.org/presentationml/2006/main">
  <p:tag name="NUM" val="9"/>
</p:tagLst>
</file>

<file path=ppt/tags/tag14.xml><?xml version="1.0" encoding="utf-8"?>
<p:tagLst xmlns:a="http://schemas.openxmlformats.org/drawingml/2006/main" xmlns:r="http://schemas.openxmlformats.org/officeDocument/2006/relationships" xmlns:p="http://schemas.openxmlformats.org/presentationml/2006/main">
  <p:tag name="NUM" val="10"/>
</p:tagLst>
</file>

<file path=ppt/tags/tag15.xml><?xml version="1.0" encoding="utf-8"?>
<p:tagLst xmlns:a="http://schemas.openxmlformats.org/drawingml/2006/main" xmlns:r="http://schemas.openxmlformats.org/officeDocument/2006/relationships" xmlns:p="http://schemas.openxmlformats.org/presentationml/2006/main">
  <p:tag name="NUM" val="11"/>
</p:tagLst>
</file>

<file path=ppt/tags/tag16.xml><?xml version="1.0" encoding="utf-8"?>
<p:tagLst xmlns:a="http://schemas.openxmlformats.org/drawingml/2006/main" xmlns:r="http://schemas.openxmlformats.org/officeDocument/2006/relationships" xmlns:p="http://schemas.openxmlformats.org/presentationml/2006/main">
  <p:tag name="NUM" val="12"/>
</p:tagLst>
</file>

<file path=ppt/tags/tag17.xml><?xml version="1.0" encoding="utf-8"?>
<p:tagLst xmlns:a="http://schemas.openxmlformats.org/drawingml/2006/main" xmlns:r="http://schemas.openxmlformats.org/officeDocument/2006/relationships" xmlns:p="http://schemas.openxmlformats.org/presentationml/2006/main">
  <p:tag name="NUM" val="13"/>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7"/>
</p:tagLst>
</file>

<file path=ppt/tags/tag24.xml><?xml version="1.0" encoding="utf-8"?>
<p:tagLst xmlns:a="http://schemas.openxmlformats.org/drawingml/2006/main" xmlns:r="http://schemas.openxmlformats.org/officeDocument/2006/relationships" xmlns:p="http://schemas.openxmlformats.org/presentationml/2006/main">
  <p:tag name="NUM" val="8"/>
</p:tagLst>
</file>

<file path=ppt/tags/tag25.xml><?xml version="1.0" encoding="utf-8"?>
<p:tagLst xmlns:a="http://schemas.openxmlformats.org/drawingml/2006/main" xmlns:r="http://schemas.openxmlformats.org/officeDocument/2006/relationships" xmlns:p="http://schemas.openxmlformats.org/presentationml/2006/main">
  <p:tag name="NUM" val="9"/>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6"/>
</p:tagLst>
</file>

<file path=ppt/tags/tag32.xml><?xml version="1.0" encoding="utf-8"?>
<p:tagLst xmlns:a="http://schemas.openxmlformats.org/drawingml/2006/main" xmlns:r="http://schemas.openxmlformats.org/officeDocument/2006/relationships" xmlns:p="http://schemas.openxmlformats.org/presentationml/2006/main">
  <p:tag name="NUM" val="7"/>
</p:tagLst>
</file>

<file path=ppt/tags/tag33.xml><?xml version="1.0" encoding="utf-8"?>
<p:tagLst xmlns:a="http://schemas.openxmlformats.org/drawingml/2006/main" xmlns:r="http://schemas.openxmlformats.org/officeDocument/2006/relationships" xmlns:p="http://schemas.openxmlformats.org/presentationml/2006/main">
  <p:tag name="NUM" val="9"/>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6"/>
</p:tagLst>
</file>

<file path=ppt/tags/tag39.xml><?xml version="1.0" encoding="utf-8"?>
<p:tagLst xmlns:a="http://schemas.openxmlformats.org/drawingml/2006/main" xmlns:r="http://schemas.openxmlformats.org/officeDocument/2006/relationships" xmlns:p="http://schemas.openxmlformats.org/presentationml/2006/main">
  <p:tag name="NUM" val="9"/>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NUM" val="15"/>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5"/>
</p:tagLst>
</file>

<file path=ppt/tags/tag46.xml><?xml version="1.0" encoding="utf-8"?>
<p:tagLst xmlns:a="http://schemas.openxmlformats.org/drawingml/2006/main" xmlns:r="http://schemas.openxmlformats.org/officeDocument/2006/relationships" xmlns:p="http://schemas.openxmlformats.org/presentationml/2006/main">
  <p:tag name="NUM" val="6"/>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5"/>
</p:tagLst>
</file>

<file path=ppt/tags/tag53.xml><?xml version="1.0" encoding="utf-8"?>
<p:tagLst xmlns:a="http://schemas.openxmlformats.org/drawingml/2006/main" xmlns:r="http://schemas.openxmlformats.org/officeDocument/2006/relationships" xmlns:p="http://schemas.openxmlformats.org/presentationml/2006/main">
  <p:tag name="NUM" val="1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2731</TotalTime>
  <Words>1607</Words>
  <Application>Microsoft Office PowerPoint</Application>
  <PresentationFormat>Personnalisé</PresentationFormat>
  <Paragraphs>163</Paragraphs>
  <Slides>6</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6</vt:i4>
      </vt:variant>
    </vt:vector>
  </HeadingPairs>
  <TitlesOfParts>
    <vt:vector size="15" baseType="lpstr">
      <vt:lpstr>Arial</vt:lpstr>
      <vt:lpstr>Calibri</vt:lpstr>
      <vt:lpstr>Calibri Light</vt:lpstr>
      <vt:lpstr>Proto Grotesk</vt:lpstr>
      <vt:lpstr>Roboto</vt:lpstr>
      <vt:lpstr>Roboto Light</vt:lpstr>
      <vt:lpstr>Roboto Medium</vt:lpstr>
      <vt:lpstr>Wingdings</vt:lpstr>
      <vt:lpstr>Thème Office</vt:lpstr>
      <vt:lpstr>Dabali</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 BREZES</dc:creator>
  <cp:lastModifiedBy>Bhushan Thapliyal</cp:lastModifiedBy>
  <cp:revision>142</cp:revision>
  <cp:lastPrinted>2024-02-13T15:06:12Z</cp:lastPrinted>
  <dcterms:created xsi:type="dcterms:W3CDTF">2022-03-24T14:32:05Z</dcterms:created>
  <dcterms:modified xsi:type="dcterms:W3CDTF">2024-04-15T05:52:53Z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DDB83A2D-1FE9-4EB1-9666-0A69ED121C58</vt:lpwstr>
  </property>
  <property fmtid="{D5CDD505-2E9C-101B-9397-08002B2CF9AE}" pid="3" name="ArticulatePath">
    <vt:lpwstr>https://d.docs.live.net/ddf56c7c4acd496c/Bureau/Fiches-CAVILAM/4_A2-Vianney-Dabali_OK</vt:lpwstr>
  </property>
</Properties>
</file>