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799263" cy="9929813"/>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46B8B7"/>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48B4B-ABEA-4E2C-B2AB-B3D0D3E9E7C0}" v="9" dt="2024-04-10T12:40:52.80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6345"/>
  </p:normalViewPr>
  <p:slideViewPr>
    <p:cSldViewPr snapToGrid="0" snapToObjects="1">
      <p:cViewPr varScale="1">
        <p:scale>
          <a:sx n="106" d="100"/>
          <a:sy n="106" d="100"/>
        </p:scale>
        <p:origin x="3920" y="84"/>
      </p:cViewPr>
      <p:guideLst>
        <p:guide orient="horz" pos="3367"/>
        <p:guide pos="2381"/>
      </p:guideLst>
    </p:cSldViewPr>
  </p:slideViewPr>
  <p:notesTextViewPr>
    <p:cViewPr>
      <p:scale>
        <a:sx n="1" d="1"/>
        <a:sy n="1" d="1"/>
      </p:scale>
      <p:origin x="0" y="0"/>
    </p:cViewPr>
  </p:notesTextViewPr>
  <p:notesViewPr>
    <p:cSldViewPr snapToGrid="0" snapToObjects="1">
      <p:cViewPr varScale="1">
        <p:scale>
          <a:sx n="114" d="100"/>
          <a:sy n="114" d="100"/>
        </p:scale>
        <p:origin x="5120"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shan Thapliyal" userId="ddf56c7c4acd496c" providerId="LiveId" clId="{2E948B4B-ABEA-4E2C-B2AB-B3D0D3E9E7C0}"/>
    <pc:docChg chg="undo custSel modSld modMainMaster replTag delTag modHandout">
      <pc:chgData name="Bhushan Thapliyal" userId="ddf56c7c4acd496c" providerId="LiveId" clId="{2E948B4B-ABEA-4E2C-B2AB-B3D0D3E9E7C0}" dt="2024-04-15T05:48:14.699" v="295" actId="20577"/>
      <pc:docMkLst>
        <pc:docMk/>
      </pc:docMkLst>
      <pc:sldChg chg="addSp delSp modSp mod replTag delTag">
        <pc:chgData name="Bhushan Thapliyal" userId="ddf56c7c4acd496c" providerId="LiveId" clId="{2E948B4B-ABEA-4E2C-B2AB-B3D0D3E9E7C0}" dt="2024-04-15T05:48:10.530" v="290"/>
        <pc:sldMkLst>
          <pc:docMk/>
          <pc:sldMk cId="3528446323" sldId="256"/>
        </pc:sldMkLst>
        <pc:spChg chg="del mod">
          <ac:chgData name="Bhushan Thapliyal" userId="ddf56c7c4acd496c" providerId="LiveId" clId="{2E948B4B-ABEA-4E2C-B2AB-B3D0D3E9E7C0}" dt="2024-04-15T05:45:03.128" v="240" actId="478"/>
          <ac:spMkLst>
            <pc:docMk/>
            <pc:sldMk cId="3528446323" sldId="256"/>
            <ac:spMk id="22" creationId="{74CCE7D7-83BD-9247-8D20-6AFA48C122EC}"/>
          </ac:spMkLst>
        </pc:spChg>
        <pc:picChg chg="add mod">
          <ac:chgData name="Bhushan Thapliyal" userId="ddf56c7c4acd496c" providerId="LiveId" clId="{2E948B4B-ABEA-4E2C-B2AB-B3D0D3E9E7C0}" dt="2024-04-07T12:05:47.986" v="17"/>
          <ac:picMkLst>
            <pc:docMk/>
            <pc:sldMk cId="3528446323" sldId="256"/>
            <ac:picMk id="5" creationId="{968403B7-824C-E2F8-228D-9EB515B2C8EB}"/>
          </ac:picMkLst>
        </pc:picChg>
        <pc:picChg chg="mod modCrop">
          <ac:chgData name="Bhushan Thapliyal" userId="ddf56c7c4acd496c" providerId="LiveId" clId="{2E948B4B-ABEA-4E2C-B2AB-B3D0D3E9E7C0}" dt="2024-04-07T12:39:11.858" v="44" actId="732"/>
          <ac:picMkLst>
            <pc:docMk/>
            <pc:sldMk cId="3528446323" sldId="256"/>
            <ac:picMk id="6" creationId="{FDAD5532-628C-B7AE-3C40-DB30A99A898E}"/>
          </ac:picMkLst>
        </pc:picChg>
        <pc:picChg chg="add del mod">
          <ac:chgData name="Bhushan Thapliyal" userId="ddf56c7c4acd496c" providerId="LiveId" clId="{2E948B4B-ABEA-4E2C-B2AB-B3D0D3E9E7C0}" dt="2024-04-07T12:12:39.267" v="21" actId="478"/>
          <ac:picMkLst>
            <pc:docMk/>
            <pc:sldMk cId="3528446323" sldId="256"/>
            <ac:picMk id="9" creationId="{A39C402F-DB0C-B7DC-D09E-4134E0F92E9B}"/>
          </ac:picMkLst>
        </pc:picChg>
      </pc:sldChg>
      <pc:sldChg chg="delSp modSp mod replTag delTag">
        <pc:chgData name="Bhushan Thapliyal" userId="ddf56c7c4acd496c" providerId="LiveId" clId="{2E948B4B-ABEA-4E2C-B2AB-B3D0D3E9E7C0}" dt="2024-04-15T05:45:53.201" v="280"/>
        <pc:sldMkLst>
          <pc:docMk/>
          <pc:sldMk cId="1450313342" sldId="257"/>
        </pc:sldMkLst>
        <pc:spChg chg="del mod">
          <ac:chgData name="Bhushan Thapliyal" userId="ddf56c7c4acd496c" providerId="LiveId" clId="{2E948B4B-ABEA-4E2C-B2AB-B3D0D3E9E7C0}" dt="2024-04-15T05:45:06.583" v="245" actId="478"/>
          <ac:spMkLst>
            <pc:docMk/>
            <pc:sldMk cId="1450313342" sldId="257"/>
            <ac:spMk id="31" creationId="{1738EE75-CE01-B249-B8DE-E1804EE68550}"/>
          </ac:spMkLst>
        </pc:spChg>
        <pc:picChg chg="mod modCrop">
          <ac:chgData name="Bhushan Thapliyal" userId="ddf56c7c4acd496c" providerId="LiveId" clId="{2E948B4B-ABEA-4E2C-B2AB-B3D0D3E9E7C0}" dt="2024-04-07T12:39:31.921" v="53" actId="732"/>
          <ac:picMkLst>
            <pc:docMk/>
            <pc:sldMk cId="1450313342" sldId="257"/>
            <ac:picMk id="4" creationId="{F91AFFD3-D87D-D19B-9C34-1650B65EEEDC}"/>
          </ac:picMkLst>
        </pc:picChg>
      </pc:sldChg>
      <pc:sldChg chg="delSp modSp mod replTag delTag">
        <pc:chgData name="Bhushan Thapliyal" userId="ddf56c7c4acd496c" providerId="LiveId" clId="{2E948B4B-ABEA-4E2C-B2AB-B3D0D3E9E7C0}" dt="2024-04-15T05:45:12.285" v="254"/>
        <pc:sldMkLst>
          <pc:docMk/>
          <pc:sldMk cId="4066774807" sldId="258"/>
        </pc:sldMkLst>
        <pc:spChg chg="del mod">
          <ac:chgData name="Bhushan Thapliyal" userId="ddf56c7c4acd496c" providerId="LiveId" clId="{2E948B4B-ABEA-4E2C-B2AB-B3D0D3E9E7C0}" dt="2024-04-15T05:45:11.353" v="252" actId="478"/>
          <ac:spMkLst>
            <pc:docMk/>
            <pc:sldMk cId="4066774807" sldId="258"/>
            <ac:spMk id="31" creationId="{1738EE75-CE01-B249-B8DE-E1804EE68550}"/>
          </ac:spMkLst>
        </pc:spChg>
        <pc:picChg chg="mod modCrop">
          <ac:chgData name="Bhushan Thapliyal" userId="ddf56c7c4acd496c" providerId="LiveId" clId="{2E948B4B-ABEA-4E2C-B2AB-B3D0D3E9E7C0}" dt="2024-04-07T13:05:52.265" v="79" actId="732"/>
          <ac:picMkLst>
            <pc:docMk/>
            <pc:sldMk cId="4066774807" sldId="258"/>
            <ac:picMk id="3" creationId="{9F3A04D6-5F1D-64E7-A9D6-69A25609AB88}"/>
          </ac:picMkLst>
        </pc:picChg>
      </pc:sldChg>
      <pc:sldChg chg="delSp modSp mod replTag delTag">
        <pc:chgData name="Bhushan Thapliyal" userId="ddf56c7c4acd496c" providerId="LiveId" clId="{2E948B4B-ABEA-4E2C-B2AB-B3D0D3E9E7C0}" dt="2024-04-15T05:45:16.299" v="261"/>
        <pc:sldMkLst>
          <pc:docMk/>
          <pc:sldMk cId="473977947" sldId="259"/>
        </pc:sldMkLst>
        <pc:spChg chg="del mod">
          <ac:chgData name="Bhushan Thapliyal" userId="ddf56c7c4acd496c" providerId="LiveId" clId="{2E948B4B-ABEA-4E2C-B2AB-B3D0D3E9E7C0}" dt="2024-04-15T05:45:15.291" v="259" actId="478"/>
          <ac:spMkLst>
            <pc:docMk/>
            <pc:sldMk cId="473977947" sldId="259"/>
            <ac:spMk id="31" creationId="{1738EE75-CE01-B249-B8DE-E1804EE68550}"/>
          </ac:spMkLst>
        </pc:spChg>
        <pc:picChg chg="mod modCrop">
          <ac:chgData name="Bhushan Thapliyal" userId="ddf56c7c4acd496c" providerId="LiveId" clId="{2E948B4B-ABEA-4E2C-B2AB-B3D0D3E9E7C0}" dt="2024-04-07T13:06:03.238" v="83" actId="732"/>
          <ac:picMkLst>
            <pc:docMk/>
            <pc:sldMk cId="473977947" sldId="259"/>
            <ac:picMk id="3" creationId="{98A157E7-B5E4-AA78-4D08-71E7181CBBDE}"/>
          </ac:picMkLst>
        </pc:picChg>
      </pc:sldChg>
      <pc:sldChg chg="modSp mod replTag delTag">
        <pc:chgData name="Bhushan Thapliyal" userId="ddf56c7c4acd496c" providerId="LiveId" clId="{2E948B4B-ABEA-4E2C-B2AB-B3D0D3E9E7C0}" dt="2024-04-15T05:48:14.699" v="295" actId="20577"/>
        <pc:sldMkLst>
          <pc:docMk/>
          <pc:sldMk cId="3654016072" sldId="260"/>
        </pc:sldMkLst>
        <pc:spChg chg="mod">
          <ac:chgData name="Bhushan Thapliyal" userId="ddf56c7c4acd496c" providerId="LiveId" clId="{2E948B4B-ABEA-4E2C-B2AB-B3D0D3E9E7C0}" dt="2024-04-15T05:48:14.699" v="295" actId="20577"/>
          <ac:spMkLst>
            <pc:docMk/>
            <pc:sldMk cId="3654016072" sldId="260"/>
            <ac:spMk id="31" creationId="{1738EE75-CE01-B249-B8DE-E1804EE68550}"/>
          </ac:spMkLst>
        </pc:spChg>
        <pc:picChg chg="mod modCrop">
          <ac:chgData name="Bhushan Thapliyal" userId="ddf56c7c4acd496c" providerId="LiveId" clId="{2E948B4B-ABEA-4E2C-B2AB-B3D0D3E9E7C0}" dt="2024-04-07T13:06:16.595" v="91" actId="732"/>
          <ac:picMkLst>
            <pc:docMk/>
            <pc:sldMk cId="3654016072" sldId="260"/>
            <ac:picMk id="3" creationId="{D959E8CB-BE9C-13B3-2CBB-F32708742FC3}"/>
          </ac:picMkLst>
        </pc:picChg>
      </pc:sldChg>
      <pc:sldMasterChg chg="addSp modSp mod replTag delTag modSldLayout">
        <pc:chgData name="Bhushan Thapliyal" userId="ddf56c7c4acd496c" providerId="LiveId" clId="{2E948B4B-ABEA-4E2C-B2AB-B3D0D3E9E7C0}" dt="2024-04-10T12:40:52.806" v="233" actId="14826"/>
        <pc:sldMasterMkLst>
          <pc:docMk/>
          <pc:sldMasterMk cId="3104543170" sldId="2147484056"/>
        </pc:sldMasterMkLst>
        <pc:picChg chg="add mod">
          <ac:chgData name="Bhushan Thapliyal" userId="ddf56c7c4acd496c" providerId="LiveId" clId="{2E948B4B-ABEA-4E2C-B2AB-B3D0D3E9E7C0}" dt="2024-04-10T12:40:52.806" v="233" actId="14826"/>
          <ac:picMkLst>
            <pc:docMk/>
            <pc:sldMasterMk cId="3104543170" sldId="2147484056"/>
            <ac:picMk id="8" creationId="{0D219095-0C88-89FD-3FA6-D410B6607D46}"/>
          </ac:picMkLst>
        </pc:picChg>
        <pc:sldLayoutChg chg="replTag delTag">
          <pc:chgData name="Bhushan Thapliyal" userId="ddf56c7c4acd496c" providerId="LiveId" clId="{2E948B4B-ABEA-4E2C-B2AB-B3D0D3E9E7C0}" dt="2024-04-10T12:37:43.387" v="199"/>
          <pc:sldLayoutMkLst>
            <pc:docMk/>
            <pc:sldMasterMk cId="3104543170" sldId="2147484056"/>
            <pc:sldLayoutMk cId="2984906725" sldId="2147484057"/>
          </pc:sldLayoutMkLst>
        </pc:sldLayoutChg>
        <pc:sldLayoutChg chg="replTag delTag">
          <pc:chgData name="Bhushan Thapliyal" userId="ddf56c7c4acd496c" providerId="LiveId" clId="{2E948B4B-ABEA-4E2C-B2AB-B3D0D3E9E7C0}" dt="2024-04-10T12:40:44.353" v="228"/>
          <pc:sldLayoutMkLst>
            <pc:docMk/>
            <pc:sldMasterMk cId="3104543170" sldId="2147484056"/>
            <pc:sldLayoutMk cId="3880091704" sldId="2147484058"/>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custDataLst>
      <p:tags r:id="rId2"/>
    </p:custDataLst>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pic>
        <p:nvPicPr>
          <p:cNvPr id="8" name="Image 7">
            <a:extLst>
              <a:ext uri="{FF2B5EF4-FFF2-40B4-BE49-F238E27FC236}">
                <a16:creationId xmlns:a16="http://schemas.microsoft.com/office/drawing/2014/main" id="{0D219095-0C88-89FD-3FA6-D410B6607D46}"/>
              </a:ext>
            </a:extLst>
          </p:cNvPr>
          <p:cNvPicPr>
            <a:picLocks noChangeAspect="1"/>
          </p:cNvPicPr>
          <p:nvPr userDrawn="1"/>
        </p:nvPicPr>
        <p:blipFill>
          <a:blip r:embed="rId14"/>
          <a:srcRect/>
          <a:stretch/>
        </p:blipFill>
        <p:spPr>
          <a:xfrm>
            <a:off x="4" y="10104298"/>
            <a:ext cx="7559667" cy="585922"/>
          </a:xfrm>
          <a:prstGeom prst="rect">
            <a:avLst/>
          </a:prstGeom>
        </p:spPr>
      </p:pic>
    </p:spTree>
    <p:custDataLst>
      <p:tags r:id="rId13"/>
    </p:custDataLst>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png"/><Relationship Id="rId3" Type="http://schemas.openxmlformats.org/officeDocument/2006/relationships/image" Target="../media/image6.jpg"/><Relationship Id="rId7" Type="http://schemas.openxmlformats.org/officeDocument/2006/relationships/image" Target="../media/image9.emf"/><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3.emf"/><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jpg"/><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DAD5532-628C-B7AE-3C40-DB30A99A898E}"/>
              </a:ext>
            </a:extLst>
          </p:cNvPr>
          <p:cNvPicPr>
            <a:picLocks noChangeAspect="1"/>
          </p:cNvPicPr>
          <p:nvPr/>
        </p:nvPicPr>
        <p:blipFill rotWithShape="1">
          <a:blip r:embed="rId3"/>
          <a:srcRect b="11170"/>
          <a:stretch/>
        </p:blipFill>
        <p:spPr>
          <a:xfrm>
            <a:off x="7937" y="5556"/>
            <a:ext cx="7543800" cy="9487694"/>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42058"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Ensemble</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862383"/>
            <a:ext cx="4490979" cy="7825860"/>
          </a:xfrm>
          <a:prstGeom prst="rect">
            <a:avLst/>
          </a:prstGeom>
          <a:noFill/>
        </p:spPr>
        <p:txBody>
          <a:bodyPr wrap="square" lIns="0" tIns="0" rIns="0" bIns="0" rtlCol="0">
            <a:spAutoFit/>
          </a:bodyPr>
          <a:lstStyle/>
          <a:p>
            <a:pPr>
              <a:lnSpc>
                <a:spcPts val="1300"/>
              </a:lnSpc>
            </a:pPr>
            <a:r>
              <a:rPr lang="fr-FR" sz="1000" dirty="0">
                <a:latin typeface="Roboto" panose="02000000000000000000" pitchFamily="2" charset="0"/>
                <a:ea typeface="Roboto" panose="02000000000000000000" pitchFamily="2" charset="0"/>
              </a:rPr>
              <a:t>La mémoire est courte</a:t>
            </a:r>
          </a:p>
          <a:p>
            <a:pPr>
              <a:lnSpc>
                <a:spcPts val="1300"/>
              </a:lnSpc>
            </a:pPr>
            <a:r>
              <a:rPr lang="fr-FR" sz="1000" dirty="0">
                <a:latin typeface="Roboto" panose="02000000000000000000" pitchFamily="2" charset="0"/>
                <a:ea typeface="Roboto" panose="02000000000000000000" pitchFamily="2" charset="0"/>
              </a:rPr>
              <a:t>L'été est cruel</a:t>
            </a:r>
          </a:p>
          <a:p>
            <a:pPr>
              <a:lnSpc>
                <a:spcPts val="1300"/>
              </a:lnSpc>
            </a:pPr>
            <a:r>
              <a:rPr lang="fr-FR" sz="1000" dirty="0">
                <a:latin typeface="Roboto" panose="02000000000000000000" pitchFamily="2" charset="0"/>
                <a:ea typeface="Roboto" panose="02000000000000000000" pitchFamily="2" charset="0"/>
              </a:rPr>
              <a:t>Et les filles sont belles</a:t>
            </a:r>
          </a:p>
          <a:p>
            <a:pPr>
              <a:lnSpc>
                <a:spcPts val="1300"/>
              </a:lnSpc>
            </a:pPr>
            <a:r>
              <a:rPr lang="fr-FR" sz="1000" dirty="0">
                <a:latin typeface="Roboto" panose="02000000000000000000" pitchFamily="2" charset="0"/>
                <a:ea typeface="Roboto" panose="02000000000000000000" pitchFamily="2" charset="0"/>
              </a:rPr>
              <a:t>Et les filles sont belles</a:t>
            </a:r>
          </a:p>
          <a:p>
            <a:pPr>
              <a:lnSpc>
                <a:spcPts val="1300"/>
              </a:lnSpc>
            </a:pPr>
            <a:endParaRPr lang="fr-FR" sz="8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Notre histoire est longue</a:t>
            </a:r>
          </a:p>
          <a:p>
            <a:pPr>
              <a:lnSpc>
                <a:spcPts val="1300"/>
              </a:lnSpc>
            </a:pPr>
            <a:r>
              <a:rPr lang="fr-FR" sz="1000" dirty="0">
                <a:latin typeface="Roboto" panose="02000000000000000000" pitchFamily="2" charset="0"/>
                <a:ea typeface="Roboto" panose="02000000000000000000" pitchFamily="2" charset="0"/>
              </a:rPr>
              <a:t>Mais la nuit est nouvelle</a:t>
            </a:r>
          </a:p>
          <a:p>
            <a:pPr>
              <a:lnSpc>
                <a:spcPts val="1300"/>
              </a:lnSpc>
            </a:pPr>
            <a:r>
              <a:rPr lang="fr-FR" sz="1000" dirty="0">
                <a:latin typeface="Roboto" panose="02000000000000000000" pitchFamily="2" charset="0"/>
                <a:ea typeface="Roboto" panose="02000000000000000000" pitchFamily="2" charset="0"/>
              </a:rPr>
              <a:t>Et les filles sont belles</a:t>
            </a:r>
          </a:p>
          <a:p>
            <a:pPr>
              <a:lnSpc>
                <a:spcPts val="1300"/>
              </a:lnSpc>
            </a:pPr>
            <a:r>
              <a:rPr lang="fr-FR" sz="1000" dirty="0">
                <a:latin typeface="Roboto" panose="02000000000000000000" pitchFamily="2" charset="0"/>
                <a:ea typeface="Roboto" panose="02000000000000000000" pitchFamily="2" charset="0"/>
              </a:rPr>
              <a:t>Et les filles sont belles</a:t>
            </a:r>
          </a:p>
          <a:p>
            <a:pPr>
              <a:lnSpc>
                <a:spcPts val="1300"/>
              </a:lnSpc>
            </a:pPr>
            <a:endParaRPr lang="fr-FR" sz="8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Qu'est-ce que ça veut dire d'être ensemble</a:t>
            </a:r>
          </a:p>
          <a:p>
            <a:pPr>
              <a:lnSpc>
                <a:spcPts val="1300"/>
              </a:lnSpc>
            </a:pPr>
            <a:r>
              <a:rPr lang="fr-FR" sz="1000" dirty="0">
                <a:latin typeface="Roboto" panose="02000000000000000000" pitchFamily="2" charset="0"/>
                <a:ea typeface="Roboto" panose="02000000000000000000" pitchFamily="2" charset="0"/>
              </a:rPr>
              <a:t>Si l'on n'est pas ensemble ?</a:t>
            </a:r>
          </a:p>
          <a:p>
            <a:pPr>
              <a:lnSpc>
                <a:spcPts val="1300"/>
              </a:lnSpc>
            </a:pPr>
            <a:r>
              <a:rPr lang="fr-FR" sz="1000" dirty="0">
                <a:latin typeface="Roboto" panose="02000000000000000000" pitchFamily="2" charset="0"/>
                <a:ea typeface="Roboto" panose="02000000000000000000" pitchFamily="2" charset="0"/>
              </a:rPr>
              <a:t>Est-ce que ça suffit de rassembler nos souvenirs ?</a:t>
            </a:r>
          </a:p>
          <a:p>
            <a:pPr>
              <a:lnSpc>
                <a:spcPts val="1300"/>
              </a:lnSpc>
            </a:pPr>
            <a:r>
              <a:rPr lang="fr-FR" sz="1000" dirty="0">
                <a:latin typeface="Roboto" panose="02000000000000000000" pitchFamily="2" charset="0"/>
                <a:ea typeface="Roboto" panose="02000000000000000000" pitchFamily="2" charset="0"/>
              </a:rPr>
              <a:t>Qu'est-ce que ça veut dire d'être ensemble</a:t>
            </a:r>
          </a:p>
          <a:p>
            <a:pPr>
              <a:lnSpc>
                <a:spcPts val="1300"/>
              </a:lnSpc>
            </a:pPr>
            <a:r>
              <a:rPr lang="fr-FR" sz="1000" dirty="0">
                <a:latin typeface="Roboto" panose="02000000000000000000" pitchFamily="2" charset="0"/>
                <a:ea typeface="Roboto" panose="02000000000000000000" pitchFamily="2" charset="0"/>
              </a:rPr>
              <a:t>Si on n'est pas ensemble ?</a:t>
            </a:r>
          </a:p>
          <a:p>
            <a:pPr>
              <a:lnSpc>
                <a:spcPts val="1300"/>
              </a:lnSpc>
            </a:pPr>
            <a:r>
              <a:rPr lang="fr-FR" sz="1000" dirty="0">
                <a:latin typeface="Roboto" panose="02000000000000000000" pitchFamily="2" charset="0"/>
                <a:ea typeface="Roboto" panose="02000000000000000000" pitchFamily="2" charset="0"/>
              </a:rPr>
              <a:t>Est-ce que ça suffit de s'attendre ?</a:t>
            </a:r>
          </a:p>
          <a:p>
            <a:pPr>
              <a:lnSpc>
                <a:spcPts val="1300"/>
              </a:lnSpc>
            </a:pPr>
            <a:endParaRPr lang="fr-FR" sz="8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Je voudrais partir maintenant</a:t>
            </a:r>
          </a:p>
          <a:p>
            <a:pPr>
              <a:lnSpc>
                <a:spcPts val="1300"/>
              </a:lnSpc>
            </a:pPr>
            <a:r>
              <a:rPr lang="fr-FR" sz="1000" dirty="0">
                <a:latin typeface="Roboto" panose="02000000000000000000" pitchFamily="2" charset="0"/>
                <a:ea typeface="Roboto" panose="02000000000000000000" pitchFamily="2" charset="0"/>
              </a:rPr>
              <a:t>Te retrouver</a:t>
            </a:r>
          </a:p>
          <a:p>
            <a:pPr>
              <a:lnSpc>
                <a:spcPts val="1300"/>
              </a:lnSpc>
            </a:pPr>
            <a:r>
              <a:rPr lang="fr-FR" sz="1000" dirty="0">
                <a:latin typeface="Roboto" panose="02000000000000000000" pitchFamily="2" charset="0"/>
                <a:ea typeface="Roboto" panose="02000000000000000000" pitchFamily="2" charset="0"/>
              </a:rPr>
              <a:t>Tu me manques tellement</a:t>
            </a:r>
          </a:p>
          <a:p>
            <a:pPr>
              <a:lnSpc>
                <a:spcPts val="1300"/>
              </a:lnSpc>
            </a:pPr>
            <a:endParaRPr lang="fr-FR" sz="8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La mémoire est courte</a:t>
            </a:r>
          </a:p>
          <a:p>
            <a:pPr>
              <a:lnSpc>
                <a:spcPts val="1300"/>
              </a:lnSpc>
            </a:pPr>
            <a:r>
              <a:rPr lang="fr-FR" sz="1000" dirty="0">
                <a:latin typeface="Roboto" panose="02000000000000000000" pitchFamily="2" charset="0"/>
                <a:ea typeface="Roboto" panose="02000000000000000000" pitchFamily="2" charset="0"/>
              </a:rPr>
              <a:t>L'été est cruel</a:t>
            </a:r>
          </a:p>
          <a:p>
            <a:pPr>
              <a:lnSpc>
                <a:spcPts val="1300"/>
              </a:lnSpc>
            </a:pPr>
            <a:r>
              <a:rPr lang="fr-FR" sz="1000" dirty="0">
                <a:latin typeface="Roboto" panose="02000000000000000000" pitchFamily="2" charset="0"/>
                <a:ea typeface="Roboto" panose="02000000000000000000" pitchFamily="2" charset="0"/>
              </a:rPr>
              <a:t>Et les filles sont belles</a:t>
            </a:r>
          </a:p>
          <a:p>
            <a:pPr>
              <a:lnSpc>
                <a:spcPts val="1300"/>
              </a:lnSpc>
            </a:pPr>
            <a:r>
              <a:rPr lang="fr-FR" sz="1000" dirty="0">
                <a:latin typeface="Roboto" panose="02000000000000000000" pitchFamily="2" charset="0"/>
                <a:ea typeface="Roboto" panose="02000000000000000000" pitchFamily="2" charset="0"/>
              </a:rPr>
              <a:t>Et les filles sont belles</a:t>
            </a:r>
          </a:p>
          <a:p>
            <a:pPr>
              <a:lnSpc>
                <a:spcPts val="1300"/>
              </a:lnSpc>
            </a:pPr>
            <a:endParaRPr lang="fr-FR" sz="8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Les idées se troublent</a:t>
            </a:r>
          </a:p>
          <a:p>
            <a:pPr>
              <a:lnSpc>
                <a:spcPts val="1300"/>
              </a:lnSpc>
            </a:pPr>
            <a:r>
              <a:rPr lang="fr-FR" sz="1000" dirty="0">
                <a:latin typeface="Roboto" panose="02000000000000000000" pitchFamily="2" charset="0"/>
                <a:ea typeface="Roboto" panose="02000000000000000000" pitchFamily="2" charset="0"/>
              </a:rPr>
              <a:t>Mais le corps se rappelle</a:t>
            </a:r>
          </a:p>
          <a:p>
            <a:pPr>
              <a:lnSpc>
                <a:spcPts val="1300"/>
              </a:lnSpc>
            </a:pPr>
            <a:r>
              <a:rPr lang="fr-FR" sz="1000" dirty="0">
                <a:latin typeface="Roboto" panose="02000000000000000000" pitchFamily="2" charset="0"/>
                <a:ea typeface="Roboto" panose="02000000000000000000" pitchFamily="2" charset="0"/>
              </a:rPr>
              <a:t>Est-ce que tu te rappelles ?</a:t>
            </a:r>
          </a:p>
          <a:p>
            <a:pPr>
              <a:lnSpc>
                <a:spcPts val="1300"/>
              </a:lnSpc>
            </a:pPr>
            <a:endParaRPr lang="fr-FR" sz="8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Qu'est-ce que ça veut dire d'être ensemble</a:t>
            </a:r>
          </a:p>
          <a:p>
            <a:pPr>
              <a:lnSpc>
                <a:spcPts val="1300"/>
              </a:lnSpc>
            </a:pPr>
            <a:r>
              <a:rPr lang="fr-FR" sz="1000" dirty="0">
                <a:latin typeface="Roboto" panose="02000000000000000000" pitchFamily="2" charset="0"/>
                <a:ea typeface="Roboto" panose="02000000000000000000" pitchFamily="2" charset="0"/>
              </a:rPr>
              <a:t>Si on n'est pas ensemble ?</a:t>
            </a:r>
          </a:p>
          <a:p>
            <a:pPr>
              <a:lnSpc>
                <a:spcPts val="1300"/>
              </a:lnSpc>
            </a:pPr>
            <a:r>
              <a:rPr lang="fr-FR" sz="1000" dirty="0">
                <a:latin typeface="Roboto" panose="02000000000000000000" pitchFamily="2" charset="0"/>
                <a:ea typeface="Roboto" panose="02000000000000000000" pitchFamily="2" charset="0"/>
              </a:rPr>
              <a:t>Est-ce que ça suffit de rassembler nos souvenirs ?</a:t>
            </a:r>
          </a:p>
          <a:p>
            <a:pPr>
              <a:lnSpc>
                <a:spcPts val="1300"/>
              </a:lnSpc>
            </a:pPr>
            <a:r>
              <a:rPr lang="fr-FR" sz="1000" dirty="0">
                <a:latin typeface="Roboto" panose="02000000000000000000" pitchFamily="2" charset="0"/>
                <a:ea typeface="Roboto" panose="02000000000000000000" pitchFamily="2" charset="0"/>
              </a:rPr>
              <a:t>Qu'est-ce que ça veut dire d'être ensemble</a:t>
            </a:r>
          </a:p>
          <a:p>
            <a:pPr>
              <a:lnSpc>
                <a:spcPts val="1300"/>
              </a:lnSpc>
            </a:pPr>
            <a:r>
              <a:rPr lang="fr-FR" sz="1000" dirty="0">
                <a:latin typeface="Roboto" panose="02000000000000000000" pitchFamily="2" charset="0"/>
                <a:ea typeface="Roboto" panose="02000000000000000000" pitchFamily="2" charset="0"/>
              </a:rPr>
              <a:t>Si on n'est pas ensemble ?</a:t>
            </a:r>
          </a:p>
          <a:p>
            <a:pPr>
              <a:lnSpc>
                <a:spcPts val="1300"/>
              </a:lnSpc>
            </a:pPr>
            <a:r>
              <a:rPr lang="fr-FR" sz="1000" dirty="0">
                <a:latin typeface="Roboto" panose="02000000000000000000" pitchFamily="2" charset="0"/>
                <a:ea typeface="Roboto" panose="02000000000000000000" pitchFamily="2" charset="0"/>
              </a:rPr>
              <a:t>Est-ce que ça suffit de s'attendre ?</a:t>
            </a:r>
          </a:p>
          <a:p>
            <a:pPr>
              <a:lnSpc>
                <a:spcPts val="1300"/>
              </a:lnSpc>
            </a:pPr>
            <a:endParaRPr lang="fr-FR" sz="8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Je voudrais partir maintenant</a:t>
            </a:r>
          </a:p>
          <a:p>
            <a:pPr>
              <a:lnSpc>
                <a:spcPts val="1300"/>
              </a:lnSpc>
            </a:pPr>
            <a:r>
              <a:rPr lang="fr-FR" sz="1000" dirty="0">
                <a:latin typeface="Roboto" panose="02000000000000000000" pitchFamily="2" charset="0"/>
                <a:ea typeface="Roboto" panose="02000000000000000000" pitchFamily="2" charset="0"/>
              </a:rPr>
              <a:t>Te retrouver</a:t>
            </a:r>
          </a:p>
          <a:p>
            <a:pPr>
              <a:lnSpc>
                <a:spcPts val="1300"/>
              </a:lnSpc>
            </a:pPr>
            <a:r>
              <a:rPr lang="fr-FR" sz="1000" dirty="0">
                <a:latin typeface="Roboto" panose="02000000000000000000" pitchFamily="2" charset="0"/>
                <a:ea typeface="Roboto" panose="02000000000000000000" pitchFamily="2" charset="0"/>
              </a:rPr>
              <a:t>Tu me manques tellement</a:t>
            </a:r>
          </a:p>
          <a:p>
            <a:pPr>
              <a:lnSpc>
                <a:spcPts val="1300"/>
              </a:lnSpc>
            </a:pPr>
            <a:r>
              <a:rPr lang="fr-FR" sz="1000" dirty="0">
                <a:latin typeface="Roboto" panose="02000000000000000000" pitchFamily="2" charset="0"/>
                <a:ea typeface="Roboto" panose="02000000000000000000" pitchFamily="2" charset="0"/>
              </a:rPr>
              <a:t>Je voudrais partir maintenant</a:t>
            </a:r>
          </a:p>
          <a:p>
            <a:pPr>
              <a:lnSpc>
                <a:spcPts val="1300"/>
              </a:lnSpc>
            </a:pPr>
            <a:r>
              <a:rPr lang="fr-FR" sz="1000" dirty="0">
                <a:latin typeface="Roboto" panose="02000000000000000000" pitchFamily="2" charset="0"/>
                <a:ea typeface="Roboto" panose="02000000000000000000" pitchFamily="2" charset="0"/>
              </a:rPr>
              <a:t>Te retrouver</a:t>
            </a:r>
          </a:p>
          <a:p>
            <a:pPr>
              <a:lnSpc>
                <a:spcPts val="1300"/>
              </a:lnSpc>
            </a:pPr>
            <a:r>
              <a:rPr lang="fr-FR" sz="1000" dirty="0">
                <a:latin typeface="Roboto" panose="02000000000000000000" pitchFamily="2" charset="0"/>
                <a:ea typeface="Roboto" panose="02000000000000000000" pitchFamily="2" charset="0"/>
              </a:rPr>
              <a:t>Tu me manques tellement</a:t>
            </a:r>
          </a:p>
          <a:p>
            <a:pPr>
              <a:lnSpc>
                <a:spcPts val="1300"/>
              </a:lnSpc>
            </a:pPr>
            <a:endParaRPr lang="fr-FR" sz="8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Mais les filles sont belles</a:t>
            </a:r>
          </a:p>
          <a:p>
            <a:pPr>
              <a:lnSpc>
                <a:spcPts val="1300"/>
              </a:lnSpc>
            </a:pPr>
            <a:r>
              <a:rPr lang="fr-FR" sz="1000" dirty="0">
                <a:latin typeface="Roboto" panose="02000000000000000000" pitchFamily="2" charset="0"/>
                <a:ea typeface="Roboto" panose="02000000000000000000" pitchFamily="2" charset="0"/>
              </a:rPr>
              <a:t>Et les filles sont belles</a:t>
            </a: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226889"/>
            <a:ext cx="2082205" cy="3485506"/>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rPr>
              <a:t>Acteur, auteur, compositeur et interprète, Aliocha est un artiste complet. Il commence sa carrière de chanteur en anglais avant de s’essayer au français en traduisant ses textes. C’est une révélation pour lui et il décide alors d’écrire son premier album dans la langue de Molière qui lui permet d’exprimer ses émotions plus intensément.</a:t>
            </a:r>
          </a:p>
          <a:p>
            <a:pPr algn="just">
              <a:lnSpc>
                <a:spcPts val="1280"/>
              </a:lnSpc>
            </a:pPr>
            <a:r>
              <a:rPr lang="fr-FR" sz="900" kern="1300" dirty="0">
                <a:latin typeface="Roboto Medium" panose="02000000000000000000" pitchFamily="2" charset="0"/>
                <a:ea typeface="Roboto Medium" panose="02000000000000000000" pitchFamily="2" charset="0"/>
              </a:rPr>
              <a:t>Dans son nouvel album, il explore sa relation de couple et il ouvre son intimité au public pour partager ses rêves et ses désirs en toute sincérité.</a:t>
            </a:r>
          </a:p>
          <a:p>
            <a:pPr algn="just">
              <a:lnSpc>
                <a:spcPts val="1280"/>
              </a:lnSpc>
            </a:pPr>
            <a:r>
              <a:rPr lang="fr-FR" sz="900" kern="1300" dirty="0">
                <a:latin typeface="Roboto Medium" panose="02000000000000000000" pitchFamily="2" charset="0"/>
                <a:ea typeface="Roboto Medium" panose="02000000000000000000" pitchFamily="2" charset="0"/>
              </a:rPr>
              <a:t>Ses influences sont riches, de la folk de Dylan aux vagues de la mer Méditerranée, laissez-vous transporter par ses mélodies romantiques et ses paroles touchantes.</a:t>
            </a:r>
            <a:endParaRPr lang="fr-FR" sz="900" dirty="0">
              <a:latin typeface="Roboto Medium" panose="02000000000000000000" pitchFamily="2" charset="0"/>
              <a:ea typeface="Roboto Medium" panose="02000000000000000000" pitchFamily="2" charset="0"/>
            </a:endParaRPr>
          </a:p>
        </p:txBody>
      </p:sp>
      <p:sp>
        <p:nvSpPr>
          <p:cNvPr id="15" name="ZoneTexte 14">
            <a:extLst>
              <a:ext uri="{FF2B5EF4-FFF2-40B4-BE49-F238E27FC236}">
                <a16:creationId xmlns:a16="http://schemas.microsoft.com/office/drawing/2014/main" id="{3180AE12-2343-0D48-A30E-196099CEE8B9}"/>
              </a:ext>
            </a:extLst>
          </p:cNvPr>
          <p:cNvSpPr txBox="1"/>
          <p:nvPr/>
        </p:nvSpPr>
        <p:spPr>
          <a:xfrm>
            <a:off x="242727" y="7507995"/>
            <a:ext cx="2207525" cy="561692"/>
          </a:xfrm>
          <a:prstGeom prst="rect">
            <a:avLst/>
          </a:prstGeom>
          <a:noFill/>
        </p:spPr>
        <p:txBody>
          <a:bodyPr wrap="square" lIns="0" tIns="0" rIns="0" bIns="0" rtlCol="0">
            <a:spAutoFit/>
          </a:bodyPr>
          <a:lstStyle/>
          <a:p>
            <a:pPr>
              <a:lnSpc>
                <a:spcPts val="1080"/>
              </a:lnSpc>
            </a:pPr>
            <a:r>
              <a:rPr lang="fr-FR" sz="850" i="1" kern="1100" dirty="0">
                <a:latin typeface="Roboto" panose="02000000000000000000" pitchFamily="2" charset="0"/>
                <a:ea typeface="Roboto" panose="02000000000000000000" pitchFamily="2" charset="0"/>
              </a:rPr>
              <a:t>Pour suivre l’actualité de </a:t>
            </a:r>
            <a:r>
              <a:rPr lang="fr-FR" sz="900" dirty="0">
                <a:latin typeface="Roboto" panose="02000000000000000000" pitchFamily="2" charset="0"/>
                <a:ea typeface="Roboto" panose="02000000000000000000" pitchFamily="2" charset="0"/>
              </a:rPr>
              <a:t>Aliocha Schneider</a:t>
            </a:r>
            <a:r>
              <a:rPr lang="fr-FR" sz="850" i="1" kern="1100" dirty="0">
                <a:latin typeface="Roboto" panose="02000000000000000000" pitchFamily="2" charset="0"/>
                <a:ea typeface="Roboto" panose="02000000000000000000" pitchFamily="2" charset="0"/>
              </a:rPr>
              <a:t>, abonnez-vous à son compte Instagram </a:t>
            </a:r>
            <a:r>
              <a:rPr lang="fr-FR" sz="850" b="1" i="1" kern="1100" dirty="0">
                <a:latin typeface="Roboto" panose="02000000000000000000" pitchFamily="2" charset="0"/>
                <a:ea typeface="Roboto" panose="02000000000000000000" pitchFamily="2" charset="0"/>
              </a:rPr>
              <a:t>« @</a:t>
            </a:r>
            <a:r>
              <a:rPr lang="fr-FR" sz="850" b="1" i="1" kern="1100" dirty="0" err="1">
                <a:latin typeface="Roboto" panose="02000000000000000000" pitchFamily="2" charset="0"/>
                <a:ea typeface="Roboto" panose="02000000000000000000" pitchFamily="2" charset="0"/>
              </a:rPr>
              <a:t>aliocha.s</a:t>
            </a:r>
            <a:r>
              <a:rPr lang="fr-FR" sz="850" b="1" i="1" kern="1100" dirty="0">
                <a:latin typeface="Roboto" panose="02000000000000000000" pitchFamily="2" charset="0"/>
                <a:ea typeface="Roboto" panose="02000000000000000000" pitchFamily="2" charset="0"/>
              </a:rPr>
              <a:t> » </a:t>
            </a:r>
          </a:p>
          <a:p>
            <a:endParaRPr lang="fr-FR" sz="900" dirty="0">
              <a:latin typeface="Roboto Medium" panose="02000000000000000000" pitchFamily="2" charset="0"/>
              <a:ea typeface="Roboto Medium" panose="02000000000000000000" pitchFamily="2" charset="0"/>
            </a:endParaRPr>
          </a:p>
        </p:txBody>
      </p:sp>
      <p:pic>
        <p:nvPicPr>
          <p:cNvPr id="32" name="Image 31">
            <a:extLst>
              <a:ext uri="{FF2B5EF4-FFF2-40B4-BE49-F238E27FC236}">
                <a16:creationId xmlns:a16="http://schemas.microsoft.com/office/drawing/2014/main" id="{0CE9A250-3CF9-9C4B-9A2D-D66B958E2D97}"/>
              </a:ext>
            </a:extLst>
          </p:cNvPr>
          <p:cNvPicPr>
            <a:picLocks noChangeAspect="1"/>
          </p:cNvPicPr>
          <p:nvPr/>
        </p:nvPicPr>
        <p:blipFill>
          <a:blip r:embed="rId4"/>
          <a:stretch>
            <a:fillRect/>
          </a:stretch>
        </p:blipFill>
        <p:spPr>
          <a:xfrm>
            <a:off x="7937" y="5556"/>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Aliocha Schneider</a:t>
            </a:r>
          </a:p>
        </p:txBody>
      </p:sp>
      <p:pic>
        <p:nvPicPr>
          <p:cNvPr id="10" name="Image 9">
            <a:extLst>
              <a:ext uri="{FF2B5EF4-FFF2-40B4-BE49-F238E27FC236}">
                <a16:creationId xmlns:a16="http://schemas.microsoft.com/office/drawing/2014/main" id="{C351F568-9139-BAEC-6E5E-4C8AB97E30CA}"/>
              </a:ext>
            </a:extLst>
          </p:cNvPr>
          <p:cNvPicPr>
            <a:picLocks noChangeAspect="1"/>
          </p:cNvPicPr>
          <p:nvPr/>
        </p:nvPicPr>
        <p:blipFill>
          <a:blip r:embed="rId5"/>
          <a:stretch>
            <a:fillRect/>
          </a:stretch>
        </p:blipFill>
        <p:spPr>
          <a:xfrm>
            <a:off x="324095" y="6811745"/>
            <a:ext cx="469900" cy="596900"/>
          </a:xfrm>
          <a:prstGeom prst="rect">
            <a:avLst/>
          </a:prstGeom>
        </p:spPr>
      </p:pic>
      <p:pic>
        <p:nvPicPr>
          <p:cNvPr id="1026" name="Picture 2" descr="Ensemble (single)">
            <a:extLst>
              <a:ext uri="{FF2B5EF4-FFF2-40B4-BE49-F238E27FC236}">
                <a16:creationId xmlns:a16="http://schemas.microsoft.com/office/drawing/2014/main" id="{BD8C3639-A904-48F4-841B-E3D99E7957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399" y="975444"/>
            <a:ext cx="2065045" cy="20650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91AFFD3-D87D-D19B-9C34-1650B65EEEDC}"/>
              </a:ext>
            </a:extLst>
          </p:cNvPr>
          <p:cNvPicPr>
            <a:picLocks noChangeAspect="1"/>
          </p:cNvPicPr>
          <p:nvPr/>
        </p:nvPicPr>
        <p:blipFill rotWithShape="1">
          <a:blip r:embed="rId3"/>
          <a:srcRect b="6737"/>
          <a:stretch/>
        </p:blipFill>
        <p:spPr>
          <a:xfrm>
            <a:off x="7937" y="5556"/>
            <a:ext cx="7544153" cy="9961659"/>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Ensemble » </a:t>
            </a:r>
            <a:r>
              <a:rPr lang="fr-FR" sz="1200" dirty="0">
                <a:latin typeface="Roboto" panose="02000000000000000000" pitchFamily="2" charset="0"/>
                <a:ea typeface="Roboto" panose="02000000000000000000" pitchFamily="2" charset="0"/>
              </a:rPr>
              <a:t>Aliocha Schneider</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1429793942"/>
              </p:ext>
            </p:extLst>
          </p:nvPr>
        </p:nvGraphicFramePr>
        <p:xfrm>
          <a:off x="1130984" y="2016359"/>
          <a:ext cx="5717287" cy="5629636"/>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526">
                  <a:extLst>
                    <a:ext uri="{9D8B030D-6E8A-4147-A177-3AD203B41FA5}">
                      <a16:colId xmlns:a16="http://schemas.microsoft.com/office/drawing/2014/main" val="161568558"/>
                    </a:ext>
                  </a:extLst>
                </a:gridCol>
                <a:gridCol w="4085616">
                  <a:extLst>
                    <a:ext uri="{9D8B030D-6E8A-4147-A177-3AD203B41FA5}">
                      <a16:colId xmlns:a16="http://schemas.microsoft.com/office/drawing/2014/main" val="93050948"/>
                    </a:ext>
                  </a:extLst>
                </a:gridCol>
              </a:tblGrid>
              <a:tr h="869025">
                <a:tc>
                  <a:txBody>
                    <a:bodyPr/>
                    <a:lstStyle/>
                    <a:p>
                      <a:pPr algn="r"/>
                      <a:r>
                        <a:rPr lang="fr-FR" sz="5300" b="1" i="0" dirty="0">
                          <a:solidFill>
                            <a:srgbClr val="46B8B7"/>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l">
                        <a:lnSpc>
                          <a:spcPts val="1300"/>
                        </a:lnSpc>
                      </a:pPr>
                      <a:r>
                        <a:rPr lang="fr-FR" sz="1000" b="0"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Être « Ensemble ». </a:t>
                      </a:r>
                    </a:p>
                    <a:p>
                      <a:pPr algn="l">
                        <a:lnSpc>
                          <a:spcPts val="1300"/>
                        </a:lnSpc>
                      </a:pPr>
                      <a:r>
                        <a:rPr lang="fr-FR" sz="1000" b="0"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Qu’est-ce que ça signifie ? Avec qui aimez-vous passer du temps ? Donnez des exemples.</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32751">
                <a:tc>
                  <a:txBody>
                    <a:bodyPr/>
                    <a:lstStyle/>
                    <a:p>
                      <a:pPr algn="r"/>
                      <a:r>
                        <a:rPr lang="fr-FR" sz="5300" b="1" i="0" dirty="0">
                          <a:solidFill>
                            <a:srgbClr val="46B8B7"/>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just">
                        <a:lnSpc>
                          <a:spcPct val="150000"/>
                        </a:lnSpc>
                        <a:buFontTx/>
                        <a:buNone/>
                      </a:pPr>
                      <a:endParaRPr lang="fr-FR" sz="1000" dirty="0">
                        <a:solidFill>
                          <a:schemeClr val="tx1"/>
                        </a:solidFill>
                        <a:latin typeface="Roboto" panose="02000000000000000000" pitchFamily="2" charset="0"/>
                        <a:ea typeface="Roboto" panose="02000000000000000000" pitchFamily="2" charset="0"/>
                      </a:endParaRPr>
                    </a:p>
                    <a:p>
                      <a:pPr algn="just"/>
                      <a:r>
                        <a:rPr lang="fr-FR" sz="1000" b="1" kern="1300" baseline="0" dirty="0">
                          <a:solidFill>
                            <a:schemeClr val="tx1"/>
                          </a:solidFill>
                          <a:latin typeface="Roboto" panose="02000000000000000000" pitchFamily="2" charset="0"/>
                          <a:ea typeface="Roboto" panose="02000000000000000000" pitchFamily="2" charset="0"/>
                        </a:rPr>
                        <a:t>Deuxième temps</a:t>
                      </a:r>
                    </a:p>
                    <a:p>
                      <a:pPr algn="l"/>
                      <a:r>
                        <a:rPr lang="fr-FR" sz="10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Écoutez l'extrait proposé (de 0:42 à 1:06). </a:t>
                      </a:r>
                      <a:br>
                        <a:rPr lang="fr-FR" sz="10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br>
                      <a:r>
                        <a:rPr lang="fr-FR" sz="10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Entourez les emojis qui correspondent aux émotions que vous ressentez.</a:t>
                      </a:r>
                      <a:endParaRPr lang="fr-FR" sz="1000" b="0" i="0" kern="1300" baseline="0" dirty="0">
                        <a:solidFill>
                          <a:srgbClr val="222222"/>
                        </a:solidFill>
                        <a:effectLst/>
                        <a:latin typeface="Roboto" panose="02000000000000000000" pitchFamily="2" charset="0"/>
                        <a:ea typeface="Roboto" panose="02000000000000000000" pitchFamily="2" charset="0"/>
                        <a:cs typeface="Roboto" panose="02000000000000000000" pitchFamily="2" charset="0"/>
                      </a:endParaRPr>
                    </a:p>
                    <a:p>
                      <a:pPr algn="just"/>
                      <a:endParaRPr lang="fr-FR" sz="1000" b="1" kern="1300" baseline="0" dirty="0">
                        <a:solidFill>
                          <a:schemeClr val="tx1"/>
                        </a:solidFill>
                        <a:latin typeface="Roboto" panose="02000000000000000000" pitchFamily="2" charset="0"/>
                        <a:ea typeface="Roboto" panose="02000000000000000000" pitchFamily="2" charset="0"/>
                      </a:endParaRPr>
                    </a:p>
                    <a:p>
                      <a:pPr algn="just"/>
                      <a:endParaRPr lang="fr-FR" sz="1000" b="0" kern="1300" baseline="0" dirty="0">
                        <a:solidFill>
                          <a:schemeClr val="tx1"/>
                        </a:solidFill>
                        <a:latin typeface="Roboto" panose="02000000000000000000" pitchFamily="2" charset="0"/>
                        <a:ea typeface="Roboto" panose="02000000000000000000" pitchFamily="2" charset="0"/>
                      </a:endParaRPr>
                    </a:p>
                    <a:p>
                      <a:pPr algn="just"/>
                      <a:endParaRPr lang="fr-FR" sz="1000" b="1"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2055445">
                <a:tc>
                  <a:txBody>
                    <a:bodyPr/>
                    <a:lstStyle/>
                    <a:p>
                      <a:pPr algn="r"/>
                      <a:r>
                        <a:rPr lang="fr-FR" sz="5300" b="1" i="0" dirty="0">
                          <a:solidFill>
                            <a:srgbClr val="46B8B7"/>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endParaRPr lang="fr-FR" sz="1000" b="1" dirty="0">
                        <a:solidFill>
                          <a:schemeClr val="tx1"/>
                        </a:solidFill>
                        <a:latin typeface="Roboto" panose="02000000000000000000" pitchFamily="2" charset="0"/>
                        <a:ea typeface="Roboto" panose="02000000000000000000" pitchFamily="2" charset="0"/>
                      </a:endParaRPr>
                    </a:p>
                    <a:p>
                      <a:pPr algn="just"/>
                      <a:r>
                        <a:rPr lang="fr-FR" sz="1000" b="1" kern="1300" baseline="0" dirty="0">
                          <a:solidFill>
                            <a:schemeClr val="tx1"/>
                          </a:solidFill>
                          <a:latin typeface="Roboto" panose="02000000000000000000" pitchFamily="2" charset="0"/>
                          <a:ea typeface="Roboto" panose="02000000000000000000" pitchFamily="2" charset="0"/>
                        </a:rPr>
                        <a:t>Troisième temps</a:t>
                      </a:r>
                    </a:p>
                    <a:p>
                      <a:pPr algn="l"/>
                      <a:r>
                        <a:rPr lang="fr-FR" sz="1000" b="0"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Écoutez les paroles attentivement. </a:t>
                      </a:r>
                      <a:br>
                        <a:rPr lang="fr-FR" sz="1000" b="0"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Soulignez les phrases que vous entendez. </a:t>
                      </a:r>
                    </a:p>
                    <a:p>
                      <a:pPr algn="just"/>
                      <a:endParaRPr lang="fr-FR" sz="1000" b="0" kern="1300" baseline="0" dirty="0">
                        <a:solidFill>
                          <a:schemeClr val="tx1"/>
                        </a:solidFill>
                        <a:latin typeface="Roboto" panose="02000000000000000000" pitchFamily="2" charset="0"/>
                      </a:endParaRPr>
                    </a:p>
                    <a:p>
                      <a:pPr algn="ctr">
                        <a:lnSpc>
                          <a:spcPts val="1500"/>
                        </a:lnSpc>
                      </a:pPr>
                      <a:r>
                        <a:rPr lang="fr-FR" sz="1000" b="0" kern="1300" baseline="0" dirty="0">
                          <a:solidFill>
                            <a:schemeClr val="tx1"/>
                          </a:solidFill>
                          <a:latin typeface="Roboto" panose="02000000000000000000" pitchFamily="2" charset="0"/>
                        </a:rPr>
                        <a:t>La mémoire est courte, l’été est cruel</a:t>
                      </a:r>
                    </a:p>
                    <a:p>
                      <a:pPr algn="ctr">
                        <a:lnSpc>
                          <a:spcPts val="1500"/>
                        </a:lnSpc>
                      </a:pPr>
                      <a:r>
                        <a:rPr lang="fr-FR" sz="1000" b="0" kern="1300" baseline="0" dirty="0">
                          <a:solidFill>
                            <a:schemeClr val="tx1"/>
                          </a:solidFill>
                          <a:latin typeface="Roboto" panose="02000000000000000000" pitchFamily="2" charset="0"/>
                        </a:rPr>
                        <a:t>Je voudrais partir maintenant, te retrouver</a:t>
                      </a:r>
                    </a:p>
                    <a:p>
                      <a:pPr algn="ctr">
                        <a:lnSpc>
                          <a:spcPts val="1500"/>
                        </a:lnSpc>
                      </a:pPr>
                      <a:r>
                        <a:rPr lang="fr-FR" sz="1000" b="0" kern="1300" baseline="0" dirty="0">
                          <a:solidFill>
                            <a:schemeClr val="tx1"/>
                          </a:solidFill>
                          <a:latin typeface="Roboto" panose="02000000000000000000" pitchFamily="2" charset="0"/>
                        </a:rPr>
                        <a:t>Tu me manques tellement</a:t>
                      </a:r>
                    </a:p>
                    <a:p>
                      <a:pPr algn="ctr">
                        <a:lnSpc>
                          <a:spcPts val="1500"/>
                        </a:lnSpc>
                      </a:pPr>
                      <a:r>
                        <a:rPr lang="fr-FR" sz="1000" b="0" kern="1300" baseline="0" dirty="0">
                          <a:solidFill>
                            <a:schemeClr val="tx1"/>
                          </a:solidFill>
                          <a:latin typeface="Roboto" panose="02000000000000000000" pitchFamily="2" charset="0"/>
                        </a:rPr>
                        <a:t>La vie ne vaut rien mais rien ne vaut la vie</a:t>
                      </a:r>
                    </a:p>
                    <a:p>
                      <a:pPr algn="ctr">
                        <a:lnSpc>
                          <a:spcPts val="1500"/>
                        </a:lnSpc>
                      </a:pPr>
                      <a:r>
                        <a:rPr lang="fr-FR" sz="1000" b="0" kern="1300" baseline="0" dirty="0">
                          <a:solidFill>
                            <a:schemeClr val="tx1"/>
                          </a:solidFill>
                          <a:latin typeface="Roboto" panose="02000000000000000000" pitchFamily="2" charset="0"/>
                        </a:rPr>
                        <a:t>Pourquoi vivre à deux si c’est vivre à moitié ?</a:t>
                      </a:r>
                    </a:p>
                    <a:p>
                      <a:pPr algn="ctr">
                        <a:lnSpc>
                          <a:spcPts val="1500"/>
                        </a:lnSpc>
                      </a:pPr>
                      <a:r>
                        <a:rPr lang="fr-FR" sz="1000" b="0" kern="1300" baseline="0" dirty="0">
                          <a:solidFill>
                            <a:schemeClr val="tx1"/>
                          </a:solidFill>
                          <a:latin typeface="Roboto" panose="02000000000000000000" pitchFamily="2" charset="0"/>
                        </a:rPr>
                        <a:t>Les idées se troublent, mais le corps se rappelle</a:t>
                      </a:r>
                    </a:p>
                    <a:p>
                      <a:pPr algn="just">
                        <a:lnSpc>
                          <a:spcPts val="1500"/>
                        </a:lnSpc>
                      </a:pPr>
                      <a:endParaRPr lang="fr-FR" sz="2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72415">
                <a:tc>
                  <a:txBody>
                    <a:bodyPr/>
                    <a:lstStyle/>
                    <a:p>
                      <a:pPr algn="r"/>
                      <a:r>
                        <a:rPr lang="fr-FR" sz="5300" b="1" i="0" dirty="0">
                          <a:solidFill>
                            <a:srgbClr val="46B8B7"/>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endParaRPr lang="fr-FR" sz="1000" b="1" dirty="0">
                        <a:solidFill>
                          <a:schemeClr val="tx1"/>
                        </a:solidFill>
                        <a:latin typeface="Arial" panose="020B0604020202020204" pitchFamily="34" charset="0"/>
                        <a:ea typeface="Roboto" panose="02000000000000000000" pitchFamily="2" charset="0"/>
                        <a:cs typeface="Arial" panose="020B0604020202020204" pitchFamily="34" charset="0"/>
                      </a:endParaRPr>
                    </a:p>
                    <a:p>
                      <a:pPr algn="just"/>
                      <a:r>
                        <a:rPr lang="fr-FR" sz="1000" b="1" kern="1300" baseline="0" dirty="0">
                          <a:solidFill>
                            <a:schemeClr val="tx1"/>
                          </a:solidFill>
                          <a:latin typeface="Arial" panose="020B0604020202020204" pitchFamily="34" charset="0"/>
                          <a:ea typeface="Roboto" panose="02000000000000000000" pitchFamily="2" charset="0"/>
                          <a:cs typeface="Arial" panose="020B0604020202020204" pitchFamily="34" charset="0"/>
                        </a:rPr>
                        <a:t>Quatrième temps (optionnel)</a:t>
                      </a:r>
                    </a:p>
                    <a:p>
                      <a:pPr algn="just"/>
                      <a:r>
                        <a:rPr lang="fr-FR" sz="1000" b="0" i="0"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Envoyez un message vocal à quelqu’un qui est loin et que vous voulez retrouver.</a:t>
                      </a:r>
                    </a:p>
                    <a:p>
                      <a:pPr algn="just"/>
                      <a:endParaRPr lang="fr-FR" sz="1000" b="0" i="0" kern="1300" baseline="0" dirty="0">
                        <a:solidFill>
                          <a:schemeClr val="tx1"/>
                        </a:solidFill>
                        <a:latin typeface="Arial" panose="020B0604020202020204" pitchFamily="34" charset="0"/>
                        <a:ea typeface="Roboto Medium" panose="02000000000000000000" pitchFamily="2" charset="0"/>
                        <a:cs typeface="Arial" panose="020B0604020202020204" pitchFamily="34" charset="0"/>
                      </a:endParaRPr>
                    </a:p>
                    <a:p>
                      <a:pPr algn="just"/>
                      <a:r>
                        <a:rPr lang="fr-FR" sz="1000" b="0" i="1" kern="1300" baseline="0" dirty="0">
                          <a:solidFill>
                            <a:schemeClr val="tx1"/>
                          </a:solidFill>
                          <a:latin typeface="Arial" panose="020B0604020202020204" pitchFamily="34" charset="0"/>
                          <a:cs typeface="Arial" panose="020B0604020202020204" pitchFamily="34" charset="0"/>
                        </a:rPr>
                        <a:t>Exemple : </a:t>
                      </a:r>
                    </a:p>
                    <a:p>
                      <a:pPr algn="l"/>
                      <a:r>
                        <a:rPr lang="fr-FR" sz="1000" b="0" i="1" kern="1300" baseline="0" dirty="0">
                          <a:solidFill>
                            <a:schemeClr val="tx1"/>
                          </a:solidFill>
                          <a:latin typeface="Arial" panose="020B0604020202020204" pitchFamily="34" charset="0"/>
                          <a:cs typeface="Arial" panose="020B0604020202020204" pitchFamily="34" charset="0"/>
                        </a:rPr>
                        <a:t>Salut Pierre, comment vas-tu ? Tu me manques ! </a:t>
                      </a:r>
                      <a:br>
                        <a:rPr lang="fr-FR" sz="1000" b="0" i="1" kern="1300" baseline="0" dirty="0">
                          <a:solidFill>
                            <a:schemeClr val="tx1"/>
                          </a:solidFill>
                          <a:latin typeface="Arial" panose="020B0604020202020204" pitchFamily="34" charset="0"/>
                          <a:cs typeface="Arial" panose="020B0604020202020204" pitchFamily="34" charset="0"/>
                        </a:rPr>
                      </a:br>
                      <a:r>
                        <a:rPr lang="fr-FR" sz="1000" b="0" i="1" kern="1300" baseline="0" dirty="0">
                          <a:solidFill>
                            <a:schemeClr val="tx1"/>
                          </a:solidFill>
                          <a:latin typeface="Arial" panose="020B0604020202020204" pitchFamily="34" charset="0"/>
                          <a:cs typeface="Arial" panose="020B0604020202020204" pitchFamily="34" charset="0"/>
                        </a:rPr>
                        <a:t>Comment est la vie à Bucarest ? </a:t>
                      </a:r>
                      <a:br>
                        <a:rPr lang="fr-FR" sz="1000" b="0" i="1" kern="1300" baseline="0" dirty="0">
                          <a:solidFill>
                            <a:schemeClr val="tx1"/>
                          </a:solidFill>
                          <a:latin typeface="Arial" panose="020B0604020202020204" pitchFamily="34" charset="0"/>
                          <a:cs typeface="Arial" panose="020B0604020202020204" pitchFamily="34" charset="0"/>
                        </a:rPr>
                      </a:br>
                      <a:r>
                        <a:rPr lang="fr-FR" sz="1000" b="0" i="1" kern="1300" baseline="0" dirty="0">
                          <a:solidFill>
                            <a:schemeClr val="tx1"/>
                          </a:solidFill>
                          <a:latin typeface="Arial" panose="020B0604020202020204" pitchFamily="34" charset="0"/>
                          <a:cs typeface="Arial" panose="020B0604020202020204" pitchFamily="34" charset="0"/>
                        </a:rPr>
                        <a:t>Je voudrais partir et te retrouver tout de suite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15" name="Image 14">
            <a:extLst>
              <a:ext uri="{FF2B5EF4-FFF2-40B4-BE49-F238E27FC236}">
                <a16:creationId xmlns:a16="http://schemas.microsoft.com/office/drawing/2014/main" id="{43EF110D-EC29-A941-8BBC-7BAA4248E5B2}"/>
              </a:ext>
            </a:extLst>
          </p:cNvPr>
          <p:cNvPicPr>
            <a:picLocks noChangeAspect="1"/>
          </p:cNvPicPr>
          <p:nvPr/>
        </p:nvPicPr>
        <p:blipFill>
          <a:blip r:embed="rId4"/>
          <a:stretch>
            <a:fillRect/>
          </a:stretch>
        </p:blipFill>
        <p:spPr>
          <a:xfrm>
            <a:off x="0" y="5093"/>
            <a:ext cx="2743200" cy="660400"/>
          </a:xfrm>
          <a:prstGeom prst="rect">
            <a:avLst/>
          </a:prstGeom>
        </p:spPr>
      </p:pic>
      <p:pic>
        <p:nvPicPr>
          <p:cNvPr id="14" name="Image 13">
            <a:extLst>
              <a:ext uri="{FF2B5EF4-FFF2-40B4-BE49-F238E27FC236}">
                <a16:creationId xmlns:a16="http://schemas.microsoft.com/office/drawing/2014/main" id="{C431FAD1-0BE7-7147-1B9D-79FC987B9E94}"/>
              </a:ext>
            </a:extLst>
          </p:cNvPr>
          <p:cNvPicPr>
            <a:picLocks noChangeAspect="1"/>
          </p:cNvPicPr>
          <p:nvPr/>
        </p:nvPicPr>
        <p:blipFill>
          <a:blip r:embed="rId5"/>
          <a:stretch>
            <a:fillRect/>
          </a:stretch>
        </p:blipFill>
        <p:spPr>
          <a:xfrm>
            <a:off x="1926505" y="6460041"/>
            <a:ext cx="508000" cy="508000"/>
          </a:xfrm>
          <a:prstGeom prst="rect">
            <a:avLst/>
          </a:prstGeom>
        </p:spPr>
      </p:pic>
      <p:pic>
        <p:nvPicPr>
          <p:cNvPr id="41" name="Image 40">
            <a:extLst>
              <a:ext uri="{FF2B5EF4-FFF2-40B4-BE49-F238E27FC236}">
                <a16:creationId xmlns:a16="http://schemas.microsoft.com/office/drawing/2014/main" id="{9BDF25BB-DA64-20BA-6D5C-97DD00825E77}"/>
              </a:ext>
            </a:extLst>
          </p:cNvPr>
          <p:cNvPicPr>
            <a:picLocks noChangeAspect="1"/>
          </p:cNvPicPr>
          <p:nvPr/>
        </p:nvPicPr>
        <p:blipFill>
          <a:blip r:embed="rId6"/>
          <a:stretch>
            <a:fillRect/>
          </a:stretch>
        </p:blipFill>
        <p:spPr>
          <a:xfrm>
            <a:off x="1926505" y="2211132"/>
            <a:ext cx="508000" cy="508000"/>
          </a:xfrm>
          <a:prstGeom prst="rect">
            <a:avLst/>
          </a:prstGeom>
        </p:spPr>
      </p:pic>
      <p:pic>
        <p:nvPicPr>
          <p:cNvPr id="42" name="Image 41">
            <a:extLst>
              <a:ext uri="{FF2B5EF4-FFF2-40B4-BE49-F238E27FC236}">
                <a16:creationId xmlns:a16="http://schemas.microsoft.com/office/drawing/2014/main" id="{E326A410-23C7-513F-CADA-1BEAED483177}"/>
              </a:ext>
            </a:extLst>
          </p:cNvPr>
          <p:cNvPicPr>
            <a:picLocks noChangeAspect="1"/>
          </p:cNvPicPr>
          <p:nvPr/>
        </p:nvPicPr>
        <p:blipFill>
          <a:blip r:embed="rId7"/>
          <a:stretch>
            <a:fillRect/>
          </a:stretch>
        </p:blipFill>
        <p:spPr>
          <a:xfrm>
            <a:off x="1926505" y="4420563"/>
            <a:ext cx="508000" cy="508000"/>
          </a:xfrm>
          <a:prstGeom prst="rect">
            <a:avLst/>
          </a:prstGeom>
        </p:spPr>
      </p:pic>
      <p:pic>
        <p:nvPicPr>
          <p:cNvPr id="43" name="Image 42">
            <a:extLst>
              <a:ext uri="{FF2B5EF4-FFF2-40B4-BE49-F238E27FC236}">
                <a16:creationId xmlns:a16="http://schemas.microsoft.com/office/drawing/2014/main" id="{F0A3D585-52A1-F432-9603-6D3C6BD1DBD1}"/>
              </a:ext>
            </a:extLst>
          </p:cNvPr>
          <p:cNvPicPr>
            <a:picLocks noChangeAspect="1"/>
          </p:cNvPicPr>
          <p:nvPr/>
        </p:nvPicPr>
        <p:blipFill>
          <a:blip r:embed="rId8"/>
          <a:stretch>
            <a:fillRect/>
          </a:stretch>
        </p:blipFill>
        <p:spPr>
          <a:xfrm>
            <a:off x="1926505" y="3090969"/>
            <a:ext cx="508000" cy="508000"/>
          </a:xfrm>
          <a:prstGeom prst="rect">
            <a:avLst/>
          </a:prstGeom>
        </p:spPr>
      </p:pic>
      <p:pic>
        <p:nvPicPr>
          <p:cNvPr id="2" name="Image 1">
            <a:extLst>
              <a:ext uri="{FF2B5EF4-FFF2-40B4-BE49-F238E27FC236}">
                <a16:creationId xmlns:a16="http://schemas.microsoft.com/office/drawing/2014/main" id="{D3FB6297-F98A-429C-87A8-1B0CA574E3BD}"/>
              </a:ext>
            </a:extLst>
          </p:cNvPr>
          <p:cNvPicPr>
            <a:picLocks noChangeAspect="1"/>
          </p:cNvPicPr>
          <p:nvPr/>
        </p:nvPicPr>
        <p:blipFill>
          <a:blip r:embed="rId9"/>
          <a:stretch>
            <a:fillRect/>
          </a:stretch>
        </p:blipFill>
        <p:spPr>
          <a:xfrm>
            <a:off x="2743200" y="3839296"/>
            <a:ext cx="258763" cy="258763"/>
          </a:xfrm>
          <a:prstGeom prst="rect">
            <a:avLst/>
          </a:prstGeom>
        </p:spPr>
      </p:pic>
      <p:pic>
        <p:nvPicPr>
          <p:cNvPr id="3" name="Image 2">
            <a:extLst>
              <a:ext uri="{FF2B5EF4-FFF2-40B4-BE49-F238E27FC236}">
                <a16:creationId xmlns:a16="http://schemas.microsoft.com/office/drawing/2014/main" id="{A565B211-49BC-4F3F-A9D0-D7282CB3D7D3}"/>
              </a:ext>
            </a:extLst>
          </p:cNvPr>
          <p:cNvPicPr>
            <a:picLocks noChangeAspect="1"/>
          </p:cNvPicPr>
          <p:nvPr/>
        </p:nvPicPr>
        <p:blipFill>
          <a:blip r:embed="rId10"/>
          <a:stretch>
            <a:fillRect/>
          </a:stretch>
        </p:blipFill>
        <p:spPr>
          <a:xfrm>
            <a:off x="3205495" y="3839295"/>
            <a:ext cx="258763" cy="258763"/>
          </a:xfrm>
          <a:prstGeom prst="rect">
            <a:avLst/>
          </a:prstGeom>
        </p:spPr>
      </p:pic>
      <p:pic>
        <p:nvPicPr>
          <p:cNvPr id="5" name="Image 4">
            <a:extLst>
              <a:ext uri="{FF2B5EF4-FFF2-40B4-BE49-F238E27FC236}">
                <a16:creationId xmlns:a16="http://schemas.microsoft.com/office/drawing/2014/main" id="{EEC04E39-AC51-4447-BB59-872A1E10B24B}"/>
              </a:ext>
            </a:extLst>
          </p:cNvPr>
          <p:cNvPicPr>
            <a:picLocks noChangeAspect="1"/>
          </p:cNvPicPr>
          <p:nvPr/>
        </p:nvPicPr>
        <p:blipFill>
          <a:blip r:embed="rId11"/>
          <a:stretch>
            <a:fillRect/>
          </a:stretch>
        </p:blipFill>
        <p:spPr>
          <a:xfrm flipH="1">
            <a:off x="3667790" y="3839295"/>
            <a:ext cx="258764" cy="258764"/>
          </a:xfrm>
          <a:prstGeom prst="rect">
            <a:avLst/>
          </a:prstGeom>
        </p:spPr>
      </p:pic>
      <p:pic>
        <p:nvPicPr>
          <p:cNvPr id="7" name="Image 6">
            <a:extLst>
              <a:ext uri="{FF2B5EF4-FFF2-40B4-BE49-F238E27FC236}">
                <a16:creationId xmlns:a16="http://schemas.microsoft.com/office/drawing/2014/main" id="{1D322B87-77C7-4506-8B22-4B398102F0B4}"/>
              </a:ext>
            </a:extLst>
          </p:cNvPr>
          <p:cNvPicPr>
            <a:picLocks noChangeAspect="1"/>
          </p:cNvPicPr>
          <p:nvPr/>
        </p:nvPicPr>
        <p:blipFill>
          <a:blip r:embed="rId12"/>
          <a:stretch>
            <a:fillRect/>
          </a:stretch>
        </p:blipFill>
        <p:spPr>
          <a:xfrm>
            <a:off x="4125010" y="3839294"/>
            <a:ext cx="258763" cy="258763"/>
          </a:xfrm>
          <a:prstGeom prst="rect">
            <a:avLst/>
          </a:prstGeom>
        </p:spPr>
      </p:pic>
      <p:pic>
        <p:nvPicPr>
          <p:cNvPr id="9" name="Image 8">
            <a:extLst>
              <a:ext uri="{FF2B5EF4-FFF2-40B4-BE49-F238E27FC236}">
                <a16:creationId xmlns:a16="http://schemas.microsoft.com/office/drawing/2014/main" id="{1F4D661B-DD98-480F-9DBF-1148B2A51E20}"/>
              </a:ext>
            </a:extLst>
          </p:cNvPr>
          <p:cNvPicPr>
            <a:picLocks noChangeAspect="1"/>
          </p:cNvPicPr>
          <p:nvPr/>
        </p:nvPicPr>
        <p:blipFill>
          <a:blip r:embed="rId13"/>
          <a:stretch>
            <a:fillRect/>
          </a:stretch>
        </p:blipFill>
        <p:spPr>
          <a:xfrm flipH="1">
            <a:off x="4562194" y="3777698"/>
            <a:ext cx="320361" cy="320361"/>
          </a:xfrm>
          <a:prstGeom prst="rect">
            <a:avLst/>
          </a:prstGeom>
        </p:spPr>
      </p:pic>
      <p:pic>
        <p:nvPicPr>
          <p:cNvPr id="12" name="Image 11">
            <a:extLst>
              <a:ext uri="{FF2B5EF4-FFF2-40B4-BE49-F238E27FC236}">
                <a16:creationId xmlns:a16="http://schemas.microsoft.com/office/drawing/2014/main" id="{79EAA170-F57A-42E0-AECE-CE47A1486C02}"/>
              </a:ext>
            </a:extLst>
          </p:cNvPr>
          <p:cNvPicPr>
            <a:picLocks noChangeAspect="1"/>
          </p:cNvPicPr>
          <p:nvPr/>
        </p:nvPicPr>
        <p:blipFill>
          <a:blip r:embed="rId14"/>
          <a:stretch>
            <a:fillRect/>
          </a:stretch>
        </p:blipFill>
        <p:spPr>
          <a:xfrm>
            <a:off x="5064957" y="3839296"/>
            <a:ext cx="260275" cy="260275"/>
          </a:xfrm>
          <a:prstGeom prst="rect">
            <a:avLst/>
          </a:prstGeom>
        </p:spPr>
      </p:pic>
      <p:pic>
        <p:nvPicPr>
          <p:cNvPr id="16" name="Image 15">
            <a:extLst>
              <a:ext uri="{FF2B5EF4-FFF2-40B4-BE49-F238E27FC236}">
                <a16:creationId xmlns:a16="http://schemas.microsoft.com/office/drawing/2014/main" id="{B2F05764-1A80-4933-811A-A03A845E67B5}"/>
              </a:ext>
            </a:extLst>
          </p:cNvPr>
          <p:cNvPicPr>
            <a:picLocks noChangeAspect="1"/>
          </p:cNvPicPr>
          <p:nvPr/>
        </p:nvPicPr>
        <p:blipFill>
          <a:blip r:embed="rId15"/>
          <a:stretch>
            <a:fillRect/>
          </a:stretch>
        </p:blipFill>
        <p:spPr>
          <a:xfrm>
            <a:off x="5499259" y="3839296"/>
            <a:ext cx="260275" cy="260275"/>
          </a:xfrm>
          <a:prstGeom prst="rect">
            <a:avLst/>
          </a:prstGeom>
        </p:spPr>
      </p:pic>
    </p:spTree>
    <p:custDataLst>
      <p:tags r:id="rId1"/>
    </p:custDataLst>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F3A04D6-5F1D-64E7-A9D6-69A25609AB88}"/>
              </a:ext>
            </a:extLst>
          </p:cNvPr>
          <p:cNvPicPr>
            <a:picLocks noChangeAspect="1"/>
          </p:cNvPicPr>
          <p:nvPr/>
        </p:nvPicPr>
        <p:blipFill rotWithShape="1">
          <a:blip r:embed="rId3"/>
          <a:srcRect b="6734"/>
          <a:stretch/>
        </p:blipFill>
        <p:spPr>
          <a:xfrm>
            <a:off x="7937" y="5556"/>
            <a:ext cx="7543800" cy="9961418"/>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996525791"/>
              </p:ext>
            </p:extLst>
          </p:nvPr>
        </p:nvGraphicFramePr>
        <p:xfrm>
          <a:off x="864394" y="964406"/>
          <a:ext cx="6369404" cy="9002568"/>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46B8B7"/>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341281773"/>
                  </a:ext>
                </a:extLst>
              </a:tr>
              <a:tr h="10449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Qu’est-ce qui compte pour vous dans un couple ?</a:t>
                      </a:r>
                    </a:p>
                    <a:p>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Classez les éléments suivants par ordre d’importance.</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latin typeface="Roboto" panose="02000000000000000000" pitchFamily="2" charset="0"/>
                          <a:ea typeface="Roboto" panose="02000000000000000000" pitchFamily="2" charset="0"/>
                          <a:cs typeface="Roboto" panose="02000000000000000000" pitchFamily="2" charset="0"/>
                        </a:rPr>
                        <a:t>N°… Les souvenirs                  N°… La beauté</a:t>
                      </a:r>
                    </a:p>
                    <a:p>
                      <a:r>
                        <a:rPr lang="fr-FR" sz="1000" b="0" i="0" kern="1300" baseline="0" dirty="0">
                          <a:latin typeface="Roboto" panose="02000000000000000000" pitchFamily="2" charset="0"/>
                          <a:ea typeface="Roboto" panose="02000000000000000000" pitchFamily="2" charset="0"/>
                          <a:cs typeface="Roboto" panose="02000000000000000000" pitchFamily="2" charset="0"/>
                        </a:rPr>
                        <a:t>N°… La présence                     N°… L’intelligence</a:t>
                      </a:r>
                    </a:p>
                    <a:p>
                      <a:r>
                        <a:rPr lang="fr-FR" sz="1000" b="0" i="0" kern="1300" baseline="0" dirty="0">
                          <a:latin typeface="Roboto" panose="02000000000000000000" pitchFamily="2" charset="0"/>
                          <a:ea typeface="Roboto" panose="02000000000000000000" pitchFamily="2" charset="0"/>
                          <a:cs typeface="Roboto" panose="02000000000000000000" pitchFamily="2" charset="0"/>
                        </a:rPr>
                        <a:t>N°… Les activités ensemble  N°… La confiance</a:t>
                      </a: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46B8B7"/>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530029951"/>
                  </a:ext>
                </a:extLst>
              </a:tr>
              <a:tr h="250175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A. Écoutez la chanson, quels instruments entendez-vous ? Entourez-les.</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Une guitare    Une batterie    Une voix     Un violon      Un piano    Un saxophone</a:t>
                      </a:r>
                    </a:p>
                    <a:p>
                      <a:r>
                        <a:rPr lang="fr-FR" sz="1000" b="0" i="0" kern="1300" baseline="0" dirty="0">
                          <a:solidFill>
                            <a:schemeClr val="dk1"/>
                          </a:solidFill>
                          <a:effectLst/>
                          <a:latin typeface="Roboto Medium" panose="02000000000000000000" pitchFamily="2" charset="0"/>
                          <a:ea typeface="+mn-ea"/>
                          <a:cs typeface="+mn-cs"/>
                        </a:rPr>
                        <a:t>   </a:t>
                      </a:r>
                    </a:p>
                    <a:p>
                      <a:r>
                        <a:rPr lang="fr-FR" sz="1000" b="0" i="0" kern="1300" baseline="0" dirty="0">
                          <a:solidFill>
                            <a:schemeClr val="dk1"/>
                          </a:solidFill>
                          <a:effectLst/>
                          <a:latin typeface="Roboto Medium" panose="02000000000000000000" pitchFamily="2" charset="0"/>
                          <a:ea typeface="+mn-ea"/>
                          <a:cs typeface="+mn-cs"/>
                        </a:rPr>
                        <a:t>B. Que pensez-vous de la musique? Entourez l’adjectif qui convient.</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Le rythme est </a:t>
                      </a: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lent / rapide</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La mélodie est </a:t>
                      </a: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joyeuse / triste</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La voix d’Aliocha Schneider est </a:t>
                      </a: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douce / forte</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rowSpan="3">
                  <a:txBody>
                    <a:bodyPr/>
                    <a:lstStyle/>
                    <a:p>
                      <a:pPr algn="r"/>
                      <a:r>
                        <a:rPr lang="fr-FR" sz="5300" b="1" i="0" baseline="0" dirty="0">
                          <a:solidFill>
                            <a:srgbClr val="46B8B7"/>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Wingdings" pitchFamily="2" charset="2"/>
                        <a:buNone/>
                      </a:pPr>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A. Cochez les bonnes réponses.</a:t>
                      </a:r>
                    </a:p>
                    <a:p>
                      <a:endParaRPr lang="fr-FR" sz="1000" b="0" i="0" kern="1300" baseline="0" dirty="0">
                        <a:solidFill>
                          <a:schemeClr val="dk1"/>
                        </a:solidFill>
                        <a:effectLst/>
                        <a:latin typeface="Roboto Medium" panose="02000000000000000000" pitchFamily="2" charset="0"/>
                        <a:ea typeface="+mn-ea"/>
                        <a:cs typeface="+mn-cs"/>
                      </a:endParaRPr>
                    </a:p>
                    <a:p>
                      <a:pPr marL="171450" indent="-171450">
                        <a:buFontTx/>
                        <a:buChar char="-"/>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qui parle-t-il ? </a:t>
                      </a:r>
                    </a:p>
                    <a:p>
                      <a:pPr marL="0" indent="0">
                        <a:spcAft>
                          <a:spcPts val="600"/>
                        </a:spcAft>
                        <a:buFontTx/>
                        <a:buNone/>
                      </a:pPr>
                      <a:r>
                        <a:rPr lang="fr-FR" sz="1000" b="0" i="0" kern="1300" baseline="0" dirty="0">
                          <a:latin typeface="Roboto" panose="02000000000000000000" pitchFamily="2" charset="0"/>
                          <a:ea typeface="Roboto" panose="02000000000000000000" pitchFamily="2" charset="0"/>
                          <a:cs typeface="Roboto" panose="02000000000000000000" pitchFamily="2" charset="0"/>
                        </a:rPr>
                        <a:t>☐ </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sa sœur             </a:t>
                      </a:r>
                      <a:r>
                        <a:rPr lang="fr-FR" sz="1000" b="0" i="0" kern="1300" baseline="0" dirty="0">
                          <a:latin typeface="Roboto" panose="02000000000000000000" pitchFamily="2" charset="0"/>
                          <a:ea typeface="Roboto" panose="02000000000000000000" pitchFamily="2" charset="0"/>
                          <a:cs typeface="Roboto" panose="02000000000000000000" pitchFamily="2" charset="0"/>
                        </a:rPr>
                        <a:t>☐</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À son frère                      </a:t>
                      </a:r>
                      <a:r>
                        <a:rPr lang="fr-FR" sz="1000" b="0" i="0" kern="1300" baseline="0" dirty="0">
                          <a:latin typeface="Roboto" panose="02000000000000000000" pitchFamily="2" charset="0"/>
                          <a:ea typeface="Roboto" panose="02000000000000000000" pitchFamily="2" charset="0"/>
                          <a:cs typeface="Roboto" panose="02000000000000000000" pitchFamily="2" charset="0"/>
                        </a:rPr>
                        <a:t>☐ </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sa petite amie</a:t>
                      </a:r>
                    </a:p>
                    <a:p>
                      <a:pPr marL="171450" indent="-171450">
                        <a:buFontTx/>
                        <a:buChar char="-"/>
                      </a:pPr>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De quoi parle la chanson ? </a:t>
                      </a:r>
                    </a:p>
                    <a:p>
                      <a:pPr marL="0" indent="0">
                        <a:spcAft>
                          <a:spcPts val="600"/>
                        </a:spcAft>
                        <a:buFontTx/>
                        <a:buNone/>
                      </a:pPr>
                      <a:r>
                        <a:rPr lang="fr-FR" sz="1000" b="0" i="0" kern="1300" baseline="0" dirty="0">
                          <a:latin typeface="Roboto" panose="02000000000000000000" pitchFamily="2" charset="0"/>
                          <a:ea typeface="Roboto" panose="02000000000000000000" pitchFamily="2" charset="0"/>
                          <a:cs typeface="Roboto" panose="02000000000000000000" pitchFamily="2" charset="0"/>
                        </a:rPr>
                        <a:t>☐ </a:t>
                      </a:r>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De séduction        </a:t>
                      </a:r>
                      <a:r>
                        <a:rPr lang="fr-FR" sz="1000" b="0" i="0" kern="1300" baseline="0" dirty="0">
                          <a:latin typeface="Roboto" panose="02000000000000000000" pitchFamily="2" charset="0"/>
                          <a:ea typeface="Roboto" panose="02000000000000000000" pitchFamily="2" charset="0"/>
                          <a:cs typeface="Roboto" panose="02000000000000000000" pitchFamily="2" charset="0"/>
                        </a:rPr>
                        <a:t>☐ </a:t>
                      </a:r>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De relation à distance   </a:t>
                      </a:r>
                      <a:r>
                        <a:rPr lang="fr-FR" sz="1000" b="0" i="0" kern="1300" baseline="0" dirty="0">
                          <a:latin typeface="Roboto" panose="02000000000000000000" pitchFamily="2" charset="0"/>
                          <a:ea typeface="Roboto" panose="02000000000000000000" pitchFamily="2" charset="0"/>
                          <a:cs typeface="Roboto" panose="02000000000000000000" pitchFamily="2" charset="0"/>
                        </a:rPr>
                        <a:t>☐</a:t>
                      </a:r>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De séparation</a:t>
                      </a:r>
                    </a:p>
                    <a:p>
                      <a:endParaRPr lang="fr-FR" sz="16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Associez chaque nom avec l’adjectif qui le qualifie</a:t>
                      </a:r>
                      <a:r>
                        <a:rPr lang="fr-FR" sz="1000" b="0" kern="1300" baseline="0" dirty="0">
                          <a:solidFill>
                            <a:schemeClr val="tx1"/>
                          </a:solidFill>
                          <a:effectLst/>
                          <a:latin typeface="Roboto Medium" panose="02000000000000000000" pitchFamily="2" charset="0"/>
                          <a:ea typeface="+mn-ea"/>
                          <a:cs typeface="+mn-cs"/>
                        </a:rPr>
                        <a:t>.</a:t>
                      </a:r>
                      <a:endParaRPr lang="fr-FR" sz="1000" b="0" kern="1300" baseline="0" dirty="0">
                        <a:solidFill>
                          <a:schemeClr val="accent5">
                            <a:lumMod val="60000"/>
                            <a:lumOff val="40000"/>
                          </a:schemeClr>
                        </a:solidFill>
                        <a:effectLst/>
                        <a:latin typeface="Roboto" panose="02000000000000000000" pitchFamily="2" charset="0"/>
                        <a:ea typeface="+mn-ea"/>
                        <a:cs typeface="+mn-cs"/>
                      </a:endParaRPr>
                    </a:p>
                    <a:p>
                      <a:pPr marL="0" indent="0">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pPr marL="0" indent="0" algn="just">
                        <a:lnSpc>
                          <a:spcPct val="150000"/>
                        </a:lnSpc>
                        <a:buFont typeface="Wingdings" pitchFamily="2" charset="2"/>
                        <a:buNone/>
                      </a:pPr>
                      <a:r>
                        <a:rPr lang="fr-FR" sz="1000" b="0" kern="1300" baseline="0" dirty="0">
                          <a:solidFill>
                            <a:schemeClr val="dk1"/>
                          </a:solidFill>
                          <a:effectLst/>
                          <a:latin typeface="Roboto" panose="02000000000000000000" pitchFamily="2" charset="0"/>
                          <a:ea typeface="+mn-ea"/>
                          <a:cs typeface="+mn-cs"/>
                        </a:rPr>
                        <a:t>La mémoire	  ●		●  nouvelle</a:t>
                      </a:r>
                    </a:p>
                    <a:p>
                      <a:pPr marL="0" indent="0">
                        <a:lnSpc>
                          <a:spcPct val="150000"/>
                        </a:lnSpc>
                        <a:buFont typeface="Wingdings" pitchFamily="2" charset="2"/>
                        <a:buNone/>
                      </a:pPr>
                      <a:r>
                        <a:rPr lang="fr-FR" sz="1000" b="0" kern="1300" baseline="0" dirty="0">
                          <a:solidFill>
                            <a:schemeClr val="dk1"/>
                          </a:solidFill>
                          <a:effectLst/>
                          <a:latin typeface="Roboto" panose="02000000000000000000" pitchFamily="2" charset="0"/>
                          <a:ea typeface="+mn-ea"/>
                          <a:cs typeface="+mn-cs"/>
                        </a:rPr>
                        <a:t>L’été	  ●		●  belles</a:t>
                      </a:r>
                    </a:p>
                    <a:p>
                      <a:pPr marL="0" indent="0">
                        <a:lnSpc>
                          <a:spcPct val="150000"/>
                        </a:lnSpc>
                        <a:buFont typeface="Wingdings" pitchFamily="2" charset="2"/>
                        <a:buNone/>
                      </a:pPr>
                      <a:r>
                        <a:rPr lang="fr-FR" sz="1000" b="0" kern="1300" baseline="0" dirty="0">
                          <a:solidFill>
                            <a:schemeClr val="dk1"/>
                          </a:solidFill>
                          <a:effectLst/>
                          <a:latin typeface="Roboto" panose="02000000000000000000" pitchFamily="2" charset="0"/>
                          <a:ea typeface="+mn-ea"/>
                          <a:cs typeface="+mn-cs"/>
                        </a:rPr>
                        <a:t>Les filles	  ●		●  cruel</a:t>
                      </a:r>
                    </a:p>
                    <a:p>
                      <a:pPr marL="0" indent="0">
                        <a:lnSpc>
                          <a:spcPct val="150000"/>
                        </a:lnSpc>
                        <a:buFont typeface="Wingdings" pitchFamily="2" charset="2"/>
                        <a:buNone/>
                      </a:pPr>
                      <a:r>
                        <a:rPr lang="fr-FR" sz="1000" b="0" kern="1300" baseline="0" dirty="0">
                          <a:solidFill>
                            <a:schemeClr val="dk1"/>
                          </a:solidFill>
                          <a:effectLst/>
                          <a:latin typeface="Roboto" panose="02000000000000000000" pitchFamily="2" charset="0"/>
                          <a:ea typeface="+mn-ea"/>
                          <a:cs typeface="+mn-cs"/>
                        </a:rPr>
                        <a:t>Notre histoire  ●		●  courte</a:t>
                      </a:r>
                    </a:p>
                    <a:p>
                      <a:pPr marL="0" indent="0">
                        <a:lnSpc>
                          <a:spcPct val="150000"/>
                        </a:lnSpc>
                        <a:buFont typeface="Wingdings" pitchFamily="2" charset="2"/>
                        <a:buNone/>
                      </a:pPr>
                      <a:r>
                        <a:rPr lang="fr-FR" sz="1000" b="0" kern="1300" baseline="0" dirty="0">
                          <a:solidFill>
                            <a:schemeClr val="dk1"/>
                          </a:solidFill>
                          <a:effectLst/>
                          <a:latin typeface="Roboto" panose="02000000000000000000" pitchFamily="2" charset="0"/>
                          <a:ea typeface="+mn-ea"/>
                          <a:cs typeface="+mn-cs"/>
                        </a:rPr>
                        <a:t>La nuit	  ●		●  longue</a:t>
                      </a:r>
                    </a:p>
                    <a:p>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Ensemble » </a:t>
            </a:r>
            <a:r>
              <a:rPr lang="fr-FR" sz="1200" dirty="0">
                <a:latin typeface="Roboto" panose="02000000000000000000" pitchFamily="2" charset="0"/>
                <a:ea typeface="Roboto" panose="02000000000000000000" pitchFamily="2" charset="0"/>
              </a:rPr>
              <a:t>Aliocha Schneider</a:t>
            </a:r>
          </a:p>
        </p:txBody>
      </p:sp>
      <p:pic>
        <p:nvPicPr>
          <p:cNvPr id="19" name="Image 18">
            <a:extLst>
              <a:ext uri="{FF2B5EF4-FFF2-40B4-BE49-F238E27FC236}">
                <a16:creationId xmlns:a16="http://schemas.microsoft.com/office/drawing/2014/main" id="{297DD925-0B6F-EC48-9FF1-3CDCA7B56591}"/>
              </a:ext>
            </a:extLst>
          </p:cNvPr>
          <p:cNvPicPr>
            <a:picLocks noChangeAspect="1"/>
          </p:cNvPicPr>
          <p:nvPr/>
        </p:nvPicPr>
        <p:blipFill>
          <a:blip r:embed="rId4"/>
          <a:stretch>
            <a:fillRect/>
          </a:stretch>
        </p:blipFill>
        <p:spPr>
          <a:xfrm>
            <a:off x="0" y="-2166"/>
            <a:ext cx="2743200" cy="660400"/>
          </a:xfrm>
          <a:prstGeom prst="rect">
            <a:avLst/>
          </a:prstGeom>
        </p:spPr>
      </p:pic>
      <p:pic>
        <p:nvPicPr>
          <p:cNvPr id="44" name="Image 43">
            <a:extLst>
              <a:ext uri="{FF2B5EF4-FFF2-40B4-BE49-F238E27FC236}">
                <a16:creationId xmlns:a16="http://schemas.microsoft.com/office/drawing/2014/main" id="{C64B3312-D9D2-8385-BD2E-BFF14012187C}"/>
              </a:ext>
            </a:extLst>
          </p:cNvPr>
          <p:cNvPicPr>
            <a:picLocks noChangeAspect="1"/>
          </p:cNvPicPr>
          <p:nvPr/>
        </p:nvPicPr>
        <p:blipFill>
          <a:blip r:embed="rId5"/>
          <a:stretch>
            <a:fillRect/>
          </a:stretch>
        </p:blipFill>
        <p:spPr>
          <a:xfrm>
            <a:off x="1875704" y="1343811"/>
            <a:ext cx="508000" cy="508000"/>
          </a:xfrm>
          <a:prstGeom prst="rect">
            <a:avLst/>
          </a:prstGeom>
        </p:spPr>
      </p:pic>
      <p:pic>
        <p:nvPicPr>
          <p:cNvPr id="45" name="Image 44">
            <a:extLst>
              <a:ext uri="{FF2B5EF4-FFF2-40B4-BE49-F238E27FC236}">
                <a16:creationId xmlns:a16="http://schemas.microsoft.com/office/drawing/2014/main" id="{CD0D60C5-7B8C-780D-1CFD-B3B1CFF77172}"/>
              </a:ext>
            </a:extLst>
          </p:cNvPr>
          <p:cNvPicPr>
            <a:picLocks noChangeAspect="1"/>
          </p:cNvPicPr>
          <p:nvPr/>
        </p:nvPicPr>
        <p:blipFill>
          <a:blip r:embed="rId6"/>
          <a:stretch>
            <a:fillRect/>
          </a:stretch>
        </p:blipFill>
        <p:spPr>
          <a:xfrm>
            <a:off x="1875705" y="3330550"/>
            <a:ext cx="508000" cy="508000"/>
          </a:xfrm>
          <a:prstGeom prst="rect">
            <a:avLst/>
          </a:prstGeom>
        </p:spPr>
      </p:pic>
      <p:pic>
        <p:nvPicPr>
          <p:cNvPr id="46" name="Image 45">
            <a:extLst>
              <a:ext uri="{FF2B5EF4-FFF2-40B4-BE49-F238E27FC236}">
                <a16:creationId xmlns:a16="http://schemas.microsoft.com/office/drawing/2014/main" id="{D79F0453-E8CB-6E65-9BC9-0648D67AD251}"/>
              </a:ext>
            </a:extLst>
          </p:cNvPr>
          <p:cNvPicPr>
            <a:picLocks noChangeAspect="1"/>
          </p:cNvPicPr>
          <p:nvPr/>
        </p:nvPicPr>
        <p:blipFill>
          <a:blip r:embed="rId7"/>
          <a:stretch>
            <a:fillRect/>
          </a:stretch>
        </p:blipFill>
        <p:spPr>
          <a:xfrm>
            <a:off x="1875704" y="6280894"/>
            <a:ext cx="508000" cy="508000"/>
          </a:xfrm>
          <a:prstGeom prst="rect">
            <a:avLst/>
          </a:prstGeom>
        </p:spPr>
      </p:pic>
      <p:pic>
        <p:nvPicPr>
          <p:cNvPr id="2" name="Image 1">
            <a:extLst>
              <a:ext uri="{FF2B5EF4-FFF2-40B4-BE49-F238E27FC236}">
                <a16:creationId xmlns:a16="http://schemas.microsoft.com/office/drawing/2014/main" id="{F896900E-F7E9-4E36-B9B1-1D2A6AE1F38A}"/>
              </a:ext>
            </a:extLst>
          </p:cNvPr>
          <p:cNvPicPr>
            <a:picLocks noChangeAspect="1"/>
          </p:cNvPicPr>
          <p:nvPr/>
        </p:nvPicPr>
        <p:blipFill rotWithShape="1">
          <a:blip r:embed="rId8"/>
          <a:srcRect t="8549" b="11638"/>
          <a:stretch/>
        </p:blipFill>
        <p:spPr>
          <a:xfrm>
            <a:off x="2682073" y="3855300"/>
            <a:ext cx="4275318" cy="955771"/>
          </a:xfrm>
          <a:prstGeom prst="rect">
            <a:avLst/>
          </a:prstGeom>
        </p:spPr>
      </p:pic>
    </p:spTree>
    <p:custDataLst>
      <p:tags r:id="rId1"/>
    </p:custDataLst>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8A157E7-B5E4-AA78-4D08-71E7181CBBDE}"/>
              </a:ext>
            </a:extLst>
          </p:cNvPr>
          <p:cNvPicPr>
            <a:picLocks noChangeAspect="1"/>
          </p:cNvPicPr>
          <p:nvPr/>
        </p:nvPicPr>
        <p:blipFill rotWithShape="1">
          <a:blip r:embed="rId3"/>
          <a:srcRect b="6732"/>
          <a:stretch/>
        </p:blipFill>
        <p:spPr>
          <a:xfrm>
            <a:off x="7937" y="5556"/>
            <a:ext cx="7543800" cy="9961659"/>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101056292"/>
              </p:ext>
            </p:extLst>
          </p:nvPr>
        </p:nvGraphicFramePr>
        <p:xfrm>
          <a:off x="864394" y="1128713"/>
          <a:ext cx="6369404" cy="9741564"/>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endParaRPr lang="fr-FR" sz="1600" b="1" i="0" baseline="0" dirty="0">
                        <a:solidFill>
                          <a:srgbClr val="46B8B7"/>
                        </a:solidFill>
                        <a:latin typeface="Proto Grotesk" panose="02000000000000000000" pitchFamily="2" charset="0"/>
                      </a:endParaRPr>
                    </a:p>
                    <a:p>
                      <a:pPr algn="r"/>
                      <a:endParaRPr lang="fr-FR" sz="1600" b="1" i="0" baseline="0" dirty="0">
                        <a:solidFill>
                          <a:srgbClr val="46B8B7"/>
                        </a:solidFill>
                        <a:latin typeface="Proto Grotesk" panose="02000000000000000000" pitchFamily="2" charset="0"/>
                      </a:endParaRPr>
                    </a:p>
                    <a:p>
                      <a:pPr algn="r"/>
                      <a:endParaRPr lang="fr-FR" sz="1600" b="1" i="0" baseline="0" dirty="0">
                        <a:solidFill>
                          <a:srgbClr val="46B8B7"/>
                        </a:solidFill>
                        <a:latin typeface="Proto Grotesk" panose="02000000000000000000" pitchFamily="2" charset="0"/>
                      </a:endParaRPr>
                    </a:p>
                    <a:p>
                      <a:pPr algn="r"/>
                      <a:endParaRPr lang="fr-FR" sz="1600" b="1" i="0" baseline="0" dirty="0">
                        <a:solidFill>
                          <a:srgbClr val="46B8B7"/>
                        </a:solidFill>
                        <a:latin typeface="Proto Grotesk" panose="02000000000000000000" pitchFamily="2" charset="0"/>
                      </a:endParaRPr>
                    </a:p>
                    <a:p>
                      <a:pPr algn="r"/>
                      <a:endParaRPr lang="fr-FR" sz="1600" b="1" i="0" baseline="0" dirty="0">
                        <a:solidFill>
                          <a:srgbClr val="46B8B7"/>
                        </a:solidFill>
                        <a:latin typeface="Proto Grotesk" panose="02000000000000000000" pitchFamily="2" charset="0"/>
                      </a:endParaRPr>
                    </a:p>
                    <a:p>
                      <a:pPr algn="r"/>
                      <a:endParaRPr lang="fr-FR" sz="1600" b="1" i="0" baseline="0" dirty="0">
                        <a:solidFill>
                          <a:srgbClr val="46B8B7"/>
                        </a:solidFill>
                        <a:latin typeface="Proto Grotesk" panose="02000000000000000000" pitchFamily="2" charset="0"/>
                      </a:endParaRPr>
                    </a:p>
                    <a:p>
                      <a:pPr algn="r"/>
                      <a:endParaRPr lang="fr-FR" sz="1600" b="1" i="0" baseline="0" dirty="0">
                        <a:solidFill>
                          <a:srgbClr val="46B8B7"/>
                        </a:solidFill>
                        <a:latin typeface="Proto Grotesk" panose="02000000000000000000" pitchFamily="2" charset="0"/>
                      </a:endParaRPr>
                    </a:p>
                    <a:p>
                      <a:pPr algn="r"/>
                      <a:r>
                        <a:rPr lang="fr-FR" sz="5300" b="1" i="0" baseline="0" dirty="0">
                          <a:solidFill>
                            <a:srgbClr val="46B8B7"/>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Medium" panose="02000000000000000000"/>
                      </a:endParaRPr>
                    </a:p>
                    <a:p>
                      <a:r>
                        <a:rPr lang="fr-FR" sz="1000" b="0" i="0" kern="1300" baseline="0" dirty="0">
                          <a:latin typeface="Roboto Medium" panose="02000000000000000000"/>
                        </a:rPr>
                        <a:t>C. Comment se sent le chanteur ? Complétez la phrase avec les propositions.</a:t>
                      </a:r>
                    </a:p>
                    <a:p>
                      <a:endParaRPr lang="fr-FR" sz="800" b="0" i="0" kern="1300" baseline="0" dirty="0">
                        <a:latin typeface="Roboto Medium" panose="02000000000000000000"/>
                      </a:endParaRPr>
                    </a:p>
                    <a:p>
                      <a:endParaRPr lang="fr-FR" sz="1000" b="0" i="0" kern="1300" baseline="0" dirty="0">
                        <a:latin typeface="Roboto Medium" panose="02000000000000000000"/>
                      </a:endParaRPr>
                    </a:p>
                    <a:p>
                      <a:endParaRPr lang="fr-FR" sz="1000" b="0" i="0" kern="1300" baseline="0" dirty="0">
                        <a:latin typeface="Roboto Medium" panose="02000000000000000000"/>
                      </a:endParaRPr>
                    </a:p>
                    <a:p>
                      <a:endParaRPr lang="fr-FR" sz="800" b="0" i="0" kern="1300" baseline="0" dirty="0">
                        <a:highlight>
                          <a:srgbClr val="FFFF00"/>
                        </a:highlight>
                        <a:latin typeface="Roboto Medium" panose="02000000000000000000"/>
                      </a:endParaRPr>
                    </a:p>
                    <a:p>
                      <a:pPr>
                        <a:lnSpc>
                          <a:spcPct val="150000"/>
                        </a:lnSpc>
                      </a:pPr>
                      <a:r>
                        <a:rPr lang="fr-FR" sz="1000" b="0" i="0" kern="1300" baseline="0" dirty="0">
                          <a:latin typeface="Roboto" panose="02000000000000000000" pitchFamily="2" charset="0"/>
                          <a:ea typeface="Roboto" panose="02000000000000000000" pitchFamily="2" charset="0"/>
                          <a:cs typeface="Roboto" panose="02000000000000000000" pitchFamily="2" charset="0"/>
                        </a:rPr>
                        <a:t>Le </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t>
                      </a:r>
                      <a:r>
                        <a:rPr lang="fr-FR" sz="1000" b="0" i="0" kern="1300" baseline="0" dirty="0">
                          <a:latin typeface="Roboto" panose="02000000000000000000" pitchFamily="2" charset="0"/>
                          <a:ea typeface="Roboto" panose="02000000000000000000" pitchFamily="2" charset="0"/>
                          <a:cs typeface="Roboto" panose="02000000000000000000" pitchFamily="2" charset="0"/>
                        </a:rPr>
                        <a:t> et sa </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t>
                      </a:r>
                      <a:r>
                        <a:rPr lang="fr-FR" sz="1000" b="0" i="0" kern="1300" baseline="0" dirty="0">
                          <a:latin typeface="Roboto" panose="02000000000000000000" pitchFamily="2" charset="0"/>
                          <a:ea typeface="Roboto" panose="02000000000000000000" pitchFamily="2" charset="0"/>
                          <a:cs typeface="Roboto" panose="02000000000000000000" pitchFamily="2" charset="0"/>
                        </a:rPr>
                        <a:t> n’habitent pas ensemble. Il est </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t>
                      </a:r>
                      <a:r>
                        <a:rPr lang="fr-FR" sz="1000" b="0" i="0" kern="1300" baseline="0" dirty="0">
                          <a:latin typeface="Roboto" panose="02000000000000000000" pitchFamily="2" charset="0"/>
                          <a:ea typeface="Roboto" panose="02000000000000000000" pitchFamily="2" charset="0"/>
                          <a:cs typeface="Roboto" panose="02000000000000000000" pitchFamily="2" charset="0"/>
                        </a:rPr>
                        <a:t>. </a:t>
                      </a:r>
                    </a:p>
                    <a:p>
                      <a:pPr>
                        <a:lnSpc>
                          <a:spcPct val="150000"/>
                        </a:lnSpc>
                      </a:pPr>
                      <a:r>
                        <a:rPr lang="fr-FR" sz="1000" b="0" i="0" kern="1300" baseline="0" dirty="0">
                          <a:latin typeface="Roboto" panose="02000000000000000000" pitchFamily="2" charset="0"/>
                          <a:ea typeface="Roboto" panose="02000000000000000000" pitchFamily="2" charset="0"/>
                          <a:cs typeface="Roboto" panose="02000000000000000000" pitchFamily="2" charset="0"/>
                        </a:rPr>
                        <a:t>Elle lui manque et il veut la </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t>
                      </a:r>
                      <a:r>
                        <a:rPr lang="fr-FR" sz="1000" b="0" i="0" kern="1300" baseline="0" dirty="0">
                          <a:latin typeface="Roboto" panose="02000000000000000000" pitchFamily="2" charset="0"/>
                          <a:ea typeface="Roboto" panose="02000000000000000000" pitchFamily="2" charset="0"/>
                          <a:cs typeface="Roboto" panose="02000000000000000000" pitchFamily="2" charset="0"/>
                        </a:rPr>
                        <a:t>.</a:t>
                      </a:r>
                    </a:p>
                    <a:p>
                      <a:endParaRPr lang="fr-FR" sz="1000" b="0" i="0" kern="1300" baseline="0" dirty="0">
                        <a:latin typeface="Roboto Medium" panose="02000000000000000000"/>
                      </a:endParaRPr>
                    </a:p>
                    <a:p>
                      <a:endParaRPr lang="fr-FR" sz="1000" b="0" i="0" kern="1300" baseline="0" dirty="0">
                        <a:latin typeface="Roboto Medium" panose="02000000000000000000"/>
                      </a:endParaRPr>
                    </a:p>
                    <a:p>
                      <a:r>
                        <a:rPr lang="fr-FR" sz="1600" b="1" i="0" kern="1300" baseline="0" dirty="0">
                          <a:latin typeface="Roboto" panose="02000000000000000000" pitchFamily="2" charset="0"/>
                        </a:rPr>
                        <a:t>Après l’écoute</a:t>
                      </a:r>
                    </a:p>
                    <a:p>
                      <a:endParaRPr lang="fr-FR" sz="1600" b="1"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Complétez le texte afin de produire un court poème adressé à une personne qui vous manque (pensez à l’accord si nécessaire).</a:t>
                      </a:r>
                    </a:p>
                    <a:p>
                      <a:endParaRPr lang="fr-FR" sz="1000" b="0" i="0" kern="1300" baseline="0" dirty="0">
                        <a:solidFill>
                          <a:schemeClr val="dk1"/>
                        </a:solidFill>
                        <a:effectLst/>
                        <a:latin typeface="Roboto Medium" panose="02000000000000000000" pitchFamily="2" charset="0"/>
                        <a:ea typeface="+mn-ea"/>
                        <a:cs typeface="+mn-cs"/>
                      </a:endParaRPr>
                    </a:p>
                    <a:p>
                      <a:pPr>
                        <a:lnSpc>
                          <a:spcPct val="150000"/>
                        </a:lnSpc>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Nos souvenirs sont …………………………………………………………..…………</a:t>
                      </a:r>
                    </a:p>
                    <a:p>
                      <a:pPr>
                        <a:lnSpc>
                          <a:spcPct val="150000"/>
                        </a:lnSpc>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Le ciel est ………………………………………………………………………………..</a:t>
                      </a:r>
                    </a:p>
                    <a:p>
                      <a:pPr>
                        <a:lnSpc>
                          <a:spcPct val="150000"/>
                        </a:lnSpc>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Tes mains sont ………………………………………………………………………….</a:t>
                      </a:r>
                    </a:p>
                    <a:p>
                      <a:pPr>
                        <a:lnSpc>
                          <a:spcPct val="150000"/>
                        </a:lnSpc>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La vie avec toi est ………………………………………………………………………</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latin typeface="Roboto" panose="02000000000000000000" pitchFamily="2" charset="0"/>
                          <a:ea typeface="Roboto" panose="02000000000000000000" pitchFamily="2" charset="0"/>
                          <a:cs typeface="Roboto" panose="02000000000000000000" pitchFamily="2" charset="0"/>
                        </a:rPr>
                        <a:t>Vous pouvez déclamer votre poème à la classe.</a:t>
                      </a: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dirty="0">
                          <a:latin typeface="Roboto" panose="02000000000000000000" pitchFamily="2" charset="0"/>
                          <a:ea typeface="Roboto" panose="02000000000000000000" pitchFamily="2" charset="0"/>
                          <a:cs typeface="Roboto" panose="02000000000000000000" pitchFamily="2" charset="0"/>
                        </a:rPr>
                        <a:t>Aliocha Schneider</a:t>
                      </a:r>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explique le contexte d’écriture des paroles de sa chanson. </a:t>
                      </a:r>
                    </a:p>
                    <a:p>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Écoutez ses explications en flashant le QR code.</a:t>
                      </a:r>
                    </a:p>
                    <a:p>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a:t>
                      </a:r>
                    </a:p>
                    <a:p>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Avez-vous mieux compris la chanson maintenant ? </a:t>
                      </a:r>
                    </a:p>
                    <a:p>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Qu’avez-vous appris de plus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Ensemble » </a:t>
            </a:r>
            <a:r>
              <a:rPr lang="fr-FR" sz="1200" dirty="0">
                <a:latin typeface="Roboto" panose="02000000000000000000" pitchFamily="2" charset="0"/>
                <a:ea typeface="Roboto" panose="02000000000000000000" pitchFamily="2" charset="0"/>
              </a:rPr>
              <a:t>Aliocha Schneider</a:t>
            </a:r>
          </a:p>
        </p:txBody>
      </p:sp>
      <p:pic>
        <p:nvPicPr>
          <p:cNvPr id="21" name="Image 20">
            <a:extLst>
              <a:ext uri="{FF2B5EF4-FFF2-40B4-BE49-F238E27FC236}">
                <a16:creationId xmlns:a16="http://schemas.microsoft.com/office/drawing/2014/main" id="{16F26DB1-2A78-E346-9947-722D0861B403}"/>
              </a:ext>
            </a:extLst>
          </p:cNvPr>
          <p:cNvPicPr>
            <a:picLocks noChangeAspect="1"/>
          </p:cNvPicPr>
          <p:nvPr/>
        </p:nvPicPr>
        <p:blipFill>
          <a:blip r:embed="rId4"/>
          <a:stretch>
            <a:fillRect/>
          </a:stretch>
        </p:blipFill>
        <p:spPr>
          <a:xfrm>
            <a:off x="322" y="-1999"/>
            <a:ext cx="2743200" cy="660400"/>
          </a:xfrm>
          <a:prstGeom prst="rect">
            <a:avLst/>
          </a:prstGeom>
        </p:spPr>
      </p:pic>
      <p:sp>
        <p:nvSpPr>
          <p:cNvPr id="28" name="ZoneTexte 27">
            <a:extLst>
              <a:ext uri="{FF2B5EF4-FFF2-40B4-BE49-F238E27FC236}">
                <a16:creationId xmlns:a16="http://schemas.microsoft.com/office/drawing/2014/main" id="{3C0D2D90-D529-559B-811D-C6B199017F55}"/>
              </a:ext>
            </a:extLst>
          </p:cNvPr>
          <p:cNvSpPr txBox="1"/>
          <p:nvPr/>
        </p:nvSpPr>
        <p:spPr>
          <a:xfrm>
            <a:off x="-2914525" y="112250"/>
            <a:ext cx="870751" cy="769441"/>
          </a:xfrm>
          <a:prstGeom prst="rect">
            <a:avLst/>
          </a:prstGeom>
          <a:noFill/>
        </p:spPr>
        <p:txBody>
          <a:bodyPr wrap="none" rtlCol="0">
            <a:spAutoFit/>
          </a:bodyPr>
          <a:lstStyle/>
          <a:p>
            <a:r>
              <a:rPr lang="fr-FR" sz="4400" b="1" spc="-100" dirty="0">
                <a:solidFill>
                  <a:srgbClr val="46B8B7"/>
                </a:solidFill>
                <a:latin typeface="Roboto Black" panose="02000000000000000000" pitchFamily="2" charset="0"/>
                <a:ea typeface="Roboto Black" panose="02000000000000000000" pitchFamily="2" charset="0"/>
              </a:rPr>
              <a:t>A1</a:t>
            </a:r>
            <a:endParaRPr lang="fr-FR" sz="4400" dirty="0">
              <a:solidFill>
                <a:srgbClr val="46B8B7"/>
              </a:solidFill>
            </a:endParaRPr>
          </a:p>
        </p:txBody>
      </p:sp>
      <p:pic>
        <p:nvPicPr>
          <p:cNvPr id="41" name="Image 40">
            <a:extLst>
              <a:ext uri="{FF2B5EF4-FFF2-40B4-BE49-F238E27FC236}">
                <a16:creationId xmlns:a16="http://schemas.microsoft.com/office/drawing/2014/main" id="{D076E445-E8A1-6FA4-D932-2A095EB9F9DA}"/>
              </a:ext>
            </a:extLst>
          </p:cNvPr>
          <p:cNvPicPr>
            <a:picLocks noChangeAspect="1"/>
          </p:cNvPicPr>
          <p:nvPr/>
        </p:nvPicPr>
        <p:blipFill>
          <a:blip r:embed="rId5"/>
          <a:stretch>
            <a:fillRect/>
          </a:stretch>
        </p:blipFill>
        <p:spPr>
          <a:xfrm>
            <a:off x="1875705" y="3237568"/>
            <a:ext cx="508000" cy="508000"/>
          </a:xfrm>
          <a:prstGeom prst="rect">
            <a:avLst/>
          </a:prstGeom>
        </p:spPr>
      </p:pic>
      <p:pic>
        <p:nvPicPr>
          <p:cNvPr id="4" name="Image 3">
            <a:extLst>
              <a:ext uri="{FF2B5EF4-FFF2-40B4-BE49-F238E27FC236}">
                <a16:creationId xmlns:a16="http://schemas.microsoft.com/office/drawing/2014/main" id="{8782234B-3996-435E-A1EE-0692A4E308E9}"/>
              </a:ext>
            </a:extLst>
          </p:cNvPr>
          <p:cNvPicPr>
            <a:picLocks noChangeAspect="1"/>
          </p:cNvPicPr>
          <p:nvPr/>
        </p:nvPicPr>
        <p:blipFill>
          <a:blip r:embed="rId6"/>
          <a:stretch>
            <a:fillRect/>
          </a:stretch>
        </p:blipFill>
        <p:spPr>
          <a:xfrm>
            <a:off x="1849585" y="6166957"/>
            <a:ext cx="701288" cy="701288"/>
          </a:xfrm>
          <a:prstGeom prst="rect">
            <a:avLst/>
          </a:prstGeom>
        </p:spPr>
      </p:pic>
      <p:graphicFrame>
        <p:nvGraphicFramePr>
          <p:cNvPr id="5" name="Tableau 4">
            <a:extLst>
              <a:ext uri="{FF2B5EF4-FFF2-40B4-BE49-F238E27FC236}">
                <a16:creationId xmlns:a16="http://schemas.microsoft.com/office/drawing/2014/main" id="{6D614C59-6229-4D9F-A516-1B57A61082A1}"/>
              </a:ext>
            </a:extLst>
          </p:cNvPr>
          <p:cNvGraphicFramePr>
            <a:graphicFrameLocks noGrp="1"/>
          </p:cNvGraphicFramePr>
          <p:nvPr>
            <p:extLst>
              <p:ext uri="{D42A27DB-BD31-4B8C-83A1-F6EECF244321}">
                <p14:modId xmlns:p14="http://schemas.microsoft.com/office/powerpoint/2010/main" val="1279841926"/>
              </p:ext>
            </p:extLst>
          </p:nvPr>
        </p:nvGraphicFramePr>
        <p:xfrm>
          <a:off x="2743522" y="1596138"/>
          <a:ext cx="4285928" cy="243840"/>
        </p:xfrm>
        <a:graphic>
          <a:graphicData uri="http://schemas.openxmlformats.org/drawingml/2006/table">
            <a:tbl>
              <a:tblPr firstRow="1" bandRow="1">
                <a:tableStyleId>{5C22544A-7EE6-4342-B048-85BDC9FD1C3A}</a:tableStyleId>
              </a:tblPr>
              <a:tblGrid>
                <a:gridCol w="1071482">
                  <a:extLst>
                    <a:ext uri="{9D8B030D-6E8A-4147-A177-3AD203B41FA5}">
                      <a16:colId xmlns:a16="http://schemas.microsoft.com/office/drawing/2014/main" val="873629637"/>
                    </a:ext>
                  </a:extLst>
                </a:gridCol>
                <a:gridCol w="1128471">
                  <a:extLst>
                    <a:ext uri="{9D8B030D-6E8A-4147-A177-3AD203B41FA5}">
                      <a16:colId xmlns:a16="http://schemas.microsoft.com/office/drawing/2014/main" val="1077077462"/>
                    </a:ext>
                  </a:extLst>
                </a:gridCol>
                <a:gridCol w="1014493">
                  <a:extLst>
                    <a:ext uri="{9D8B030D-6E8A-4147-A177-3AD203B41FA5}">
                      <a16:colId xmlns:a16="http://schemas.microsoft.com/office/drawing/2014/main" val="3806110780"/>
                    </a:ext>
                  </a:extLst>
                </a:gridCol>
                <a:gridCol w="1071482">
                  <a:extLst>
                    <a:ext uri="{9D8B030D-6E8A-4147-A177-3AD203B41FA5}">
                      <a16:colId xmlns:a16="http://schemas.microsoft.com/office/drawing/2014/main" val="1660547341"/>
                    </a:ext>
                  </a:extLst>
                </a:gridCol>
              </a:tblGrid>
              <a:tr h="185420">
                <a:tc>
                  <a:txBody>
                    <a:bodyPr/>
                    <a:lstStyle/>
                    <a:p>
                      <a:pPr algn="ctr"/>
                      <a:r>
                        <a:rPr lang="fr-FR" sz="1000" b="0" i="0" kern="1300" baseline="0" dirty="0">
                          <a:solidFill>
                            <a:schemeClr val="tx1"/>
                          </a:solidFill>
                          <a:latin typeface="Roboto Medium" panose="02000000000000000000"/>
                        </a:rPr>
                        <a:t>revoir</a:t>
                      </a:r>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000" b="0" i="0" kern="1300" baseline="0" dirty="0">
                          <a:solidFill>
                            <a:schemeClr val="tx1"/>
                          </a:solidFill>
                          <a:latin typeface="Roboto Medium" panose="02000000000000000000"/>
                        </a:rPr>
                        <a:t>petite amie</a:t>
                      </a:r>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000" b="0" i="0" kern="1300" baseline="0" dirty="0">
                          <a:solidFill>
                            <a:schemeClr val="tx1"/>
                          </a:solidFill>
                          <a:latin typeface="Roboto Medium" panose="02000000000000000000"/>
                        </a:rPr>
                        <a:t>triste</a:t>
                      </a:r>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000" b="0" i="0" kern="1300" baseline="0" dirty="0">
                          <a:solidFill>
                            <a:schemeClr val="tx1"/>
                          </a:solidFill>
                          <a:latin typeface="Roboto Medium" panose="02000000000000000000"/>
                        </a:rPr>
                        <a:t>chanteur</a:t>
                      </a:r>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8212813"/>
                  </a:ext>
                </a:extLst>
              </a:tr>
            </a:tbl>
          </a:graphicData>
        </a:graphic>
      </p:graphicFrame>
    </p:spTree>
    <p:custDataLst>
      <p:tags r:id="rId1"/>
    </p:custDataLst>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959E8CB-BE9C-13B3-2CBB-F32708742FC3}"/>
              </a:ext>
            </a:extLst>
          </p:cNvPr>
          <p:cNvPicPr>
            <a:picLocks noChangeAspect="1"/>
          </p:cNvPicPr>
          <p:nvPr/>
        </p:nvPicPr>
        <p:blipFill rotWithShape="1">
          <a:blip r:embed="rId3"/>
          <a:srcRect b="6763"/>
          <a:stretch/>
        </p:blipFill>
        <p:spPr>
          <a:xfrm>
            <a:off x="7937" y="5556"/>
            <a:ext cx="7543800" cy="9958278"/>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528525539"/>
              </p:ext>
            </p:extLst>
          </p:nvPr>
        </p:nvGraphicFramePr>
        <p:xfrm>
          <a:off x="3954097" y="1311554"/>
          <a:ext cx="3279702" cy="2880000"/>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341281773"/>
                  </a:ext>
                </a:extLst>
              </a:tr>
              <a:tr h="2266645">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1" i="0" kern="1300" baseline="0" dirty="0">
                          <a:solidFill>
                            <a:schemeClr val="dk1"/>
                          </a:solidFill>
                          <a:effectLst/>
                          <a:latin typeface="Roboto Medium" panose="02000000000000000000" pitchFamily="2" charset="0"/>
                          <a:ea typeface="+mn-ea"/>
                          <a:cs typeface="+mn-cs"/>
                        </a:rPr>
                        <a:t>Complétez le texte afin de produire un court poème adressé à une personne qui vous manque (pensez à l’accord si nécessaire).</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b="0" i="0"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Nos souvenirs sont vieux</a:t>
                      </a:r>
                    </a:p>
                    <a:p>
                      <a:pPr algn="just"/>
                      <a:r>
                        <a:rPr lang="fr-FR" sz="1000" b="0" i="0"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Le ciel est bleu</a:t>
                      </a:r>
                    </a:p>
                    <a:p>
                      <a:pPr algn="just"/>
                      <a:r>
                        <a:rPr lang="fr-FR" sz="1000" b="0" i="0"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Tes mains sont fragiles</a:t>
                      </a:r>
                    </a:p>
                    <a:p>
                      <a:pPr algn="just"/>
                      <a:r>
                        <a:rPr lang="fr-FR" sz="1000" b="0" i="0"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La vie avec toi est facile</a:t>
                      </a:r>
                    </a:p>
                    <a:p>
                      <a:pPr algn="just"/>
                      <a:endParaRPr lang="fr-FR" sz="1000" b="0" i="0" kern="1300" baseline="0" dirty="0">
                        <a:solidFill>
                          <a:srgbClr val="E05329"/>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latin typeface="Roboto" panose="02000000000000000000" pitchFamily="2" charset="0"/>
                        </a:rPr>
                        <a:t>Vous pouvez déclamer* votre poème à la classe.</a:t>
                      </a:r>
                    </a:p>
                    <a:p>
                      <a:pPr marL="0" marR="0" lvl="0" indent="0" algn="just" defTabSz="755934" rtl="0" eaLnBrk="1" fontAlgn="auto" latinLnBrk="0" hangingPunct="1">
                        <a:lnSpc>
                          <a:spcPct val="100000"/>
                        </a:lnSpc>
                        <a:spcBef>
                          <a:spcPts val="0"/>
                        </a:spcBef>
                        <a:spcAft>
                          <a:spcPts val="0"/>
                        </a:spcAft>
                        <a:buClrTx/>
                        <a:buSzTx/>
                        <a:buFontTx/>
                        <a:buNone/>
                        <a:tabLst/>
                        <a:defRPr/>
                      </a:pPr>
                      <a:br>
                        <a:rPr lang="fr-FR" sz="1000" b="0" i="0" kern="1300" baseline="0" dirty="0">
                          <a:latin typeface="Roboto" panose="02000000000000000000" pitchFamily="2" charset="0"/>
                        </a:rPr>
                      </a:br>
                      <a:r>
                        <a:rPr lang="fr-FR" sz="1000" b="0" i="0" kern="1300" baseline="0" dirty="0">
                          <a:latin typeface="Roboto" panose="02000000000000000000" pitchFamily="2" charset="0"/>
                        </a:rPr>
                        <a:t>*déclamer = réciter un texte à haute voix, avec le ton et les gestes convenables</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Ensemble » </a:t>
            </a:r>
            <a:r>
              <a:rPr lang="fr-FR" sz="1200" dirty="0">
                <a:latin typeface="Roboto" panose="02000000000000000000" pitchFamily="2" charset="0"/>
                <a:ea typeface="Roboto" panose="02000000000000000000" pitchFamily="2" charset="0"/>
              </a:rPr>
              <a:t>Aliocha Schneider</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378309"/>
          </a:xfrm>
          <a:prstGeom prst="rect">
            <a:avLst/>
          </a:prstGeom>
          <a:noFill/>
        </p:spPr>
        <p:txBody>
          <a:bodyPr wrap="square" lIns="0" tIns="0" rIns="0" bIns="0">
            <a:spAutoFit/>
          </a:bodyPr>
          <a:lstStyle/>
          <a:p>
            <a:pPr>
              <a:lnSpc>
                <a:spcPts val="960"/>
              </a:lnSpc>
            </a:pPr>
            <a:r>
              <a:rPr lang="fr-FR" sz="800" dirty="0">
                <a:latin typeface="Roboto Light" panose="02000000000000000000" pitchFamily="2" charset="0"/>
                <a:ea typeface="Roboto" panose="02000000000000000000" pitchFamily="2" charset="0"/>
              </a:rPr>
              <a:t>Parcours imaginés par Alexis Langlois</a:t>
            </a:r>
          </a:p>
          <a:p>
            <a:pPr>
              <a:lnSpc>
                <a:spcPts val="960"/>
              </a:lnSpc>
            </a:pPr>
            <a:r>
              <a:rPr lang="fr-FR" sz="800" dirty="0">
                <a:latin typeface="Roboto Light" panose="02000000000000000000" pitchFamily="2" charset="0"/>
                <a:ea typeface="Roboto" panose="02000000000000000000" pitchFamily="2" charset="0"/>
              </a:rPr>
              <a:t>du CAVILAM - Alliance Française</a:t>
            </a:r>
          </a:p>
          <a:p>
            <a:pPr>
              <a:lnSpc>
                <a:spcPts val="960"/>
              </a:lnSpc>
            </a:pPr>
            <a:r>
              <a:rPr lang="fr-FR" sz="800" dirty="0">
                <a:latin typeface="Roboto Light" panose="02000000000000000000" pitchFamily="2" charset="0"/>
                <a:ea typeface="Roboto" panose="02000000000000000000" pitchFamily="2" charset="0"/>
              </a:rPr>
              <a:t>pour l’Institut français et le CNM</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131047751"/>
              </p:ext>
            </p:extLst>
          </p:nvPr>
        </p:nvGraphicFramePr>
        <p:xfrm>
          <a:off x="325877" y="1311554"/>
          <a:ext cx="3310282" cy="7762034"/>
        </p:xfrm>
        <a:graphic>
          <a:graphicData uri="http://schemas.openxmlformats.org/drawingml/2006/table">
            <a:tbl>
              <a:tblPr bandRow="1">
                <a:tableStyleId>{073A0DAA-6AF3-43AB-8588-CEC1D06C72B9}</a:tableStyleId>
              </a:tblPr>
              <a:tblGrid>
                <a:gridCol w="3310282">
                  <a:extLst>
                    <a:ext uri="{9D8B030D-6E8A-4147-A177-3AD203B41FA5}">
                      <a16:colId xmlns:a16="http://schemas.microsoft.com/office/drawing/2014/main" val="9856797"/>
                    </a:ext>
                  </a:extLst>
                </a:gridCol>
              </a:tblGrid>
              <a:tr h="360000">
                <a:tc>
                  <a:txBody>
                    <a:bodyPr/>
                    <a:lstStyle/>
                    <a:p>
                      <a:pPr algn="just"/>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pPr algn="just"/>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341281773"/>
                  </a:ext>
                </a:extLst>
              </a:tr>
              <a:tr h="1066246">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r>
                        <a:rPr lang="fr-FR" sz="1000" b="1" i="0" kern="1300" baseline="0" dirty="0">
                          <a:solidFill>
                            <a:schemeClr val="dk1"/>
                          </a:solidFill>
                          <a:effectLst/>
                          <a:latin typeface="Roboto Medium" panose="02000000000000000000" pitchFamily="2" charset="0"/>
                          <a:ea typeface="Roboto Medium" panose="02000000000000000000" pitchFamily="2" charset="0"/>
                          <a:cs typeface="+mn-cs"/>
                        </a:rPr>
                        <a:t>Qu’est-ce qui compte pour vous dans un couple ?</a:t>
                      </a:r>
                    </a:p>
                    <a:p>
                      <a:r>
                        <a:rPr lang="fr-FR" sz="1000" b="1" i="0" kern="1300" baseline="0" dirty="0">
                          <a:solidFill>
                            <a:schemeClr val="dk1"/>
                          </a:solidFill>
                          <a:effectLst/>
                          <a:latin typeface="Roboto Medium" panose="02000000000000000000" pitchFamily="2" charset="0"/>
                          <a:ea typeface="Roboto Medium" panose="02000000000000000000" pitchFamily="2" charset="0"/>
                          <a:cs typeface="+mn-cs"/>
                        </a:rPr>
                        <a:t>Classez les éléments suivants par ordre d’importance.</a:t>
                      </a: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Réponses libres.</a:t>
                      </a:r>
                      <a:endParaRPr lang="fr-FR" sz="1000" b="0" i="1" kern="1300" baseline="0" dirty="0">
                        <a:solidFill>
                          <a:srgbClr val="E05329"/>
                        </a:solidFill>
                        <a:latin typeface="Roboto" panose="02000000000000000000" pitchFamily="2" charset="0"/>
                        <a:ea typeface="Roboto" panose="02000000000000000000" pitchFamily="2" charset="0"/>
                        <a:cs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530029951"/>
                  </a:ext>
                </a:extLst>
              </a:tr>
              <a:tr h="1951468">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1" i="0" kern="1300" baseline="0" dirty="0">
                          <a:solidFill>
                            <a:schemeClr val="dk1"/>
                          </a:solidFill>
                          <a:effectLst/>
                          <a:latin typeface="Roboto Medium" panose="02000000000000000000" pitchFamily="2" charset="0"/>
                          <a:ea typeface="+mn-ea"/>
                          <a:cs typeface="+mn-cs"/>
                        </a:rPr>
                        <a:t>A. Écoutez la chanson, quels instruments entendez-vous ?</a:t>
                      </a:r>
                    </a:p>
                    <a:p>
                      <a:pPr algn="just"/>
                      <a:endParaRPr lang="fr-FR" sz="1000" i="1" kern="130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Une guitare</a:t>
                      </a:r>
                    </a:p>
                    <a:p>
                      <a:pPr algn="just"/>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Une voix</a:t>
                      </a:r>
                    </a:p>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1" i="0" kern="1300" baseline="0" dirty="0">
                          <a:solidFill>
                            <a:schemeClr val="dk1"/>
                          </a:solidFill>
                          <a:effectLst/>
                          <a:latin typeface="Roboto Medium" panose="02000000000000000000" pitchFamily="2" charset="0"/>
                          <a:ea typeface="+mn-ea"/>
                          <a:cs typeface="+mn-cs"/>
                        </a:rPr>
                        <a:t>B. Que pensez-vous de la musique?</a:t>
                      </a:r>
                    </a:p>
                    <a:p>
                      <a:pPr algn="just"/>
                      <a:endParaRPr lang="fr-FR" sz="1000" b="0" i="0" kern="1300" baseline="0" dirty="0">
                        <a:solidFill>
                          <a:schemeClr val="dk1"/>
                        </a:solidFill>
                        <a:effectLst/>
                        <a:latin typeface="Roboto Medium" panose="02000000000000000000" pitchFamily="2" charset="0"/>
                        <a:ea typeface="+mn-ea"/>
                        <a:cs typeface="+mn-cs"/>
                      </a:endParaRPr>
                    </a:p>
                    <a:p>
                      <a:pPr marL="0" indent="0" algn="just">
                        <a:buFontTx/>
                        <a:buNone/>
                      </a:pP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 Le rythme est lent.</a:t>
                      </a:r>
                    </a:p>
                    <a:p>
                      <a:pPr marL="0" indent="0" algn="just">
                        <a:buFontTx/>
                        <a:buNone/>
                      </a:pP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 La mélodie est triste.</a:t>
                      </a:r>
                    </a:p>
                    <a:p>
                      <a:pPr algn="just"/>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 La voix d’Aliocha Schneider est douce.</a:t>
                      </a: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a:txBody>
                    <a:bodyPr/>
                    <a:lstStyle/>
                    <a:p>
                      <a:pPr algn="just"/>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413773219"/>
                  </a:ext>
                </a:extLst>
              </a:tr>
              <a:tr h="2928028">
                <a:tc>
                  <a:txBody>
                    <a:bodyPr/>
                    <a:lstStyle/>
                    <a:p>
                      <a:pPr algn="just"/>
                      <a:endParaRPr lang="fr-FR" sz="1000" b="0" kern="1300" baseline="0" dirty="0">
                        <a:solidFill>
                          <a:schemeClr val="dk1"/>
                        </a:solidFill>
                        <a:effectLst/>
                        <a:latin typeface="Roboto" panose="02000000000000000000" pitchFamily="2" charset="0"/>
                        <a:ea typeface="+mn-ea"/>
                        <a:cs typeface="+mn-cs"/>
                      </a:endParaRPr>
                    </a:p>
                    <a:p>
                      <a:pPr algn="just"/>
                      <a:r>
                        <a:rPr lang="fr-FR" sz="1000" b="1" i="0" kern="1300" baseline="0" dirty="0">
                          <a:solidFill>
                            <a:schemeClr val="dk1"/>
                          </a:solidFill>
                          <a:effectLst/>
                          <a:latin typeface="Roboto Medium" panose="02000000000000000000" pitchFamily="2" charset="0"/>
                          <a:ea typeface="+mn-ea"/>
                          <a:cs typeface="+mn-cs"/>
                        </a:rPr>
                        <a:t>A. Répondez aux questions.</a:t>
                      </a:r>
                    </a:p>
                    <a:p>
                      <a:pPr algn="just"/>
                      <a:endParaRPr lang="fr-FR" sz="1000" b="0" i="0" kern="1300" baseline="0" dirty="0">
                        <a:solidFill>
                          <a:schemeClr val="dk1"/>
                        </a:solidFill>
                        <a:effectLst/>
                        <a:latin typeface="Roboto Medium" panose="02000000000000000000" pitchFamily="2" charset="0"/>
                        <a:ea typeface="+mn-ea"/>
                        <a:cs typeface="+mn-cs"/>
                      </a:endParaRPr>
                    </a:p>
                    <a:p>
                      <a:pPr marL="171450" indent="-171450" algn="just">
                        <a:buFontTx/>
                        <a:buChar char="-"/>
                      </a:pPr>
                      <a:r>
                        <a:rPr lang="fr-FR" sz="1000" b="0" i="0" kern="1300" baseline="0" dirty="0">
                          <a:solidFill>
                            <a:schemeClr val="tx1"/>
                          </a:solidFill>
                          <a:effectLst/>
                          <a:latin typeface="Roboto" panose="02000000000000000000" pitchFamily="2" charset="0"/>
                          <a:ea typeface="Roboto" panose="02000000000000000000" pitchFamily="2" charset="0"/>
                          <a:cs typeface="Roboto" panose="02000000000000000000" pitchFamily="2" charset="0"/>
                        </a:rPr>
                        <a:t>À qui parle-t-il ? </a:t>
                      </a:r>
                    </a:p>
                    <a:p>
                      <a:pPr marL="0" indent="0" algn="just">
                        <a:buFontTx/>
                        <a:buNone/>
                      </a:pP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À sa petite amie</a:t>
                      </a:r>
                    </a:p>
                    <a:p>
                      <a:pPr marL="171450" indent="-171450" algn="just">
                        <a:buFontTx/>
                        <a:buChar char="-"/>
                      </a:pPr>
                      <a:r>
                        <a:rPr lang="fr-FR" sz="1000" b="0" kern="1300" baseline="0" dirty="0">
                          <a:solidFill>
                            <a:schemeClr val="tx1"/>
                          </a:solidFill>
                          <a:effectLst/>
                          <a:latin typeface="Roboto" panose="02000000000000000000" pitchFamily="2" charset="0"/>
                          <a:ea typeface="Roboto" panose="02000000000000000000" pitchFamily="2" charset="0"/>
                          <a:cs typeface="Roboto" panose="02000000000000000000" pitchFamily="2" charset="0"/>
                        </a:rPr>
                        <a:t>De quoi parle la chanson ? </a:t>
                      </a:r>
                    </a:p>
                    <a:p>
                      <a:pPr marL="0" indent="0" algn="just">
                        <a:buFontTx/>
                        <a:buNone/>
                      </a:pP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De séduction et de relation à distance</a:t>
                      </a:r>
                    </a:p>
                    <a:p>
                      <a:pPr algn="just"/>
                      <a:endParaRPr lang="fr-FR" sz="1000" b="0" kern="1300" baseline="0" dirty="0">
                        <a:solidFill>
                          <a:schemeClr val="dk1"/>
                        </a:solidFill>
                        <a:effectLst/>
                        <a:latin typeface="Roboto" panose="02000000000000000000" pitchFamily="2" charset="0"/>
                        <a:ea typeface="+mn-ea"/>
                        <a:cs typeface="+mn-cs"/>
                      </a:endParaRPr>
                    </a:p>
                    <a:p>
                      <a:pPr algn="just"/>
                      <a:r>
                        <a:rPr lang="fr-FR" sz="1000" b="1" kern="1300" baseline="0" dirty="0">
                          <a:solidFill>
                            <a:schemeClr val="dk1"/>
                          </a:solidFill>
                          <a:effectLst/>
                          <a:latin typeface="Roboto Medium" panose="02000000000000000000" pitchFamily="2" charset="0"/>
                          <a:ea typeface="+mn-ea"/>
                          <a:cs typeface="+mn-cs"/>
                        </a:rPr>
                        <a:t>B. Associez chaque nom avec l’adjectif qui le qualifie</a:t>
                      </a:r>
                      <a:r>
                        <a:rPr lang="fr-FR" sz="1000" b="1" kern="1300" baseline="0" dirty="0">
                          <a:solidFill>
                            <a:schemeClr val="tx1"/>
                          </a:solidFill>
                          <a:effectLst/>
                          <a:latin typeface="Roboto Medium" panose="02000000000000000000" pitchFamily="2" charset="0"/>
                          <a:ea typeface="+mn-ea"/>
                          <a:cs typeface="+mn-cs"/>
                        </a:rPr>
                        <a:t>.</a:t>
                      </a:r>
                      <a:endParaRPr lang="fr-FR" sz="1000" b="1" kern="1300" baseline="0" dirty="0">
                        <a:solidFill>
                          <a:schemeClr val="accent5">
                            <a:lumMod val="60000"/>
                            <a:lumOff val="40000"/>
                          </a:schemeClr>
                        </a:solidFill>
                        <a:effectLst/>
                        <a:latin typeface="Roboto" panose="02000000000000000000" pitchFamily="2" charset="0"/>
                        <a:ea typeface="+mn-ea"/>
                        <a:cs typeface="+mn-cs"/>
                      </a:endParaRPr>
                    </a:p>
                    <a:p>
                      <a:pPr marL="0" indent="0" algn="just">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pPr marL="0" indent="0" algn="just">
                        <a:buFont typeface="Wingdings" pitchFamily="2" charset="2"/>
                        <a:buNone/>
                      </a:pP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La mémoire - courte</a:t>
                      </a:r>
                    </a:p>
                    <a:p>
                      <a:pPr marL="0" indent="0" algn="just">
                        <a:buFont typeface="Wingdings" pitchFamily="2" charset="2"/>
                        <a:buNone/>
                      </a:pP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L’été - cruel</a:t>
                      </a:r>
                    </a:p>
                    <a:p>
                      <a:pPr marL="0" indent="0" algn="just">
                        <a:buFont typeface="Wingdings" pitchFamily="2" charset="2"/>
                        <a:buNone/>
                      </a:pP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Les filles - belles</a:t>
                      </a:r>
                    </a:p>
                    <a:p>
                      <a:pPr marL="0" indent="0" algn="just">
                        <a:buFont typeface="Wingdings" pitchFamily="2" charset="2"/>
                        <a:buNone/>
                      </a:pP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Notre histoire	 - longue</a:t>
                      </a:r>
                    </a:p>
                    <a:p>
                      <a:pPr marL="0" indent="0" algn="just">
                        <a:buFont typeface="Wingdings" pitchFamily="2" charset="2"/>
                        <a:buNone/>
                      </a:pP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La nuit - nouvelle</a:t>
                      </a:r>
                    </a:p>
                    <a:p>
                      <a:pPr algn="just"/>
                      <a:endParaRPr lang="fr-FR" sz="1000" b="0" i="0" kern="1300" baseline="0" dirty="0">
                        <a:latin typeface="Roboto" panose="02000000000000000000" pitchFamily="2" charset="0"/>
                      </a:endParaRPr>
                    </a:p>
                    <a:p>
                      <a:pPr algn="just"/>
                      <a:r>
                        <a:rPr lang="fr-FR" sz="1000" b="1" i="0" kern="1300" baseline="0" dirty="0">
                          <a:latin typeface="Roboto Medium" panose="02000000000000000000"/>
                        </a:rPr>
                        <a:t>C. Comment se sent le chanteur ? Complétez la phrase avec les propositions.</a:t>
                      </a:r>
                    </a:p>
                    <a:p>
                      <a:pPr algn="just"/>
                      <a:endParaRPr lang="fr-FR" sz="800" b="0" i="0" kern="1300" baseline="0" dirty="0">
                        <a:latin typeface="Roboto Medium" panose="02000000000000000000"/>
                      </a:endParaRPr>
                    </a:p>
                    <a:p>
                      <a:pPr algn="just">
                        <a:lnSpc>
                          <a:spcPct val="100000"/>
                        </a:lnSpc>
                      </a:pPr>
                      <a:r>
                        <a:rPr lang="fr-FR" sz="1000" b="0" i="1" kern="1300" baseline="0" dirty="0">
                          <a:solidFill>
                            <a:srgbClr val="E05329"/>
                          </a:solidFill>
                          <a:latin typeface="Roboto" panose="02000000000000000000" pitchFamily="2" charset="0"/>
                          <a:ea typeface="Roboto" panose="02000000000000000000" pitchFamily="2" charset="0"/>
                          <a:cs typeface="Roboto" panose="02000000000000000000" pitchFamily="2" charset="0"/>
                        </a:rPr>
                        <a:t>Le </a:t>
                      </a: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chanteur</a:t>
                      </a:r>
                      <a:r>
                        <a:rPr lang="fr-FR" sz="1000" b="0" i="1" kern="1300" baseline="0" dirty="0">
                          <a:solidFill>
                            <a:srgbClr val="E05329"/>
                          </a:solidFill>
                          <a:latin typeface="Roboto" panose="02000000000000000000" pitchFamily="2" charset="0"/>
                          <a:ea typeface="Roboto" panose="02000000000000000000" pitchFamily="2" charset="0"/>
                          <a:cs typeface="Roboto" panose="02000000000000000000" pitchFamily="2" charset="0"/>
                        </a:rPr>
                        <a:t> et sa </a:t>
                      </a: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partenaire</a:t>
                      </a:r>
                      <a:r>
                        <a:rPr lang="fr-FR" sz="1000" b="0" i="1" kern="1300" baseline="0" dirty="0">
                          <a:solidFill>
                            <a:srgbClr val="E05329"/>
                          </a:solidFill>
                          <a:latin typeface="Roboto" panose="02000000000000000000" pitchFamily="2" charset="0"/>
                          <a:ea typeface="Roboto" panose="02000000000000000000" pitchFamily="2" charset="0"/>
                          <a:cs typeface="Roboto" panose="02000000000000000000" pitchFamily="2" charset="0"/>
                        </a:rPr>
                        <a:t> n’habitent pas ensemble. Il est </a:t>
                      </a: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triste. </a:t>
                      </a:r>
                      <a:r>
                        <a:rPr lang="fr-FR" sz="1000" b="0" i="1" kern="1300" baseline="0" dirty="0">
                          <a:solidFill>
                            <a:srgbClr val="E05329"/>
                          </a:solidFill>
                          <a:latin typeface="Roboto" panose="02000000000000000000" pitchFamily="2" charset="0"/>
                          <a:ea typeface="Roboto" panose="02000000000000000000" pitchFamily="2" charset="0"/>
                          <a:cs typeface="Roboto" panose="02000000000000000000" pitchFamily="2" charset="0"/>
                        </a:rPr>
                        <a:t>Elle lui manque et il veut la </a:t>
                      </a: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revoir.</a:t>
                      </a:r>
                      <a:endParaRPr lang="fr-FR" sz="1000" b="0" i="1" kern="1300" baseline="0" dirty="0">
                        <a:solidFill>
                          <a:srgbClr val="E05329"/>
                        </a:solidFill>
                        <a:latin typeface="Roboto" panose="02000000000000000000" pitchFamily="2" charset="0"/>
                        <a:ea typeface="Roboto" panose="02000000000000000000" pitchFamily="2" charset="0"/>
                        <a:cs typeface="Roboto" panose="02000000000000000000" pitchFamily="2" charset="0"/>
                      </a:endParaRP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AMOUR</a:t>
            </a:r>
          </a:p>
        </p:txBody>
      </p:sp>
      <p:sp>
        <p:nvSpPr>
          <p:cNvPr id="9" name="ZoneTexte 8">
            <a:extLst>
              <a:ext uri="{FF2B5EF4-FFF2-40B4-BE49-F238E27FC236}">
                <a16:creationId xmlns:a16="http://schemas.microsoft.com/office/drawing/2014/main" id="{22C0085F-5400-4CDE-B18F-86CA9E87DFD9}"/>
              </a:ext>
            </a:extLst>
          </p:cNvPr>
          <p:cNvSpPr txBox="1"/>
          <p:nvPr/>
        </p:nvSpPr>
        <p:spPr>
          <a:xfrm>
            <a:off x="4712535" y="727979"/>
            <a:ext cx="2704266"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Public : grands adolescents, adultes</a:t>
            </a:r>
            <a:endParaRPr lang="fr-FR" sz="1200" dirty="0">
              <a:latin typeface="Roboto" panose="02000000000000000000" pitchFamily="2" charset="0"/>
              <a:ea typeface="Roboto" panose="02000000000000000000" pitchFamily="2" charset="0"/>
            </a:endParaRPr>
          </a:p>
        </p:txBody>
      </p:sp>
    </p:spTree>
    <p:custDataLst>
      <p:tags r:id="rId1"/>
    </p:custDataLst>
    <p:extLst>
      <p:ext uri="{BB962C8B-B14F-4D97-AF65-F5344CB8AC3E}">
        <p14:creationId xmlns:p14="http://schemas.microsoft.com/office/powerpoint/2010/main" val="36540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THÈME OFFICE" val="a8d7PC6z"/>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2935</TotalTime>
  <Words>1133</Words>
  <Application>Microsoft Office PowerPoint</Application>
  <PresentationFormat>Personnalisé</PresentationFormat>
  <Paragraphs>231</Paragraphs>
  <Slides>5</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vt:i4>
      </vt:variant>
    </vt:vector>
  </HeadingPairs>
  <TitlesOfParts>
    <vt:vector size="15" baseType="lpstr">
      <vt:lpstr>Arial</vt:lpstr>
      <vt:lpstr>Calibri</vt:lpstr>
      <vt:lpstr>Calibri Light</vt:lpstr>
      <vt:lpstr>Proto Grotesk</vt:lpstr>
      <vt:lpstr>Roboto</vt:lpstr>
      <vt:lpstr>Roboto Black</vt:lpstr>
      <vt:lpstr>Roboto Light</vt:lpstr>
      <vt:lpstr>Roboto Medium</vt:lpstr>
      <vt:lpstr>Wingdings</vt:lpstr>
      <vt:lpstr>Thème Office</vt:lpstr>
      <vt:lpstr>Ensemble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Bhushan Thapliyal</cp:lastModifiedBy>
  <cp:revision>130</cp:revision>
  <cp:lastPrinted>2024-03-05T17:13:51Z</cp:lastPrinted>
  <dcterms:created xsi:type="dcterms:W3CDTF">2022-03-24T14:32:05Z</dcterms:created>
  <dcterms:modified xsi:type="dcterms:W3CDTF">2024-04-15T05:48:16Z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8BE65E72-4749-4B1B-8DDF-105C09E96CDD</vt:lpwstr>
  </property>
  <property fmtid="{D5CDD505-2E9C-101B-9397-08002B2CF9AE}" pid="3" name="ArticulatePath">
    <vt:lpwstr>https://d.docs.live.net/ddf56c7c4acd496c/Bureau/Fiches-CAVILAM/1_A1-AliochaSchneider-Ensemble_OK</vt:lpwstr>
  </property>
</Properties>
</file>