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6"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7559675"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5329"/>
    <a:srgbClr val="5194C4"/>
    <a:srgbClr val="D911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81"/>
    <p:restoredTop sz="96345"/>
  </p:normalViewPr>
  <p:slideViewPr>
    <p:cSldViewPr snapToGrid="0" snapToObjects="1">
      <p:cViewPr>
        <p:scale>
          <a:sx n="170" d="100"/>
          <a:sy n="170" d="100"/>
        </p:scale>
        <p:origin x="1146" y="-24"/>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97F276B-CE46-A143-ACE5-8DA9BBE2A66C}"/>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9FBAD10-C19D-8C49-B7A4-38F7663E5425}"/>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B4C08C42-6EFF-BE45-8A7D-489337A85A8B}" type="datetimeFigureOut">
              <a:rPr lang="fr-FR" smtClean="0"/>
              <a:t>03/04/2023</a:t>
            </a:fld>
            <a:endParaRPr lang="fr-FR"/>
          </a:p>
        </p:txBody>
      </p:sp>
      <p:sp>
        <p:nvSpPr>
          <p:cNvPr id="4" name="Espace réservé du pied de page 3">
            <a:extLst>
              <a:ext uri="{FF2B5EF4-FFF2-40B4-BE49-F238E27FC236}">
                <a16:creationId xmlns:a16="http://schemas.microsoft.com/office/drawing/2014/main" id="{BD2B4E94-76A3-D742-AD5A-D11A0A996041}"/>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872786E-81B4-4B47-ABC2-348B43E3D82E}"/>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0057B559-A149-3A43-BC80-AD3A402FEF17}" type="slidenum">
              <a:rPr lang="fr-FR" smtClean="0"/>
              <a:t>‹N°›</a:t>
            </a:fld>
            <a:endParaRPr lang="fr-FR"/>
          </a:p>
        </p:txBody>
      </p:sp>
    </p:spTree>
    <p:extLst>
      <p:ext uri="{BB962C8B-B14F-4D97-AF65-F5344CB8AC3E}">
        <p14:creationId xmlns:p14="http://schemas.microsoft.com/office/powerpoint/2010/main" val="1350606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84A6303-4D29-A745-91A8-F3AEACDB41EE}" type="datetimeFigureOut">
              <a:rPr lang="fr-FR" smtClean="0"/>
              <a:t>03/04/2023</a:t>
            </a:fld>
            <a:endParaRPr lang="fr-FR"/>
          </a:p>
        </p:txBody>
      </p:sp>
      <p:sp>
        <p:nvSpPr>
          <p:cNvPr id="4" name="Espace réservé de l'image des diapositives 3"/>
          <p:cNvSpPr>
            <a:spLocks noGrp="1" noRot="1" noChangeAspect="1"/>
          </p:cNvSpPr>
          <p:nvPr>
            <p:ph type="sldImg" idx="2"/>
          </p:nvPr>
        </p:nvSpPr>
        <p:spPr>
          <a:xfrm>
            <a:off x="2216150" y="1241425"/>
            <a:ext cx="236696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D065F82D-CB1F-334C-AB48-FC566FA056BD}" type="slidenum">
              <a:rPr lang="fr-FR" smtClean="0"/>
              <a:t>‹N°›</a:t>
            </a:fld>
            <a:endParaRPr lang="fr-FR"/>
          </a:p>
        </p:txBody>
      </p:sp>
    </p:spTree>
    <p:extLst>
      <p:ext uri="{BB962C8B-B14F-4D97-AF65-F5344CB8AC3E}">
        <p14:creationId xmlns:p14="http://schemas.microsoft.com/office/powerpoint/2010/main" val="23071660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9AEF5D2-A333-6045-ACED-77F29CEB08A7}" type="datetime1">
              <a:rPr lang="fr-FR" smtClean="0"/>
              <a:t>03/04/2023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98490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5D3429-77F6-9E4B-9F99-94520AC2D970}" type="datetime1">
              <a:rPr lang="fr-FR" smtClean="0"/>
              <a:t>03/04/2023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65377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62BDEE-C309-4040-BEBD-5B52D979CC1A}" type="datetime1">
              <a:rPr lang="fr-FR" smtClean="0"/>
              <a:t>03/04/2023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9698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F78E6-F0FE-8142-9C48-E28034D6D085}" type="datetime1">
              <a:rPr lang="fr-FR" smtClean="0"/>
              <a:t>03/04/2023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8009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044345-F4C8-B543-A745-5CC2F98AC7CF}" type="datetime1">
              <a:rPr lang="fr-FR" smtClean="0"/>
              <a:t>03/04/2023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1739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17184C0-6944-2640-BB2E-18D8BD334C9E}" type="datetime1">
              <a:rPr lang="fr-FR" smtClean="0"/>
              <a:t>03/04/2023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34591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44FA66A-0FD7-ED4C-BE72-F0D7E9800428}" type="datetime1">
              <a:rPr lang="fr-FR" smtClean="0"/>
              <a:t>03/04/2023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72123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48DF0AA-31E8-FE40-9480-67630F8DF831}" type="datetime1">
              <a:rPr lang="fr-FR" smtClean="0"/>
              <a:t>03/04/2023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66454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606ED-82F1-0C43-882E-7914D1779773}" type="datetime1">
              <a:rPr lang="fr-FR" smtClean="0"/>
              <a:t>03/04/2023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48168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EAFD6CE-977D-D642-AFAB-4B969B7E197B}" type="datetime1">
              <a:rPr lang="fr-FR" smtClean="0"/>
              <a:t>03/04/2023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71207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3404071-C699-E143-B865-F8276070A328}" type="datetime1">
              <a:rPr lang="fr-FR" smtClean="0"/>
              <a:t>03/04/2023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4069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639CC96-5C2F-B644-9878-943E03AC83B1}" type="datetime1">
              <a:rPr lang="fr-FR" smtClean="0"/>
              <a:t>03/04/2023</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A1CF3E8-9CFF-1C43-BC4C-454A89F1B92F}" type="slidenum">
              <a:rPr lang="fr-FR" smtClean="0"/>
              <a:t>‹N°›</a:t>
            </a:fld>
            <a:endParaRPr lang="fr-FR"/>
          </a:p>
        </p:txBody>
      </p:sp>
    </p:spTree>
    <p:extLst>
      <p:ext uri="{BB962C8B-B14F-4D97-AF65-F5344CB8AC3E}">
        <p14:creationId xmlns:p14="http://schemas.microsoft.com/office/powerpoint/2010/main" val="3104543170"/>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9.emf"/><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8.emf"/><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12.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14.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package" Target="../embeddings/Microsoft_Word_Document.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3DC82CB-8100-124C-8565-990BBD13FAD3}"/>
              </a:ext>
            </a:extLst>
          </p:cNvPr>
          <p:cNvPicPr>
            <a:picLocks noChangeAspect="1"/>
          </p:cNvPicPr>
          <p:nvPr/>
        </p:nvPicPr>
        <p:blipFill>
          <a:blip r:embed="rId2"/>
          <a:stretch>
            <a:fillRect/>
          </a:stretch>
        </p:blipFill>
        <p:spPr>
          <a:xfrm>
            <a:off x="7937" y="5556"/>
            <a:ext cx="7543800" cy="10680700"/>
          </a:xfrm>
          <a:prstGeom prst="rect">
            <a:avLst/>
          </a:prstGeom>
        </p:spPr>
      </p:pic>
      <p:sp>
        <p:nvSpPr>
          <p:cNvPr id="2" name="Titre 1">
            <a:extLst>
              <a:ext uri="{FF2B5EF4-FFF2-40B4-BE49-F238E27FC236}">
                <a16:creationId xmlns:a16="http://schemas.microsoft.com/office/drawing/2014/main" id="{998793F9-604D-E340-8802-F345F9BA7E4D}"/>
              </a:ext>
            </a:extLst>
          </p:cNvPr>
          <p:cNvSpPr>
            <a:spLocks noGrp="1"/>
          </p:cNvSpPr>
          <p:nvPr>
            <p:ph type="ctrTitle"/>
          </p:nvPr>
        </p:nvSpPr>
        <p:spPr>
          <a:xfrm>
            <a:off x="2714666" y="873066"/>
            <a:ext cx="4464770" cy="412887"/>
          </a:xfrm>
          <a:noFill/>
          <a:ln>
            <a:noFill/>
          </a:ln>
        </p:spPr>
        <p:style>
          <a:lnRef idx="0">
            <a:scrgbClr r="0" g="0" b="0"/>
          </a:lnRef>
          <a:fillRef idx="0">
            <a:scrgbClr r="0" g="0" b="0"/>
          </a:fillRef>
          <a:effectRef idx="0">
            <a:scrgbClr r="0" g="0" b="0"/>
          </a:effectRef>
          <a:fontRef idx="minor">
            <a:schemeClr val="dk1"/>
          </a:fontRef>
        </p:style>
        <p:txBody>
          <a:bodyPr lIns="0" tIns="0" rIns="0" bIns="0" anchor="t">
            <a:noAutofit/>
          </a:bodyPr>
          <a:lstStyle/>
          <a:p>
            <a:pPr algn="l">
              <a:lnSpc>
                <a:spcPts val="3080"/>
              </a:lnSpc>
            </a:pPr>
            <a:r>
              <a:rPr lang="fr-FR" sz="3200" b="1" spc="-150" dirty="0">
                <a:solidFill>
                  <a:schemeClr val="tx1"/>
                </a:solidFill>
                <a:latin typeface="Proto Grotesk" panose="02000000000000000000" pitchFamily="2" charset="0"/>
                <a:ea typeface="Roboto Black" panose="02000000000000000000" pitchFamily="2" charset="0"/>
              </a:rPr>
              <a:t>2050-2100 XXV</a:t>
            </a:r>
            <a:endParaRPr lang="fr-FR" sz="3200" b="1" spc="-150" dirty="0">
              <a:solidFill>
                <a:schemeClr val="tx1"/>
              </a:solidFill>
              <a:latin typeface="Proto Grotesk" panose="02000000000000000000" pitchFamily="2" charset="0"/>
              <a:ea typeface="Roboto" panose="02000000000000000000" pitchFamily="2" charset="0"/>
            </a:endParaRPr>
          </a:p>
        </p:txBody>
      </p:sp>
      <p:sp>
        <p:nvSpPr>
          <p:cNvPr id="7" name="ZoneTexte 6">
            <a:extLst>
              <a:ext uri="{FF2B5EF4-FFF2-40B4-BE49-F238E27FC236}">
                <a16:creationId xmlns:a16="http://schemas.microsoft.com/office/drawing/2014/main" id="{C5AC5025-85E3-924F-8AD2-7F01301414C3}"/>
              </a:ext>
            </a:extLst>
          </p:cNvPr>
          <p:cNvSpPr txBox="1"/>
          <p:nvPr/>
        </p:nvSpPr>
        <p:spPr>
          <a:xfrm>
            <a:off x="2734942" y="1635337"/>
            <a:ext cx="4490979" cy="8323112"/>
          </a:xfrm>
          <a:prstGeom prst="rect">
            <a:avLst/>
          </a:prstGeom>
          <a:noFill/>
        </p:spPr>
        <p:txBody>
          <a:bodyPr wrap="square" lIns="0" tIns="0" rIns="0" bIns="0" rtlCol="0">
            <a:spAutoFit/>
          </a:bodyPr>
          <a:lstStyle/>
          <a:p>
            <a:pPr>
              <a:lnSpc>
                <a:spcPts val="1300"/>
              </a:lnSpc>
            </a:pPr>
            <a:r>
              <a:rPr lang="fr-FR" sz="1000" i="1" dirty="0">
                <a:latin typeface="Roboto" panose="02000000000000000000" pitchFamily="2" charset="0"/>
                <a:ea typeface="Roboto" panose="02000000000000000000" pitchFamily="2" charset="0"/>
              </a:rPr>
              <a:t>Refrain</a:t>
            </a:r>
          </a:p>
          <a:p>
            <a:pPr>
              <a:lnSpc>
                <a:spcPts val="1300"/>
              </a:lnSpc>
            </a:pPr>
            <a:r>
              <a:rPr lang="fr-FR" sz="1000" dirty="0">
                <a:latin typeface="Roboto" panose="02000000000000000000" pitchFamily="2" charset="0"/>
                <a:ea typeface="Roboto" panose="02000000000000000000" pitchFamily="2" charset="0"/>
              </a:rPr>
              <a:t>2050, 2100</a:t>
            </a:r>
          </a:p>
          <a:p>
            <a:pPr>
              <a:lnSpc>
                <a:spcPts val="1300"/>
              </a:lnSpc>
            </a:pPr>
            <a:r>
              <a:rPr lang="fr-FR" sz="1000" dirty="0">
                <a:latin typeface="Roboto" panose="02000000000000000000" pitchFamily="2" charset="0"/>
                <a:ea typeface="Roboto" panose="02000000000000000000" pitchFamily="2" charset="0"/>
              </a:rPr>
              <a:t>Passe pas si lentement</a:t>
            </a:r>
          </a:p>
          <a:p>
            <a:pPr>
              <a:lnSpc>
                <a:spcPts val="1300"/>
              </a:lnSpc>
            </a:pPr>
            <a:r>
              <a:rPr lang="fr-FR" sz="1000" dirty="0">
                <a:latin typeface="Roboto" panose="02000000000000000000" pitchFamily="2" charset="0"/>
                <a:ea typeface="Roboto" panose="02000000000000000000" pitchFamily="2" charset="0"/>
              </a:rPr>
              <a:t>Laisser le monde navrant</a:t>
            </a:r>
            <a:r>
              <a:rPr lang="fr-FR" sz="1000" baseline="30000" dirty="0">
                <a:latin typeface="Roboto" panose="02000000000000000000" pitchFamily="2" charset="0"/>
                <a:ea typeface="Roboto" panose="02000000000000000000" pitchFamily="2" charset="0"/>
              </a:rPr>
              <a:t>1</a:t>
            </a: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Aux arrière-petits-enfants</a:t>
            </a:r>
          </a:p>
          <a:p>
            <a:pPr>
              <a:lnSpc>
                <a:spcPts val="1300"/>
              </a:lnSpc>
            </a:pPr>
            <a:r>
              <a:rPr lang="fr-FR" sz="1000" dirty="0">
                <a:latin typeface="Roboto" panose="02000000000000000000" pitchFamily="2" charset="0"/>
                <a:ea typeface="Roboto" panose="02000000000000000000" pitchFamily="2" charset="0"/>
              </a:rPr>
              <a:t>2100, 2102</a:t>
            </a:r>
          </a:p>
          <a:p>
            <a:pPr>
              <a:lnSpc>
                <a:spcPts val="1300"/>
              </a:lnSpc>
            </a:pPr>
            <a:r>
              <a:rPr lang="fr-FR" sz="1000" dirty="0">
                <a:latin typeface="Roboto" panose="02000000000000000000" pitchFamily="2" charset="0"/>
                <a:ea typeface="Roboto" panose="02000000000000000000" pitchFamily="2" charset="0"/>
              </a:rPr>
              <a:t>De mieux en mieux</a:t>
            </a:r>
          </a:p>
          <a:p>
            <a:pPr>
              <a:lnSpc>
                <a:spcPts val="1300"/>
              </a:lnSpc>
            </a:pPr>
            <a:r>
              <a:rPr lang="fr-FR" sz="1000" dirty="0">
                <a:latin typeface="Roboto" panose="02000000000000000000" pitchFamily="2" charset="0"/>
                <a:ea typeface="Roboto" panose="02000000000000000000" pitchFamily="2" charset="0"/>
              </a:rPr>
              <a:t>Ouvrir un peu son cœur</a:t>
            </a:r>
          </a:p>
          <a:p>
            <a:pPr>
              <a:lnSpc>
                <a:spcPts val="1300"/>
              </a:lnSpc>
            </a:pPr>
            <a:r>
              <a:rPr lang="fr-FR" sz="1000" dirty="0">
                <a:latin typeface="Roboto" panose="02000000000000000000" pitchFamily="2" charset="0"/>
                <a:ea typeface="Roboto" panose="02000000000000000000" pitchFamily="2" charset="0"/>
              </a:rPr>
              <a:t>Alors à tout à l'heure</a:t>
            </a:r>
          </a:p>
          <a:p>
            <a:pPr>
              <a:lnSpc>
                <a:spcPts val="1300"/>
              </a:lnSpc>
            </a:pPr>
            <a:r>
              <a:rPr lang="fr-FR" sz="1000" dirty="0">
                <a:latin typeface="Roboto" panose="02000000000000000000" pitchFamily="2" charset="0"/>
                <a:ea typeface="Roboto" panose="02000000000000000000" pitchFamily="2" charset="0"/>
              </a:rPr>
              <a:t>À tout à l'heure, à tout à l'heure...</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Comme on fuit le ciel, la mer, le soleil</a:t>
            </a:r>
          </a:p>
          <a:p>
            <a:pPr>
              <a:lnSpc>
                <a:spcPts val="1300"/>
              </a:lnSpc>
            </a:pPr>
            <a:r>
              <a:rPr lang="fr-FR" sz="1000" dirty="0">
                <a:latin typeface="Roboto" panose="02000000000000000000" pitchFamily="2" charset="0"/>
                <a:ea typeface="Roboto" panose="02000000000000000000" pitchFamily="2" charset="0"/>
              </a:rPr>
              <a:t>Le désert qui nous pousse au fond de la bouteille</a:t>
            </a:r>
          </a:p>
          <a:p>
            <a:pPr>
              <a:lnSpc>
                <a:spcPts val="1300"/>
              </a:lnSpc>
            </a:pPr>
            <a:r>
              <a:rPr lang="fr-FR" sz="1000" dirty="0">
                <a:latin typeface="Roboto" panose="02000000000000000000" pitchFamily="2" charset="0"/>
                <a:ea typeface="Roboto" panose="02000000000000000000" pitchFamily="2" charset="0"/>
              </a:rPr>
              <a:t>La Terre se vide et les océans s'éveillent</a:t>
            </a:r>
          </a:p>
          <a:p>
            <a:pPr>
              <a:lnSpc>
                <a:spcPts val="1300"/>
              </a:lnSpc>
            </a:pPr>
            <a:r>
              <a:rPr lang="fr-FR" sz="1000" dirty="0">
                <a:latin typeface="Roboto" panose="02000000000000000000" pitchFamily="2" charset="0"/>
                <a:ea typeface="Roboto" panose="02000000000000000000" pitchFamily="2" charset="0"/>
              </a:rPr>
              <a:t>Est-ce que c'est pire après ou bien c'est pareil ?</a:t>
            </a:r>
          </a:p>
          <a:p>
            <a:pPr>
              <a:lnSpc>
                <a:spcPts val="1300"/>
              </a:lnSpc>
            </a:pPr>
            <a:r>
              <a:rPr lang="fr-FR" sz="1000" dirty="0">
                <a:latin typeface="Roboto" panose="02000000000000000000" pitchFamily="2" charset="0"/>
                <a:ea typeface="Roboto" panose="02000000000000000000" pitchFamily="2" charset="0"/>
              </a:rPr>
              <a:t>Un héritage peuplé de remords</a:t>
            </a:r>
            <a:r>
              <a:rPr lang="fr-FR" sz="1000" baseline="30000" dirty="0">
                <a:latin typeface="Roboto" panose="02000000000000000000" pitchFamily="2" charset="0"/>
              </a:rPr>
              <a:t>2</a:t>
            </a:r>
          </a:p>
          <a:p>
            <a:pPr>
              <a:lnSpc>
                <a:spcPts val="1300"/>
              </a:lnSpc>
            </a:pPr>
            <a:r>
              <a:rPr lang="fr-FR" sz="1000" dirty="0">
                <a:latin typeface="Roboto" panose="02000000000000000000" pitchFamily="2" charset="0"/>
                <a:ea typeface="Roboto" panose="02000000000000000000" pitchFamily="2" charset="0"/>
              </a:rPr>
              <a:t>Un peu morveux</a:t>
            </a:r>
            <a:r>
              <a:rPr lang="fr-FR" sz="1000" baseline="30000" dirty="0">
                <a:latin typeface="Roboto" panose="02000000000000000000" pitchFamily="2" charset="0"/>
              </a:rPr>
              <a:t>3</a:t>
            </a:r>
            <a:r>
              <a:rPr lang="fr-FR" sz="1000" dirty="0">
                <a:latin typeface="Roboto" panose="02000000000000000000" pitchFamily="2" charset="0"/>
                <a:ea typeface="Roboto" panose="02000000000000000000" pitchFamily="2" charset="0"/>
              </a:rPr>
              <a:t> d'avoir pillé</a:t>
            </a:r>
            <a:r>
              <a:rPr lang="fr-FR" sz="1000" baseline="30000" dirty="0">
                <a:latin typeface="Roboto" panose="02000000000000000000" pitchFamily="2" charset="0"/>
              </a:rPr>
              <a:t>4 </a:t>
            </a:r>
            <a:r>
              <a:rPr lang="fr-FR" sz="1000" dirty="0">
                <a:latin typeface="Roboto" panose="02000000000000000000" pitchFamily="2" charset="0"/>
                <a:ea typeface="Roboto" panose="02000000000000000000" pitchFamily="2" charset="0"/>
              </a:rPr>
              <a:t>le trésor</a:t>
            </a:r>
          </a:p>
          <a:p>
            <a:pPr>
              <a:lnSpc>
                <a:spcPts val="1300"/>
              </a:lnSpc>
            </a:pPr>
            <a:r>
              <a:rPr lang="fr-FR" sz="1000" dirty="0">
                <a:latin typeface="Roboto" panose="02000000000000000000" pitchFamily="2" charset="0"/>
                <a:ea typeface="Roboto" panose="02000000000000000000" pitchFamily="2" charset="0"/>
              </a:rPr>
              <a:t>Te laisse le vent, l'amour aussi</a:t>
            </a:r>
          </a:p>
          <a:p>
            <a:pPr>
              <a:lnSpc>
                <a:spcPts val="1300"/>
              </a:lnSpc>
            </a:pPr>
            <a:r>
              <a:rPr lang="fr-FR" sz="1000" dirty="0">
                <a:latin typeface="Roboto" panose="02000000000000000000" pitchFamily="2" charset="0"/>
                <a:ea typeface="Roboto" panose="02000000000000000000" pitchFamily="2" charset="0"/>
              </a:rPr>
              <a:t>Le chant d'un oiseau qui fait taire la pluie</a:t>
            </a:r>
          </a:p>
          <a:p>
            <a:pPr>
              <a:lnSpc>
                <a:spcPts val="1300"/>
              </a:lnSpc>
            </a:pPr>
            <a:endParaRPr lang="fr-FR" sz="1000" i="1" dirty="0">
              <a:latin typeface="Roboto" panose="02000000000000000000" pitchFamily="2" charset="0"/>
              <a:ea typeface="Roboto" panose="02000000000000000000" pitchFamily="2" charset="0"/>
            </a:endParaRPr>
          </a:p>
          <a:p>
            <a:pPr>
              <a:lnSpc>
                <a:spcPts val="1300"/>
              </a:lnSpc>
            </a:pPr>
            <a:r>
              <a:rPr lang="fr-FR" sz="1000" i="1" dirty="0">
                <a:latin typeface="Roboto" panose="02000000000000000000" pitchFamily="2" charset="0"/>
                <a:ea typeface="Roboto" panose="02000000000000000000" pitchFamily="2" charset="0"/>
              </a:rPr>
              <a:t>Refrain</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À quoi ressemblera le monde, mon enfant ?</a:t>
            </a:r>
          </a:p>
          <a:p>
            <a:pPr>
              <a:lnSpc>
                <a:spcPts val="1300"/>
              </a:lnSpc>
            </a:pPr>
            <a:r>
              <a:rPr lang="fr-FR" sz="1000" dirty="0">
                <a:latin typeface="Roboto" panose="02000000000000000000" pitchFamily="2" charset="0"/>
                <a:ea typeface="Roboto" panose="02000000000000000000" pitchFamily="2" charset="0"/>
              </a:rPr>
              <a:t>2050, 2060, 2100</a:t>
            </a:r>
          </a:p>
          <a:p>
            <a:pPr>
              <a:lnSpc>
                <a:spcPts val="1300"/>
              </a:lnSpc>
            </a:pPr>
            <a:r>
              <a:rPr lang="fr-FR" sz="1000" dirty="0">
                <a:latin typeface="Roboto" panose="02000000000000000000" pitchFamily="2" charset="0"/>
                <a:ea typeface="Roboto" panose="02000000000000000000" pitchFamily="2" charset="0"/>
              </a:rPr>
              <a:t>Remonte son rocher inlassablement</a:t>
            </a:r>
            <a:r>
              <a:rPr lang="fr-FR" sz="1000" baseline="30000" dirty="0">
                <a:latin typeface="Roboto" panose="02000000000000000000" pitchFamily="2" charset="0"/>
              </a:rPr>
              <a:t>5</a:t>
            </a:r>
          </a:p>
          <a:p>
            <a:pPr>
              <a:lnSpc>
                <a:spcPts val="1300"/>
              </a:lnSpc>
            </a:pPr>
            <a:r>
              <a:rPr lang="fr-FR" sz="1000" dirty="0">
                <a:latin typeface="Roboto" panose="02000000000000000000" pitchFamily="2" charset="0"/>
                <a:ea typeface="Roboto" panose="02000000000000000000" pitchFamily="2" charset="0"/>
              </a:rPr>
              <a:t>Redessine le monde sur son toboggan</a:t>
            </a:r>
          </a:p>
          <a:p>
            <a:pPr>
              <a:lnSpc>
                <a:spcPts val="1300"/>
              </a:lnSpc>
            </a:pPr>
            <a:r>
              <a:rPr lang="fr-FR" sz="1000" dirty="0">
                <a:latin typeface="Roboto" panose="02000000000000000000" pitchFamily="2" charset="0"/>
                <a:ea typeface="Roboto" panose="02000000000000000000" pitchFamily="2" charset="0"/>
              </a:rPr>
              <a:t>Comme on rêve d'espace, de galaxie</a:t>
            </a:r>
          </a:p>
          <a:p>
            <a:pPr>
              <a:lnSpc>
                <a:spcPts val="1300"/>
              </a:lnSpc>
            </a:pPr>
            <a:r>
              <a:rPr lang="fr-FR" sz="1000" dirty="0">
                <a:latin typeface="Roboto" panose="02000000000000000000" pitchFamily="2" charset="0"/>
                <a:ea typeface="Roboto" panose="02000000000000000000" pitchFamily="2" charset="0"/>
              </a:rPr>
              <a:t>On habite les étoiles peut-être à l'abri</a:t>
            </a:r>
          </a:p>
          <a:p>
            <a:pPr>
              <a:lnSpc>
                <a:spcPts val="1300"/>
              </a:lnSpc>
            </a:pPr>
            <a:r>
              <a:rPr lang="fr-FR" sz="1000" dirty="0">
                <a:latin typeface="Roboto" panose="02000000000000000000" pitchFamily="2" charset="0"/>
                <a:ea typeface="Roboto" panose="02000000000000000000" pitchFamily="2" charset="0"/>
              </a:rPr>
              <a:t>Une page blanche dessinée nickel</a:t>
            </a:r>
            <a:r>
              <a:rPr lang="fr-FR" sz="1000" baseline="30000" dirty="0">
                <a:latin typeface="Roboto" panose="02000000000000000000" pitchFamily="2" charset="0"/>
              </a:rPr>
              <a:t>6</a:t>
            </a:r>
          </a:p>
          <a:p>
            <a:pPr>
              <a:lnSpc>
                <a:spcPts val="1300"/>
              </a:lnSpc>
            </a:pPr>
            <a:r>
              <a:rPr lang="fr-FR" sz="1000" dirty="0">
                <a:latin typeface="Roboto" panose="02000000000000000000" pitchFamily="2" charset="0"/>
                <a:ea typeface="Roboto" panose="02000000000000000000" pitchFamily="2" charset="0"/>
              </a:rPr>
              <a:t>De là-haut la Terre, la Terre est belle</a:t>
            </a:r>
          </a:p>
          <a:p>
            <a:pPr>
              <a:lnSpc>
                <a:spcPts val="1300"/>
              </a:lnSpc>
            </a:pPr>
            <a:endParaRPr lang="fr-FR" sz="1000" i="1" dirty="0">
              <a:latin typeface="Roboto" panose="02000000000000000000" pitchFamily="2" charset="0"/>
              <a:ea typeface="Roboto" panose="02000000000000000000" pitchFamily="2" charset="0"/>
            </a:endParaRPr>
          </a:p>
          <a:p>
            <a:pPr>
              <a:lnSpc>
                <a:spcPts val="1300"/>
              </a:lnSpc>
            </a:pPr>
            <a:r>
              <a:rPr lang="fr-FR" sz="1000" i="1" dirty="0">
                <a:latin typeface="Roboto" panose="02000000000000000000" pitchFamily="2" charset="0"/>
                <a:ea typeface="Roboto" panose="02000000000000000000" pitchFamily="2" charset="0"/>
              </a:rPr>
              <a:t>Refrain</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À fuir la guerre tout autour de nous</a:t>
            </a:r>
          </a:p>
          <a:p>
            <a:pPr>
              <a:lnSpc>
                <a:spcPts val="1300"/>
              </a:lnSpc>
            </a:pPr>
            <a:r>
              <a:rPr lang="fr-FR" sz="1000" dirty="0">
                <a:latin typeface="Roboto" panose="02000000000000000000" pitchFamily="2" charset="0"/>
                <a:ea typeface="Roboto" panose="02000000000000000000" pitchFamily="2" charset="0"/>
              </a:rPr>
              <a:t>Est-ce qu'on échappe au pire ou bien c'est pour nous ?</a:t>
            </a:r>
          </a:p>
          <a:p>
            <a:pPr>
              <a:lnSpc>
                <a:spcPts val="1300"/>
              </a:lnSpc>
            </a:pPr>
            <a:r>
              <a:rPr lang="fr-FR" sz="1000" dirty="0">
                <a:latin typeface="Roboto" panose="02000000000000000000" pitchFamily="2" charset="0"/>
                <a:ea typeface="Roboto" panose="02000000000000000000" pitchFamily="2" charset="0"/>
              </a:rPr>
              <a:t>Alors combien, réfugiés migrants,</a:t>
            </a:r>
          </a:p>
          <a:p>
            <a:pPr>
              <a:lnSpc>
                <a:spcPts val="1300"/>
              </a:lnSpc>
            </a:pPr>
            <a:r>
              <a:rPr lang="fr-FR" sz="1000" dirty="0">
                <a:latin typeface="Roboto" panose="02000000000000000000" pitchFamily="2" charset="0"/>
                <a:ea typeface="Roboto" panose="02000000000000000000" pitchFamily="2" charset="0"/>
              </a:rPr>
              <a:t>Sur les routes du monde en l'an 2100 ?</a:t>
            </a:r>
          </a:p>
          <a:p>
            <a:pPr>
              <a:lnSpc>
                <a:spcPts val="1300"/>
              </a:lnSpc>
            </a:pPr>
            <a:r>
              <a:rPr lang="fr-FR" sz="1000" dirty="0">
                <a:latin typeface="Roboto" panose="02000000000000000000" pitchFamily="2" charset="0"/>
                <a:ea typeface="Roboto" panose="02000000000000000000" pitchFamily="2" charset="0"/>
              </a:rPr>
              <a:t>À fond de cale</a:t>
            </a:r>
            <a:r>
              <a:rPr lang="fr-FR" sz="1000" baseline="30000" dirty="0">
                <a:latin typeface="Roboto" panose="02000000000000000000" pitchFamily="2" charset="0"/>
              </a:rPr>
              <a:t>7</a:t>
            </a:r>
            <a:r>
              <a:rPr lang="fr-FR" sz="1000" dirty="0">
                <a:latin typeface="Roboto" panose="02000000000000000000" pitchFamily="2" charset="0"/>
                <a:ea typeface="Roboto" panose="02000000000000000000" pitchFamily="2" charset="0"/>
              </a:rPr>
              <a:t>, seul, mais des milliers,</a:t>
            </a:r>
          </a:p>
          <a:p>
            <a:pPr>
              <a:lnSpc>
                <a:spcPts val="1300"/>
              </a:lnSpc>
            </a:pPr>
            <a:r>
              <a:rPr lang="fr-FR" sz="1000" dirty="0">
                <a:latin typeface="Roboto" panose="02000000000000000000" pitchFamily="2" charset="0"/>
                <a:ea typeface="Roboto" panose="02000000000000000000" pitchFamily="2" charset="0"/>
              </a:rPr>
              <a:t>Comme elle tient sur le fil la vie peut tanguer</a:t>
            </a:r>
            <a:r>
              <a:rPr lang="fr-FR" sz="1000" baseline="30000" dirty="0">
                <a:latin typeface="Roboto" panose="02000000000000000000" pitchFamily="2" charset="0"/>
              </a:rPr>
              <a:t>8</a:t>
            </a:r>
          </a:p>
          <a:p>
            <a:pPr>
              <a:lnSpc>
                <a:spcPts val="1300"/>
              </a:lnSpc>
            </a:pPr>
            <a:r>
              <a:rPr lang="fr-FR" sz="1000" dirty="0">
                <a:latin typeface="Roboto" panose="02000000000000000000" pitchFamily="2" charset="0"/>
                <a:ea typeface="Roboto" panose="02000000000000000000" pitchFamily="2" charset="0"/>
              </a:rPr>
              <a:t>Terre de frontière, de barbelés</a:t>
            </a:r>
          </a:p>
          <a:p>
            <a:pPr>
              <a:lnSpc>
                <a:spcPts val="1300"/>
              </a:lnSpc>
            </a:pPr>
            <a:r>
              <a:rPr lang="fr-FR" sz="1000" dirty="0">
                <a:latin typeface="Roboto" panose="02000000000000000000" pitchFamily="2" charset="0"/>
                <a:ea typeface="Roboto" panose="02000000000000000000" pitchFamily="2" charset="0"/>
              </a:rPr>
              <a:t>Atteindre l'autre rive</a:t>
            </a:r>
            <a:r>
              <a:rPr lang="fr-FR" sz="1000" baseline="30000" dirty="0">
                <a:latin typeface="Roboto" panose="02000000000000000000" pitchFamily="2" charset="0"/>
              </a:rPr>
              <a:t>9</a:t>
            </a:r>
            <a:r>
              <a:rPr lang="fr-FR" sz="1000" dirty="0">
                <a:latin typeface="Roboto" panose="02000000000000000000" pitchFamily="2" charset="0"/>
                <a:ea typeface="Roboto" panose="02000000000000000000" pitchFamily="2" charset="0"/>
              </a:rPr>
              <a:t>, et après ?</a:t>
            </a:r>
          </a:p>
          <a:p>
            <a:pPr>
              <a:lnSpc>
                <a:spcPts val="1300"/>
              </a:lnSpc>
            </a:pPr>
            <a:endParaRPr lang="fr-FR" sz="1000" i="1" dirty="0">
              <a:latin typeface="Roboto" panose="02000000000000000000" pitchFamily="2" charset="0"/>
              <a:ea typeface="Roboto" panose="02000000000000000000" pitchFamily="2" charset="0"/>
            </a:endParaRPr>
          </a:p>
          <a:p>
            <a:pPr>
              <a:lnSpc>
                <a:spcPts val="1300"/>
              </a:lnSpc>
            </a:pPr>
            <a:r>
              <a:rPr lang="fr-FR" sz="1000" i="1" dirty="0">
                <a:latin typeface="Roboto" panose="02000000000000000000" pitchFamily="2" charset="0"/>
                <a:ea typeface="Roboto" panose="02000000000000000000" pitchFamily="2" charset="0"/>
              </a:rPr>
              <a:t>Refrain (bis)</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2100, 2102</a:t>
            </a:r>
          </a:p>
          <a:p>
            <a:pPr>
              <a:lnSpc>
                <a:spcPts val="1300"/>
              </a:lnSpc>
            </a:pPr>
            <a:r>
              <a:rPr lang="fr-FR" sz="1000" dirty="0">
                <a:latin typeface="Roboto" panose="02000000000000000000" pitchFamily="2" charset="0"/>
                <a:ea typeface="Roboto" panose="02000000000000000000" pitchFamily="2" charset="0"/>
              </a:rPr>
              <a:t>De mieux en mieux</a:t>
            </a:r>
          </a:p>
          <a:p>
            <a:pPr>
              <a:lnSpc>
                <a:spcPts val="1300"/>
              </a:lnSpc>
            </a:pPr>
            <a:r>
              <a:rPr lang="fr-FR" sz="1000" dirty="0">
                <a:latin typeface="Roboto" panose="02000000000000000000" pitchFamily="2" charset="0"/>
                <a:ea typeface="Roboto" panose="02000000000000000000" pitchFamily="2" charset="0"/>
              </a:rPr>
              <a:t>Ouvrir un peu son cœur</a:t>
            </a:r>
          </a:p>
          <a:p>
            <a:pPr>
              <a:lnSpc>
                <a:spcPts val="1300"/>
              </a:lnSpc>
            </a:pPr>
            <a:r>
              <a:rPr lang="fr-FR" sz="1000" dirty="0">
                <a:latin typeface="Roboto" panose="02000000000000000000" pitchFamily="2" charset="0"/>
                <a:ea typeface="Roboto" panose="02000000000000000000" pitchFamily="2" charset="0"/>
              </a:rPr>
              <a:t>Alors...</a:t>
            </a:r>
          </a:p>
          <a:p>
            <a:pPr>
              <a:lnSpc>
                <a:spcPts val="1300"/>
              </a:lnSpc>
            </a:pPr>
            <a:endParaRPr lang="fr-FR" sz="1000" dirty="0">
              <a:solidFill>
                <a:srgbClr val="FF0000"/>
              </a:solidFill>
              <a:latin typeface="Roboto" panose="02000000000000000000" pitchFamily="2" charset="0"/>
              <a:ea typeface="Roboto" panose="02000000000000000000" pitchFamily="2" charset="0"/>
            </a:endParaRPr>
          </a:p>
        </p:txBody>
      </p:sp>
      <p:sp>
        <p:nvSpPr>
          <p:cNvPr id="11" name="ZoneTexte 10">
            <a:extLst>
              <a:ext uri="{FF2B5EF4-FFF2-40B4-BE49-F238E27FC236}">
                <a16:creationId xmlns:a16="http://schemas.microsoft.com/office/drawing/2014/main" id="{BFB56DE7-D704-884C-9813-744311F95B9B}"/>
              </a:ext>
            </a:extLst>
          </p:cNvPr>
          <p:cNvSpPr txBox="1"/>
          <p:nvPr/>
        </p:nvSpPr>
        <p:spPr>
          <a:xfrm>
            <a:off x="322240" y="3226889"/>
            <a:ext cx="2082205" cy="3152081"/>
          </a:xfrm>
          <a:prstGeom prst="rect">
            <a:avLst/>
          </a:prstGeom>
          <a:noFill/>
        </p:spPr>
        <p:txBody>
          <a:bodyPr wrap="square" lIns="0" tIns="0" rIns="0" bIns="0" rtlCol="0">
            <a:spAutoFit/>
          </a:bodyPr>
          <a:lstStyle/>
          <a:p>
            <a:pPr>
              <a:lnSpc>
                <a:spcPts val="1280"/>
              </a:lnSpc>
            </a:pPr>
            <a:r>
              <a:rPr lang="fr-FR" sz="1400" b="1" dirty="0">
                <a:latin typeface="Roboto" panose="02000000000000000000" pitchFamily="2" charset="0"/>
                <a:ea typeface="Roboto" panose="02000000000000000000" pitchFamily="2" charset="0"/>
              </a:rPr>
              <a:t>Les artistes</a:t>
            </a:r>
          </a:p>
          <a:p>
            <a:pPr>
              <a:lnSpc>
                <a:spcPts val="1280"/>
              </a:lnSpc>
            </a:pPr>
            <a:endParaRPr lang="fr-FR" sz="900" dirty="0">
              <a:latin typeface="Roboto Medium" panose="02000000000000000000" pitchFamily="2" charset="0"/>
              <a:ea typeface="Roboto Medium" panose="02000000000000000000" pitchFamily="2" charset="0"/>
            </a:endParaRPr>
          </a:p>
          <a:p>
            <a:pPr algn="just">
              <a:lnSpc>
                <a:spcPts val="1280"/>
              </a:lnSpc>
            </a:pPr>
            <a:r>
              <a:rPr lang="fr-FR" sz="900" kern="1300" dirty="0" err="1">
                <a:latin typeface="Roboto Medium" panose="02000000000000000000" pitchFamily="2" charset="0"/>
                <a:ea typeface="Roboto Medium" panose="02000000000000000000" pitchFamily="2" charset="0"/>
              </a:rPr>
              <a:t>Tryo</a:t>
            </a:r>
            <a:r>
              <a:rPr lang="fr-FR" sz="900" kern="1300" dirty="0">
                <a:latin typeface="Roboto Medium" panose="02000000000000000000" pitchFamily="2" charset="0"/>
                <a:ea typeface="Roboto Medium" panose="02000000000000000000" pitchFamily="2" charset="0"/>
              </a:rPr>
              <a:t> est un groupe français fondé en 1995. Influencé par le reggae, il s’ouvre ensuite à d’autres courants musicaux venus du monde entier.</a:t>
            </a:r>
          </a:p>
          <a:p>
            <a:pPr algn="just">
              <a:lnSpc>
                <a:spcPts val="1280"/>
              </a:lnSpc>
            </a:pPr>
            <a:r>
              <a:rPr lang="fr-FR" sz="900" kern="1300" dirty="0">
                <a:latin typeface="Roboto Medium" panose="02000000000000000000" pitchFamily="2" charset="0"/>
                <a:ea typeface="Roboto Medium" panose="02000000000000000000" pitchFamily="2" charset="0"/>
              </a:rPr>
              <a:t>Les quatre membres </a:t>
            </a:r>
            <a:r>
              <a:rPr lang="fr-FR" sz="900" kern="1300" dirty="0" err="1">
                <a:latin typeface="Roboto Medium" panose="02000000000000000000" pitchFamily="2" charset="0"/>
                <a:ea typeface="Roboto Medium" panose="02000000000000000000" pitchFamily="2" charset="0"/>
              </a:rPr>
              <a:t>Tryo</a:t>
            </a:r>
            <a:r>
              <a:rPr lang="fr-FR" sz="900" kern="1300" dirty="0">
                <a:latin typeface="Roboto Medium" panose="02000000000000000000" pitchFamily="2" charset="0"/>
                <a:ea typeface="Roboto Medium" panose="02000000000000000000" pitchFamily="2" charset="0"/>
              </a:rPr>
              <a:t> ont une approche engagée de la musique. De plus, ils sont réticents à intervenir dans les médias, préférant construire leur notoriété sur le bouche à oreille.</a:t>
            </a:r>
          </a:p>
          <a:p>
            <a:pPr algn="just">
              <a:lnSpc>
                <a:spcPts val="1280"/>
              </a:lnSpc>
            </a:pPr>
            <a:r>
              <a:rPr lang="fr-FR" sz="900" kern="1300" dirty="0">
                <a:latin typeface="Roboto Medium" panose="02000000000000000000" pitchFamily="2" charset="0"/>
                <a:ea typeface="Roboto Medium" panose="02000000000000000000" pitchFamily="2" charset="0"/>
              </a:rPr>
              <a:t>En 2020, le groupe </a:t>
            </a:r>
            <a:r>
              <a:rPr lang="fr-FR" sz="900" kern="1300" dirty="0" err="1">
                <a:latin typeface="Roboto Medium" panose="02000000000000000000" pitchFamily="2" charset="0"/>
                <a:ea typeface="Roboto Medium" panose="02000000000000000000" pitchFamily="2" charset="0"/>
              </a:rPr>
              <a:t>Tryo</a:t>
            </a:r>
            <a:r>
              <a:rPr lang="fr-FR" sz="900" kern="1300" dirty="0">
                <a:latin typeface="Roboto Medium" panose="02000000000000000000" pitchFamily="2" charset="0"/>
                <a:ea typeface="Roboto Medium" panose="02000000000000000000" pitchFamily="2" charset="0"/>
              </a:rPr>
              <a:t> célèbre ses vingt-cinq ans de carrière et publie un double album intitulé </a:t>
            </a:r>
            <a:r>
              <a:rPr lang="fr-FR" sz="900" i="1" kern="1300" dirty="0">
                <a:latin typeface="Roboto Medium" panose="02000000000000000000" pitchFamily="2" charset="0"/>
                <a:ea typeface="Roboto Medium" panose="02000000000000000000" pitchFamily="2" charset="0"/>
              </a:rPr>
              <a:t>XXV</a:t>
            </a:r>
            <a:r>
              <a:rPr lang="fr-FR" sz="900" kern="1300" dirty="0">
                <a:latin typeface="Roboto Medium" panose="02000000000000000000" pitchFamily="2" charset="0"/>
                <a:ea typeface="Roboto Medium" panose="02000000000000000000" pitchFamily="2" charset="0"/>
              </a:rPr>
              <a:t> qui contient une sélection d’anciennes chansons reprises avec de grands artistes français. Pour la chanson « 2050-2100 XXV », sont invités Alain Souchon et ses fils, Pierre Souchon et Ours. </a:t>
            </a:r>
            <a:endParaRPr lang="fr-FR" sz="900" dirty="0">
              <a:latin typeface="Roboto Medium" panose="02000000000000000000" pitchFamily="2" charset="0"/>
              <a:ea typeface="Roboto Medium" panose="02000000000000000000" pitchFamily="2" charset="0"/>
            </a:endParaRPr>
          </a:p>
        </p:txBody>
      </p:sp>
      <p:sp>
        <p:nvSpPr>
          <p:cNvPr id="21" name="ZoneTexte 20">
            <a:extLst>
              <a:ext uri="{FF2B5EF4-FFF2-40B4-BE49-F238E27FC236}">
                <a16:creationId xmlns:a16="http://schemas.microsoft.com/office/drawing/2014/main" id="{CE838379-B8E2-1A4F-88D5-3783376BFB73}"/>
              </a:ext>
            </a:extLst>
          </p:cNvPr>
          <p:cNvSpPr txBox="1"/>
          <p:nvPr/>
        </p:nvSpPr>
        <p:spPr>
          <a:xfrm>
            <a:off x="322240" y="7728834"/>
            <a:ext cx="2082205" cy="1823384"/>
          </a:xfrm>
          <a:prstGeom prst="rect">
            <a:avLst/>
          </a:prstGeom>
          <a:noFill/>
        </p:spPr>
        <p:txBody>
          <a:bodyPr wrap="square" lIns="0" tIns="0" rIns="0" bIns="0" rtlCol="0">
            <a:spAutoFit/>
          </a:bodyPr>
          <a:lstStyle/>
          <a:p>
            <a:pPr>
              <a:lnSpc>
                <a:spcPts val="1080"/>
              </a:lnSpc>
            </a:pPr>
            <a:r>
              <a:rPr lang="fr-FR" sz="850" b="1" dirty="0">
                <a:latin typeface="Roboto" panose="02000000000000000000" pitchFamily="2" charset="0"/>
                <a:ea typeface="Roboto" panose="02000000000000000000" pitchFamily="2" charset="0"/>
              </a:rPr>
              <a:t>Notes lexicales et culturelles :</a:t>
            </a:r>
          </a:p>
          <a:p>
            <a:pPr algn="just">
              <a:lnSpc>
                <a:spcPts val="1080"/>
              </a:lnSpc>
            </a:pPr>
            <a:r>
              <a:rPr lang="fr-FR" sz="850" i="1" dirty="0">
                <a:latin typeface="Roboto" panose="02000000000000000000" pitchFamily="2" charset="0"/>
                <a:ea typeface="Roboto" panose="02000000000000000000" pitchFamily="2" charset="0"/>
              </a:rPr>
              <a:t>1. Navrant(-e) </a:t>
            </a:r>
            <a:r>
              <a:rPr lang="fr-FR" sz="850" dirty="0">
                <a:latin typeface="Roboto" panose="02000000000000000000" pitchFamily="2" charset="0"/>
                <a:ea typeface="Roboto" panose="02000000000000000000" pitchFamily="2" charset="0"/>
              </a:rPr>
              <a:t>: triste, désolant.</a:t>
            </a:r>
          </a:p>
          <a:p>
            <a:pPr algn="just">
              <a:lnSpc>
                <a:spcPts val="1080"/>
              </a:lnSpc>
            </a:pPr>
            <a:r>
              <a:rPr lang="fr-FR" sz="850" i="1" dirty="0">
                <a:latin typeface="Roboto" panose="02000000000000000000" pitchFamily="2" charset="0"/>
                <a:ea typeface="Roboto" panose="02000000000000000000" pitchFamily="2" charset="0"/>
              </a:rPr>
              <a:t>2. Un remords </a:t>
            </a:r>
            <a:r>
              <a:rPr lang="fr-FR" sz="850" dirty="0">
                <a:latin typeface="Roboto" panose="02000000000000000000" pitchFamily="2" charset="0"/>
                <a:ea typeface="Roboto" panose="02000000000000000000" pitchFamily="2" charset="0"/>
              </a:rPr>
              <a:t>: le regret d’avoir fait une faute.</a:t>
            </a:r>
          </a:p>
          <a:p>
            <a:pPr algn="just">
              <a:lnSpc>
                <a:spcPts val="1080"/>
              </a:lnSpc>
            </a:pPr>
            <a:r>
              <a:rPr lang="fr-FR" sz="850" i="1" dirty="0">
                <a:latin typeface="Roboto" panose="02000000000000000000" pitchFamily="2" charset="0"/>
                <a:ea typeface="Roboto" panose="02000000000000000000" pitchFamily="2" charset="0"/>
              </a:rPr>
              <a:t>3. Morveux(-se) : </a:t>
            </a:r>
            <a:r>
              <a:rPr lang="fr-FR" sz="850" dirty="0">
                <a:latin typeface="Roboto" panose="02000000000000000000" pitchFamily="2" charset="0"/>
                <a:ea typeface="Roboto" panose="02000000000000000000" pitchFamily="2" charset="0"/>
              </a:rPr>
              <a:t>honteux.</a:t>
            </a:r>
          </a:p>
          <a:p>
            <a:pPr algn="just">
              <a:lnSpc>
                <a:spcPts val="1080"/>
              </a:lnSpc>
            </a:pPr>
            <a:r>
              <a:rPr lang="fr-FR" sz="850" i="1" dirty="0">
                <a:latin typeface="Roboto" panose="02000000000000000000" pitchFamily="2" charset="0"/>
                <a:ea typeface="Roboto" panose="02000000000000000000" pitchFamily="2" charset="0"/>
              </a:rPr>
              <a:t>4. Piller </a:t>
            </a:r>
            <a:r>
              <a:rPr lang="fr-FR" sz="850" dirty="0">
                <a:latin typeface="Roboto" panose="02000000000000000000" pitchFamily="2" charset="0"/>
                <a:ea typeface="Roboto" panose="02000000000000000000" pitchFamily="2" charset="0"/>
              </a:rPr>
              <a:t>: tout prendre, voler.</a:t>
            </a:r>
          </a:p>
          <a:p>
            <a:pPr algn="just">
              <a:lnSpc>
                <a:spcPts val="1080"/>
              </a:lnSpc>
            </a:pPr>
            <a:r>
              <a:rPr lang="fr-FR" sz="850" i="1" dirty="0">
                <a:latin typeface="Roboto" panose="02000000000000000000" pitchFamily="2" charset="0"/>
              </a:rPr>
              <a:t>5. Inlassablement </a:t>
            </a:r>
            <a:r>
              <a:rPr lang="fr-FR" sz="850" dirty="0">
                <a:latin typeface="Roboto" panose="02000000000000000000" pitchFamily="2" charset="0"/>
                <a:ea typeface="Roboto" panose="02000000000000000000" pitchFamily="2" charset="0"/>
              </a:rPr>
              <a:t>: sans arrêt.</a:t>
            </a:r>
          </a:p>
          <a:p>
            <a:pPr algn="just">
              <a:lnSpc>
                <a:spcPts val="1080"/>
              </a:lnSpc>
            </a:pPr>
            <a:r>
              <a:rPr lang="fr-FR" sz="850" i="1" dirty="0">
                <a:latin typeface="Roboto" panose="02000000000000000000" pitchFamily="2" charset="0"/>
              </a:rPr>
              <a:t>6. Nickel </a:t>
            </a:r>
            <a:r>
              <a:rPr lang="fr-FR" sz="850" dirty="0">
                <a:latin typeface="Roboto" panose="02000000000000000000" pitchFamily="2" charset="0"/>
                <a:ea typeface="Roboto" panose="02000000000000000000" pitchFamily="2" charset="0"/>
              </a:rPr>
              <a:t>: parfaitement.</a:t>
            </a:r>
          </a:p>
          <a:p>
            <a:pPr algn="just">
              <a:lnSpc>
                <a:spcPts val="1080"/>
              </a:lnSpc>
            </a:pPr>
            <a:r>
              <a:rPr lang="fr-FR" sz="850" i="1" dirty="0">
                <a:latin typeface="Roboto" panose="02000000000000000000" pitchFamily="2" charset="0"/>
              </a:rPr>
              <a:t>7. Une cale </a:t>
            </a:r>
            <a:r>
              <a:rPr lang="fr-FR" sz="850" dirty="0">
                <a:latin typeface="Roboto" panose="02000000000000000000" pitchFamily="2" charset="0"/>
                <a:ea typeface="Roboto" panose="02000000000000000000" pitchFamily="2" charset="0"/>
              </a:rPr>
              <a:t>: l’intérieur d’un bateau.</a:t>
            </a:r>
          </a:p>
          <a:p>
            <a:pPr algn="just">
              <a:lnSpc>
                <a:spcPts val="1080"/>
              </a:lnSpc>
            </a:pPr>
            <a:r>
              <a:rPr lang="fr-FR" sz="850" i="1" dirty="0">
                <a:latin typeface="Roboto" panose="02000000000000000000" pitchFamily="2" charset="0"/>
              </a:rPr>
              <a:t>8, Tanguer (pour un bateau</a:t>
            </a:r>
            <a:r>
              <a:rPr lang="fr-FR" sz="850" dirty="0">
                <a:latin typeface="Roboto" panose="02000000000000000000" pitchFamily="2" charset="0"/>
              </a:rPr>
              <a:t>) : bouger, être instable.</a:t>
            </a:r>
          </a:p>
          <a:p>
            <a:pPr algn="just">
              <a:lnSpc>
                <a:spcPts val="1080"/>
              </a:lnSpc>
            </a:pPr>
            <a:r>
              <a:rPr lang="fr-FR" sz="850" i="1" dirty="0">
                <a:latin typeface="Roboto" panose="02000000000000000000" pitchFamily="2" charset="0"/>
              </a:rPr>
              <a:t>9. Une rive </a:t>
            </a:r>
            <a:r>
              <a:rPr lang="fr-FR" sz="850" dirty="0">
                <a:latin typeface="Roboto" panose="02000000000000000000" pitchFamily="2" charset="0"/>
              </a:rPr>
              <a:t>: le bord d’une rivière, d’une mer.</a:t>
            </a:r>
          </a:p>
        </p:txBody>
      </p:sp>
      <p:sp>
        <p:nvSpPr>
          <p:cNvPr id="15" name="ZoneTexte 14">
            <a:extLst>
              <a:ext uri="{FF2B5EF4-FFF2-40B4-BE49-F238E27FC236}">
                <a16:creationId xmlns:a16="http://schemas.microsoft.com/office/drawing/2014/main" id="{3180AE12-2343-0D48-A30E-196099CEE8B9}"/>
              </a:ext>
            </a:extLst>
          </p:cNvPr>
          <p:cNvSpPr txBox="1"/>
          <p:nvPr/>
        </p:nvSpPr>
        <p:spPr>
          <a:xfrm>
            <a:off x="301500" y="6445400"/>
            <a:ext cx="2082205" cy="561692"/>
          </a:xfrm>
          <a:prstGeom prst="rect">
            <a:avLst/>
          </a:prstGeom>
          <a:noFill/>
        </p:spPr>
        <p:txBody>
          <a:bodyPr wrap="square" lIns="0" tIns="0" rIns="0" bIns="0" rtlCol="0">
            <a:spAutoFit/>
          </a:bodyPr>
          <a:lstStyle/>
          <a:p>
            <a:pPr algn="just">
              <a:lnSpc>
                <a:spcPts val="1080"/>
              </a:lnSpc>
            </a:pPr>
            <a:r>
              <a:rPr lang="fr-FR" sz="850" i="1" kern="1100" dirty="0">
                <a:latin typeface="Roboto" panose="02000000000000000000" pitchFamily="2" charset="0"/>
                <a:ea typeface="Roboto" panose="02000000000000000000" pitchFamily="2" charset="0"/>
              </a:rPr>
              <a:t>Pour suivre l’actualité de </a:t>
            </a:r>
            <a:r>
              <a:rPr lang="fr-FR" sz="850" i="1" kern="1100" dirty="0" err="1">
                <a:latin typeface="Roboto" panose="02000000000000000000" pitchFamily="2" charset="0"/>
                <a:ea typeface="Roboto" panose="02000000000000000000" pitchFamily="2" charset="0"/>
              </a:rPr>
              <a:t>Tryo</a:t>
            </a:r>
            <a:r>
              <a:rPr lang="fr-FR" sz="850" i="1" kern="1100" dirty="0">
                <a:latin typeface="Roboto" panose="02000000000000000000" pitchFamily="2" charset="0"/>
                <a:ea typeface="Roboto" panose="02000000000000000000" pitchFamily="2" charset="0"/>
              </a:rPr>
              <a:t>, abonnez-vous à leur compte Instagram « @</a:t>
            </a:r>
            <a:r>
              <a:rPr lang="fr-FR" sz="850" i="1" kern="1100" dirty="0" err="1">
                <a:latin typeface="Roboto" panose="02000000000000000000" pitchFamily="2" charset="0"/>
                <a:ea typeface="Roboto" panose="02000000000000000000" pitchFamily="2" charset="0"/>
              </a:rPr>
              <a:t>tryoofficiel</a:t>
            </a:r>
            <a:r>
              <a:rPr lang="fr-FR" sz="850" i="1" kern="1100" dirty="0">
                <a:latin typeface="Roboto" panose="02000000000000000000" pitchFamily="2" charset="0"/>
                <a:ea typeface="Roboto" panose="02000000000000000000" pitchFamily="2" charset="0"/>
              </a:rPr>
              <a:t> »</a:t>
            </a:r>
          </a:p>
          <a:p>
            <a:endParaRPr lang="fr-FR" sz="900" dirty="0">
              <a:latin typeface="Roboto Medium" panose="02000000000000000000" pitchFamily="2" charset="0"/>
              <a:ea typeface="Roboto Medium" panose="02000000000000000000" pitchFamily="2" charset="0"/>
            </a:endParaRPr>
          </a:p>
        </p:txBody>
      </p:sp>
      <p:pic>
        <p:nvPicPr>
          <p:cNvPr id="34" name="Image 33">
            <a:extLst>
              <a:ext uri="{FF2B5EF4-FFF2-40B4-BE49-F238E27FC236}">
                <a16:creationId xmlns:a16="http://schemas.microsoft.com/office/drawing/2014/main" id="{97DBC880-C04C-F64C-AC8A-FF19E834A282}"/>
              </a:ext>
            </a:extLst>
          </p:cNvPr>
          <p:cNvPicPr>
            <a:picLocks noChangeAspect="1"/>
          </p:cNvPicPr>
          <p:nvPr/>
        </p:nvPicPr>
        <p:blipFill>
          <a:blip r:embed="rId3"/>
          <a:stretch>
            <a:fillRect/>
          </a:stretch>
        </p:blipFill>
        <p:spPr>
          <a:xfrm>
            <a:off x="7937" y="5556"/>
            <a:ext cx="2743200" cy="660400"/>
          </a:xfrm>
          <a:prstGeom prst="rect">
            <a:avLst/>
          </a:prstGeom>
        </p:spPr>
      </p:pic>
      <p:pic>
        <p:nvPicPr>
          <p:cNvPr id="8" name="Image 7">
            <a:extLst>
              <a:ext uri="{FF2B5EF4-FFF2-40B4-BE49-F238E27FC236}">
                <a16:creationId xmlns:a16="http://schemas.microsoft.com/office/drawing/2014/main" id="{E1986715-0423-E847-B05B-C51D2C27DE19}"/>
              </a:ext>
            </a:extLst>
          </p:cNvPr>
          <p:cNvPicPr>
            <a:picLocks noChangeAspect="1"/>
          </p:cNvPicPr>
          <p:nvPr/>
        </p:nvPicPr>
        <p:blipFill>
          <a:blip r:embed="rId4"/>
          <a:stretch>
            <a:fillRect/>
          </a:stretch>
        </p:blipFill>
        <p:spPr>
          <a:xfrm>
            <a:off x="333754" y="7039632"/>
            <a:ext cx="469900" cy="596900"/>
          </a:xfrm>
          <a:prstGeom prst="rect">
            <a:avLst/>
          </a:prstGeom>
        </p:spPr>
      </p:pic>
      <p:sp>
        <p:nvSpPr>
          <p:cNvPr id="4" name="ZoneTexte 3">
            <a:extLst>
              <a:ext uri="{FF2B5EF4-FFF2-40B4-BE49-F238E27FC236}">
                <a16:creationId xmlns:a16="http://schemas.microsoft.com/office/drawing/2014/main" id="{62AE6041-BD4A-A83D-5F0E-DDEB6E491646}"/>
              </a:ext>
            </a:extLst>
          </p:cNvPr>
          <p:cNvSpPr txBox="1"/>
          <p:nvPr/>
        </p:nvSpPr>
        <p:spPr>
          <a:xfrm>
            <a:off x="2714666" y="1272915"/>
            <a:ext cx="4371252" cy="230832"/>
          </a:xfrm>
          <a:prstGeom prst="rect">
            <a:avLst/>
          </a:prstGeom>
          <a:noFill/>
        </p:spPr>
        <p:txBody>
          <a:bodyPr wrap="square" lIns="0" tIns="0" rIns="0" bIns="0" rtlCol="0">
            <a:spAutoFit/>
          </a:bodyPr>
          <a:lstStyle/>
          <a:p>
            <a:r>
              <a:rPr lang="fr-FR" sz="1500" dirty="0" err="1">
                <a:latin typeface="Roboto" panose="02000000000000000000" pitchFamily="2" charset="0"/>
                <a:ea typeface="Roboto" panose="02000000000000000000" pitchFamily="2" charset="0"/>
              </a:rPr>
              <a:t>Tryo</a:t>
            </a:r>
            <a:r>
              <a:rPr lang="fr-FR" sz="1500" dirty="0">
                <a:latin typeface="Roboto" panose="02000000000000000000" pitchFamily="2" charset="0"/>
                <a:ea typeface="Roboto" panose="02000000000000000000" pitchFamily="2" charset="0"/>
              </a:rPr>
              <a:t>, avec Alain Souchon, Pierre Souchon et Ours</a:t>
            </a:r>
          </a:p>
        </p:txBody>
      </p:sp>
      <p:pic>
        <p:nvPicPr>
          <p:cNvPr id="9" name="Image 8">
            <a:extLst>
              <a:ext uri="{FF2B5EF4-FFF2-40B4-BE49-F238E27FC236}">
                <a16:creationId xmlns:a16="http://schemas.microsoft.com/office/drawing/2014/main" id="{15C07531-7E82-45D7-842F-4289E9C4DDEE}"/>
              </a:ext>
            </a:extLst>
          </p:cNvPr>
          <p:cNvPicPr>
            <a:picLocks noChangeAspect="1"/>
          </p:cNvPicPr>
          <p:nvPr/>
        </p:nvPicPr>
        <p:blipFill>
          <a:blip r:embed="rId5"/>
          <a:stretch>
            <a:fillRect/>
          </a:stretch>
        </p:blipFill>
        <p:spPr>
          <a:xfrm>
            <a:off x="231375" y="814021"/>
            <a:ext cx="2239578" cy="2239578"/>
          </a:xfrm>
          <a:prstGeom prst="rect">
            <a:avLst/>
          </a:prstGeom>
        </p:spPr>
      </p:pic>
      <p:sp>
        <p:nvSpPr>
          <p:cNvPr id="18" name="ZoneTexte 17">
            <a:extLst>
              <a:ext uri="{FF2B5EF4-FFF2-40B4-BE49-F238E27FC236}">
                <a16:creationId xmlns:a16="http://schemas.microsoft.com/office/drawing/2014/main" id="{CA3DEF11-67B8-4BFE-9C9D-001F7E41A9D2}"/>
              </a:ext>
            </a:extLst>
          </p:cNvPr>
          <p:cNvSpPr txBox="1"/>
          <p:nvPr/>
        </p:nvSpPr>
        <p:spPr>
          <a:xfrm>
            <a:off x="325877" y="9705517"/>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Hervé Pélissier</a:t>
            </a: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spTree>
    <p:extLst>
      <p:ext uri="{BB962C8B-B14F-4D97-AF65-F5344CB8AC3E}">
        <p14:creationId xmlns:p14="http://schemas.microsoft.com/office/powerpoint/2010/main" val="352844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B4E9B13-7D5B-DA42-97B1-871CA6236EE5}"/>
              </a:ext>
            </a:extLst>
          </p:cNvPr>
          <p:cNvPicPr>
            <a:picLocks noChangeAspect="1"/>
          </p:cNvPicPr>
          <p:nvPr/>
        </p:nvPicPr>
        <p:blipFill>
          <a:blip r:embed="rId2"/>
          <a:stretch>
            <a:fillRect/>
          </a:stretch>
        </p:blipFill>
        <p:spPr>
          <a:xfrm>
            <a:off x="7937" y="5556"/>
            <a:ext cx="7543800" cy="10680700"/>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2050-2010 XXV » </a:t>
            </a:r>
            <a:r>
              <a:rPr lang="fr-FR" sz="1200" dirty="0" err="1">
                <a:latin typeface="Roboto" panose="02000000000000000000" pitchFamily="2" charset="0"/>
                <a:ea typeface="Roboto" panose="02000000000000000000" pitchFamily="2" charset="0"/>
              </a:rPr>
              <a:t>Tryo</a:t>
            </a:r>
            <a:endParaRPr lang="fr-FR" sz="1200" dirty="0">
              <a:latin typeface="Roboto" panose="02000000000000000000" pitchFamily="2" charset="0"/>
              <a:ea typeface="Roboto" panose="02000000000000000000" pitchFamily="2" charset="0"/>
            </a:endParaRPr>
          </a:p>
        </p:txBody>
      </p:sp>
      <p:graphicFrame>
        <p:nvGraphicFramePr>
          <p:cNvPr id="13" name="Tableau 14">
            <a:extLst>
              <a:ext uri="{FF2B5EF4-FFF2-40B4-BE49-F238E27FC236}">
                <a16:creationId xmlns:a16="http://schemas.microsoft.com/office/drawing/2014/main" id="{A3F19CE1-0F17-E747-847B-D0AACEA68004}"/>
              </a:ext>
            </a:extLst>
          </p:cNvPr>
          <p:cNvGraphicFramePr>
            <a:graphicFrameLocks noGrp="1"/>
          </p:cNvGraphicFramePr>
          <p:nvPr>
            <p:extLst>
              <p:ext uri="{D42A27DB-BD31-4B8C-83A1-F6EECF244321}">
                <p14:modId xmlns:p14="http://schemas.microsoft.com/office/powerpoint/2010/main" val="438165936"/>
              </p:ext>
            </p:extLst>
          </p:nvPr>
        </p:nvGraphicFramePr>
        <p:xfrm>
          <a:off x="1130984" y="2016359"/>
          <a:ext cx="5717287" cy="6905974"/>
        </p:xfrm>
        <a:graphic>
          <a:graphicData uri="http://schemas.openxmlformats.org/drawingml/2006/table">
            <a:tbl>
              <a:tblPr firstRow="1" bandRow="1">
                <a:tableStyleId>{5C22544A-7EE6-4342-B048-85BDC9FD1C3A}</a:tableStyleId>
              </a:tblPr>
              <a:tblGrid>
                <a:gridCol w="642145">
                  <a:extLst>
                    <a:ext uri="{9D8B030D-6E8A-4147-A177-3AD203B41FA5}">
                      <a16:colId xmlns:a16="http://schemas.microsoft.com/office/drawing/2014/main" val="2770672922"/>
                    </a:ext>
                  </a:extLst>
                </a:gridCol>
                <a:gridCol w="989121">
                  <a:extLst>
                    <a:ext uri="{9D8B030D-6E8A-4147-A177-3AD203B41FA5}">
                      <a16:colId xmlns:a16="http://schemas.microsoft.com/office/drawing/2014/main" val="161568558"/>
                    </a:ext>
                  </a:extLst>
                </a:gridCol>
                <a:gridCol w="4086021">
                  <a:extLst>
                    <a:ext uri="{9D8B030D-6E8A-4147-A177-3AD203B41FA5}">
                      <a16:colId xmlns:a16="http://schemas.microsoft.com/office/drawing/2014/main" val="93050948"/>
                    </a:ext>
                  </a:extLst>
                </a:gridCol>
              </a:tblGrid>
              <a:tr h="1367620">
                <a:tc>
                  <a:txBody>
                    <a:bodyPr/>
                    <a:lstStyle/>
                    <a:p>
                      <a:pPr algn="r"/>
                      <a:r>
                        <a:rPr lang="fr-FR" sz="5300" b="1" i="0" dirty="0">
                          <a:solidFill>
                            <a:srgbClr val="5194C4"/>
                          </a:solidFill>
                          <a:latin typeface="Proto Grotesk" panose="02000000000000000000" pitchFamily="2" charset="0"/>
                        </a:rPr>
                        <a:t>1</a:t>
                      </a:r>
                    </a:p>
                  </a:txBody>
                  <a:tcPr marL="0" marR="0" marT="4680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ts val="1300"/>
                        </a:lnSpc>
                      </a:pPr>
                      <a:endParaRPr lang="fr-FR" sz="1000" b="0" kern="1300" baseline="0" dirty="0">
                        <a:solidFill>
                          <a:schemeClr val="tx1"/>
                        </a:solidFill>
                        <a:latin typeface="Roboto" panose="02000000000000000000" pitchFamily="2" charset="0"/>
                        <a:ea typeface="Roboto" panose="02000000000000000000" pitchFamily="2" charset="0"/>
                      </a:endParaRPr>
                    </a:p>
                    <a:p>
                      <a:pPr algn="just">
                        <a:lnSpc>
                          <a:spcPts val="1300"/>
                        </a:lnSpc>
                      </a:pPr>
                      <a:r>
                        <a:rPr lang="fr-FR" sz="1000" b="1" kern="1300" baseline="0" dirty="0">
                          <a:solidFill>
                            <a:schemeClr val="tx1"/>
                          </a:solidFill>
                          <a:latin typeface="Roboto" panose="02000000000000000000" pitchFamily="2" charset="0"/>
                          <a:ea typeface="Roboto" panose="02000000000000000000" pitchFamily="2" charset="0"/>
                        </a:rPr>
                        <a:t>Premier temps</a:t>
                      </a:r>
                    </a:p>
                    <a:p>
                      <a:pPr algn="just">
                        <a:lnSpc>
                          <a:spcPts val="1300"/>
                        </a:lnSpc>
                      </a:pPr>
                      <a:r>
                        <a:rPr lang="fr-FR" sz="1000" b="0" kern="1300" baseline="0" dirty="0">
                          <a:solidFill>
                            <a:schemeClr val="tx1"/>
                          </a:solidFill>
                          <a:latin typeface="Roboto" panose="02000000000000000000" pitchFamily="2" charset="0"/>
                          <a:ea typeface="Roboto" panose="02000000000000000000" pitchFamily="2" charset="0"/>
                        </a:rPr>
                        <a:t>La chanson s’appelle « 2050-2100 ».</a:t>
                      </a:r>
                    </a:p>
                    <a:p>
                      <a:pPr algn="just">
                        <a:lnSpc>
                          <a:spcPts val="1300"/>
                        </a:lnSpc>
                      </a:pPr>
                      <a:r>
                        <a:rPr lang="fr-FR" sz="1000" b="0" kern="1300" baseline="0" dirty="0">
                          <a:solidFill>
                            <a:schemeClr val="tx1"/>
                          </a:solidFill>
                          <a:latin typeface="Roboto" panose="02000000000000000000" pitchFamily="2" charset="0"/>
                          <a:ea typeface="Roboto" panose="02000000000000000000" pitchFamily="2" charset="0"/>
                        </a:rPr>
                        <a:t>2050 et 2100, c’est quoi ?</a:t>
                      </a:r>
                    </a:p>
                    <a:p>
                      <a:pPr algn="just">
                        <a:lnSpc>
                          <a:spcPts val="1300"/>
                        </a:lnSpc>
                      </a:pPr>
                      <a:r>
                        <a:rPr lang="fr-FR" sz="1000" b="0" kern="1300" baseline="0" dirty="0">
                          <a:solidFill>
                            <a:schemeClr val="tx1"/>
                          </a:solidFill>
                          <a:latin typeface="Roboto" panose="02000000000000000000" pitchFamily="2" charset="0"/>
                          <a:ea typeface="Roboto" panose="02000000000000000000" pitchFamily="2" charset="0"/>
                        </a:rPr>
                        <a:t>À votre avis qu’est-ce qui va changer dans le monde entre 2050 et 2100 ? Quels sont les changements positifs ? Les changements négatifs ?</a:t>
                      </a:r>
                    </a:p>
                    <a:p>
                      <a:pPr algn="just">
                        <a:lnSpc>
                          <a:spcPts val="1300"/>
                        </a:lnSpc>
                      </a:pPr>
                      <a:endParaRPr lang="fr-FR" sz="1000" b="0" kern="1300" baseline="0" dirty="0">
                        <a:solidFill>
                          <a:schemeClr val="tx1"/>
                        </a:solidFill>
                        <a:latin typeface="Roboto" panose="02000000000000000000" pitchFamily="2" charset="0"/>
                        <a:ea typeface="Roboto" panose="02000000000000000000"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8001463"/>
                  </a:ext>
                </a:extLst>
              </a:tr>
              <a:tr h="1203990">
                <a:tc>
                  <a:txBody>
                    <a:bodyPr/>
                    <a:lstStyle/>
                    <a:p>
                      <a:pPr algn="r"/>
                      <a:r>
                        <a:rPr lang="fr-FR" sz="5300" b="1" i="0" dirty="0">
                          <a:solidFill>
                            <a:srgbClr val="5194C4"/>
                          </a:solidFill>
                          <a:latin typeface="Proto Grotesk" panose="02000000000000000000" pitchFamily="2" charset="0"/>
                        </a:rPr>
                        <a:t>2</a:t>
                      </a:r>
                    </a:p>
                  </a:txBody>
                  <a:tcPr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71450" indent="-171450" algn="just">
                        <a:lnSpc>
                          <a:spcPts val="1300"/>
                        </a:lnSpc>
                        <a:buFontTx/>
                        <a:buChar char="-"/>
                      </a:pPr>
                      <a:endParaRPr lang="fr-FR" sz="1000" dirty="0">
                        <a:solidFill>
                          <a:schemeClr val="tx1"/>
                        </a:solidFill>
                        <a:latin typeface="Roboto" panose="02000000000000000000" pitchFamily="2" charset="0"/>
                        <a:ea typeface="Roboto" panose="02000000000000000000" pitchFamily="2" charset="0"/>
                      </a:endParaRPr>
                    </a:p>
                    <a:p>
                      <a:pPr algn="just"/>
                      <a:r>
                        <a:rPr lang="fr-FR" sz="1000" b="1" kern="1300" baseline="0" dirty="0">
                          <a:solidFill>
                            <a:schemeClr val="tx1"/>
                          </a:solidFill>
                          <a:latin typeface="Roboto" panose="02000000000000000000" pitchFamily="2" charset="0"/>
                          <a:ea typeface="Roboto" panose="02000000000000000000" pitchFamily="2" charset="0"/>
                        </a:rPr>
                        <a:t>Deuxième temps</a:t>
                      </a:r>
                    </a:p>
                    <a:p>
                      <a:pPr algn="just"/>
                      <a:r>
                        <a:rPr lang="fr-FR" sz="1000" b="0" kern="1300" baseline="0" dirty="0">
                          <a:solidFill>
                            <a:schemeClr val="tx1"/>
                          </a:solidFill>
                          <a:latin typeface="Roboto" panose="02000000000000000000" pitchFamily="2" charset="0"/>
                          <a:ea typeface="Roboto" panose="02000000000000000000" pitchFamily="2" charset="0"/>
                        </a:rPr>
                        <a:t>Écoutez le premier refrain. Vous pouvez fermer les yeux. Avec le mouvement de votre corps ou d’une partie de votre corps (claquement des doigts, main sur la table, pied sur le sol, tête…), marquez le rythme de la chanson.</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1937018"/>
                  </a:ext>
                </a:extLst>
              </a:tr>
              <a:tr h="1444788">
                <a:tc>
                  <a:txBody>
                    <a:bodyPr/>
                    <a:lstStyle/>
                    <a:p>
                      <a:pPr algn="r"/>
                      <a:r>
                        <a:rPr lang="fr-FR" sz="5300" b="1" i="0" dirty="0">
                          <a:solidFill>
                            <a:srgbClr val="5194C4"/>
                          </a:solidFill>
                          <a:latin typeface="Proto Grotesk" panose="02000000000000000000" pitchFamily="2" charset="0"/>
                        </a:rPr>
                        <a:t>3</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tx1"/>
                        </a:solidFill>
                        <a:latin typeface="Roboto" panose="02000000000000000000" pitchFamily="2" charset="0"/>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1" kern="1300" baseline="0" dirty="0">
                          <a:solidFill>
                            <a:schemeClr val="tx1"/>
                          </a:solidFill>
                          <a:latin typeface="Roboto" panose="02000000000000000000" pitchFamily="2" charset="0"/>
                          <a:ea typeface="Roboto" panose="02000000000000000000" pitchFamily="2" charset="0"/>
                        </a:rPr>
                        <a:t>Troisième temps</a:t>
                      </a:r>
                      <a:endParaRPr lang="fr-FR" sz="1000" b="0" kern="1300" baseline="0" dirty="0">
                        <a:solidFill>
                          <a:schemeClr val="tx1"/>
                        </a:solidFill>
                        <a:latin typeface="Roboto" panose="02000000000000000000" pitchFamily="2" charset="0"/>
                        <a:ea typeface="+mn-ea"/>
                        <a:cs typeface="+mn-cs"/>
                      </a:endParaRPr>
                    </a:p>
                    <a:p>
                      <a:pPr algn="just"/>
                      <a:r>
                        <a:rPr lang="fr-FR" sz="1000" b="0" kern="1300" baseline="0" dirty="0">
                          <a:solidFill>
                            <a:schemeClr val="tx1"/>
                          </a:solidFill>
                          <a:latin typeface="Roboto" panose="02000000000000000000" pitchFamily="2" charset="0"/>
                          <a:ea typeface="Roboto" panose="02000000000000000000" pitchFamily="2" charset="0"/>
                        </a:rPr>
                        <a:t>Écoutez  le reste de la chanson jusqu’au troisième couplet. Quels sont les trois thèmes abordés ? Cochez les bonnes réponses.</a:t>
                      </a:r>
                    </a:p>
                    <a:p>
                      <a:endParaRPr lang="fr-FR" sz="1000" b="0" kern="1300" baseline="0" dirty="0">
                        <a:solidFill>
                          <a:schemeClr val="tx1"/>
                        </a:solidFill>
                        <a:latin typeface="Roboto" panose="02000000000000000000" pitchFamily="2" charset="0"/>
                        <a:ea typeface="Roboto" panose="02000000000000000000" pitchFamily="2" charset="0"/>
                      </a:endParaRPr>
                    </a:p>
                    <a:p>
                      <a:pPr marL="171450" indent="-171450">
                        <a:buFont typeface="Wingdings" pitchFamily="2" charset="2"/>
                        <a:buChar char="q"/>
                      </a:pPr>
                      <a:r>
                        <a:rPr lang="fr-FR" sz="1000" b="0" kern="1300" baseline="0" dirty="0">
                          <a:solidFill>
                            <a:schemeClr val="tx1"/>
                          </a:solidFill>
                          <a:latin typeface="Roboto" panose="02000000000000000000" pitchFamily="2" charset="0"/>
                          <a:ea typeface="+mn-ea"/>
                          <a:cs typeface="+mn-cs"/>
                        </a:rPr>
                        <a:t>Les nouvelles technologies</a:t>
                      </a:r>
                    </a:p>
                    <a:p>
                      <a:pPr marL="171450" indent="-171450">
                        <a:buFont typeface="Wingdings" pitchFamily="2" charset="2"/>
                        <a:buChar char="q"/>
                      </a:pPr>
                      <a:r>
                        <a:rPr lang="fr-FR" sz="1000" b="0" kern="1300" baseline="0" dirty="0">
                          <a:solidFill>
                            <a:schemeClr val="tx1"/>
                          </a:solidFill>
                          <a:latin typeface="Roboto" panose="02000000000000000000" pitchFamily="2" charset="0"/>
                          <a:ea typeface="+mn-ea"/>
                          <a:cs typeface="+mn-cs"/>
                        </a:rPr>
                        <a:t>La nature et le climat</a:t>
                      </a:r>
                    </a:p>
                    <a:p>
                      <a:pPr marL="171450" indent="-171450">
                        <a:buFont typeface="Wingdings" pitchFamily="2" charset="2"/>
                        <a:buChar char="q"/>
                      </a:pPr>
                      <a:r>
                        <a:rPr lang="fr-FR" sz="1000" b="0" kern="1300" baseline="0" dirty="0">
                          <a:solidFill>
                            <a:schemeClr val="tx1"/>
                          </a:solidFill>
                          <a:latin typeface="Roboto" panose="02000000000000000000" pitchFamily="2" charset="0"/>
                          <a:ea typeface="+mn-ea"/>
                          <a:cs typeface="+mn-cs"/>
                        </a:rPr>
                        <a:t>L’espace</a:t>
                      </a:r>
                    </a:p>
                    <a:p>
                      <a:pPr marL="171450" indent="-171450">
                        <a:buFont typeface="Wingdings" pitchFamily="2" charset="2"/>
                        <a:buChar char="q"/>
                      </a:pPr>
                      <a:r>
                        <a:rPr lang="fr-FR" sz="1000" b="0" kern="1300" baseline="0" dirty="0">
                          <a:solidFill>
                            <a:schemeClr val="tx1"/>
                          </a:solidFill>
                          <a:latin typeface="Roboto" panose="02000000000000000000" pitchFamily="2" charset="0"/>
                          <a:ea typeface="+mn-ea"/>
                          <a:cs typeface="+mn-cs"/>
                        </a:rPr>
                        <a:t>L’économie</a:t>
                      </a:r>
                    </a:p>
                    <a:p>
                      <a:pPr marL="171450" indent="-171450">
                        <a:buFont typeface="Wingdings" pitchFamily="2" charset="2"/>
                        <a:buChar char="q"/>
                      </a:pPr>
                      <a:r>
                        <a:rPr lang="fr-FR" sz="1000" b="0" kern="1300" baseline="0" dirty="0">
                          <a:solidFill>
                            <a:schemeClr val="tx1"/>
                          </a:solidFill>
                          <a:latin typeface="Roboto" panose="02000000000000000000" pitchFamily="2" charset="0"/>
                          <a:ea typeface="+mn-ea"/>
                          <a:cs typeface="+mn-cs"/>
                        </a:rPr>
                        <a:t>La guerre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0253087"/>
                  </a:ext>
                </a:extLst>
              </a:tr>
              <a:tr h="2889576">
                <a:tc>
                  <a:txBody>
                    <a:bodyPr/>
                    <a:lstStyle/>
                    <a:p>
                      <a:pPr algn="r"/>
                      <a:r>
                        <a:rPr lang="fr-FR" sz="5300" b="1" i="0" dirty="0">
                          <a:solidFill>
                            <a:srgbClr val="5194C4"/>
                          </a:solidFill>
                          <a:latin typeface="Proto Grotesk" panose="02000000000000000000" pitchFamily="2" charset="0"/>
                        </a:rPr>
                        <a:t>4</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1" dirty="0">
                        <a:solidFill>
                          <a:schemeClr val="tx1"/>
                        </a:solidFill>
                        <a:latin typeface="Roboto" panose="02000000000000000000" pitchFamily="2" charset="0"/>
                        <a:ea typeface="Roboto" panose="02000000000000000000" pitchFamily="2" charset="0"/>
                      </a:endParaRPr>
                    </a:p>
                    <a:p>
                      <a:endParaRPr lang="fr-FR" sz="1000" b="1" dirty="0">
                        <a:solidFill>
                          <a:schemeClr val="tx1"/>
                        </a:solidFill>
                        <a:latin typeface="Roboto" panose="02000000000000000000" pitchFamily="2" charset="0"/>
                        <a:ea typeface="Roboto" panose="02000000000000000000" pitchFamily="2" charset="0"/>
                      </a:endParaRPr>
                    </a:p>
                    <a:p>
                      <a:r>
                        <a:rPr lang="fr-FR" sz="1000" b="1" kern="1300" baseline="0" dirty="0">
                          <a:solidFill>
                            <a:schemeClr val="tx1"/>
                          </a:solidFill>
                          <a:latin typeface="Roboto" panose="02000000000000000000" pitchFamily="2" charset="0"/>
                          <a:ea typeface="Roboto" panose="02000000000000000000" pitchFamily="2" charset="0"/>
                        </a:rPr>
                        <a:t>Quatrième temps</a:t>
                      </a:r>
                    </a:p>
                    <a:p>
                      <a:r>
                        <a:rPr lang="fr-FR" sz="1000" b="0" i="1" kern="1300" baseline="0" dirty="0">
                          <a:solidFill>
                            <a:schemeClr val="tx1"/>
                          </a:solidFill>
                          <a:latin typeface="Roboto" panose="02000000000000000000" pitchFamily="2" charset="0"/>
                          <a:ea typeface="Roboto Medium" panose="02000000000000000000" pitchFamily="2" charset="0"/>
                        </a:rPr>
                        <a:t>En petits groupes.</a:t>
                      </a:r>
                      <a:r>
                        <a:rPr lang="fr-FR" sz="1000" b="0" i="1" kern="1300" baseline="0" dirty="0">
                          <a:solidFill>
                            <a:schemeClr val="tx1"/>
                          </a:solidFill>
                          <a:latin typeface="Roboto Medium" panose="02000000000000000000" pitchFamily="2" charset="0"/>
                          <a:ea typeface="Roboto Medium" panose="02000000000000000000" pitchFamily="2" charset="0"/>
                        </a:rPr>
                        <a:t>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tx1"/>
                          </a:solidFill>
                          <a:latin typeface="Roboto" panose="02000000000000000000" pitchFamily="2" charset="0"/>
                          <a:ea typeface="Roboto" panose="02000000000000000000" pitchFamily="2" charset="0"/>
                        </a:rPr>
                        <a:t>Vous allez faire un cadavre exquis pour décrire le monde de vos rêves. Chaque groupe va compléter une phrase ou deux phrases différentes : « Il y a…» / « Il n’y a pas de / d’… » / « Il fait…», « On se déplace…», « On mange…», « On communique…», « Les gens font…».</a:t>
                      </a:r>
                    </a:p>
                    <a:p>
                      <a:pPr algn="just"/>
                      <a:r>
                        <a:rPr lang="fr-FR" sz="1000" b="0" kern="1300" baseline="0" dirty="0">
                          <a:solidFill>
                            <a:schemeClr val="tx1"/>
                          </a:solidFill>
                          <a:latin typeface="Roboto" panose="02000000000000000000" pitchFamily="2" charset="0"/>
                          <a:ea typeface="Roboto" panose="02000000000000000000" pitchFamily="2" charset="0"/>
                        </a:rPr>
                        <a:t> Le premier de chaque groupe va prendre une feuille dans le sens vertical, compléter la phrase librement, plier la feuille en arrière pour cacher son texte, puis la passer à son voisin de droite. Etc.</a:t>
                      </a:r>
                    </a:p>
                    <a:p>
                      <a:pPr marL="0" indent="0" algn="just">
                        <a:buNone/>
                      </a:pPr>
                      <a:r>
                        <a:rPr lang="fr-FR" sz="1000" b="0" kern="1300" baseline="0" dirty="0">
                          <a:solidFill>
                            <a:schemeClr val="tx1"/>
                          </a:solidFill>
                          <a:latin typeface="Roboto" panose="02000000000000000000" pitchFamily="2" charset="0"/>
                          <a:ea typeface="Roboto" panose="02000000000000000000" pitchFamily="2" charset="0"/>
                        </a:rPr>
                        <a:t>À la fin de l’activité, dépliez la feuille et lisez les listes créées collectivement. </a:t>
                      </a:r>
                      <a:r>
                        <a:rPr lang="fr-FR" sz="1000" b="0" kern="1300" baseline="0" dirty="0">
                          <a:solidFill>
                            <a:schemeClr val="tx1"/>
                          </a:solidFill>
                          <a:latin typeface="Roboto" panose="02000000000000000000" pitchFamily="2" charset="0"/>
                        </a:rPr>
                        <a:t>Qu’est-ce qui vous fait le plus rêver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1671738"/>
                  </a:ext>
                </a:extLst>
              </a:tr>
            </a:tbl>
          </a:graphicData>
        </a:graphic>
      </p:graphicFrame>
      <p:pic>
        <p:nvPicPr>
          <p:cNvPr id="35" name="Image 34">
            <a:extLst>
              <a:ext uri="{FF2B5EF4-FFF2-40B4-BE49-F238E27FC236}">
                <a16:creationId xmlns:a16="http://schemas.microsoft.com/office/drawing/2014/main" id="{78212698-1F12-1745-9AAE-7B340C091073}"/>
              </a:ext>
            </a:extLst>
          </p:cNvPr>
          <p:cNvPicPr>
            <a:picLocks noChangeAspect="1"/>
          </p:cNvPicPr>
          <p:nvPr/>
        </p:nvPicPr>
        <p:blipFill>
          <a:blip r:embed="rId3"/>
          <a:stretch>
            <a:fillRect/>
          </a:stretch>
        </p:blipFill>
        <p:spPr>
          <a:xfrm>
            <a:off x="1875705" y="2229750"/>
            <a:ext cx="508000" cy="508000"/>
          </a:xfrm>
          <a:prstGeom prst="rect">
            <a:avLst/>
          </a:prstGeom>
        </p:spPr>
      </p:pic>
      <p:pic>
        <p:nvPicPr>
          <p:cNvPr id="39" name="Image 38">
            <a:extLst>
              <a:ext uri="{FF2B5EF4-FFF2-40B4-BE49-F238E27FC236}">
                <a16:creationId xmlns:a16="http://schemas.microsoft.com/office/drawing/2014/main" id="{97F0F9ED-68AC-3447-BA7D-3E37842D6A78}"/>
              </a:ext>
            </a:extLst>
          </p:cNvPr>
          <p:cNvPicPr>
            <a:picLocks noChangeAspect="1"/>
          </p:cNvPicPr>
          <p:nvPr/>
        </p:nvPicPr>
        <p:blipFill>
          <a:blip r:embed="rId4"/>
          <a:stretch>
            <a:fillRect/>
          </a:stretch>
        </p:blipFill>
        <p:spPr>
          <a:xfrm>
            <a:off x="1892514" y="4803554"/>
            <a:ext cx="508000" cy="508000"/>
          </a:xfrm>
          <a:prstGeom prst="rect">
            <a:avLst/>
          </a:prstGeom>
        </p:spPr>
      </p:pic>
      <p:pic>
        <p:nvPicPr>
          <p:cNvPr id="24" name="Image 23">
            <a:extLst>
              <a:ext uri="{FF2B5EF4-FFF2-40B4-BE49-F238E27FC236}">
                <a16:creationId xmlns:a16="http://schemas.microsoft.com/office/drawing/2014/main" id="{556A18F4-11C8-48E7-BAF1-3008BD856011}"/>
              </a:ext>
            </a:extLst>
          </p:cNvPr>
          <p:cNvPicPr>
            <a:picLocks noChangeAspect="1"/>
          </p:cNvPicPr>
          <p:nvPr/>
        </p:nvPicPr>
        <p:blipFill>
          <a:blip r:embed="rId5"/>
          <a:stretch>
            <a:fillRect/>
          </a:stretch>
        </p:blipFill>
        <p:spPr>
          <a:xfrm>
            <a:off x="1875705" y="3618840"/>
            <a:ext cx="508000" cy="508000"/>
          </a:xfrm>
          <a:prstGeom prst="rect">
            <a:avLst/>
          </a:prstGeom>
        </p:spPr>
      </p:pic>
      <p:pic>
        <p:nvPicPr>
          <p:cNvPr id="25" name="Image 24">
            <a:extLst>
              <a:ext uri="{FF2B5EF4-FFF2-40B4-BE49-F238E27FC236}">
                <a16:creationId xmlns:a16="http://schemas.microsoft.com/office/drawing/2014/main" id="{CB957C8C-5471-49F8-8763-288CA7AC9C69}"/>
              </a:ext>
            </a:extLst>
          </p:cNvPr>
          <p:cNvPicPr>
            <a:picLocks noChangeAspect="1"/>
          </p:cNvPicPr>
          <p:nvPr/>
        </p:nvPicPr>
        <p:blipFill>
          <a:blip r:embed="rId6"/>
          <a:stretch>
            <a:fillRect/>
          </a:stretch>
        </p:blipFill>
        <p:spPr>
          <a:xfrm>
            <a:off x="0" y="0"/>
            <a:ext cx="2743200" cy="660400"/>
          </a:xfrm>
          <a:prstGeom prst="rect">
            <a:avLst/>
          </a:prstGeom>
        </p:spPr>
      </p:pic>
      <p:sp>
        <p:nvSpPr>
          <p:cNvPr id="26" name="ZoneTexte 25">
            <a:extLst>
              <a:ext uri="{FF2B5EF4-FFF2-40B4-BE49-F238E27FC236}">
                <a16:creationId xmlns:a16="http://schemas.microsoft.com/office/drawing/2014/main" id="{1AC5671A-39ED-4E42-AE51-3103AD6C3B0C}"/>
              </a:ext>
            </a:extLst>
          </p:cNvPr>
          <p:cNvSpPr txBox="1"/>
          <p:nvPr/>
        </p:nvSpPr>
        <p:spPr>
          <a:xfrm>
            <a:off x="342686" y="9679260"/>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Hervé Pélissier</a:t>
            </a: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12" name="Image 11">
            <a:extLst>
              <a:ext uri="{FF2B5EF4-FFF2-40B4-BE49-F238E27FC236}">
                <a16:creationId xmlns:a16="http://schemas.microsoft.com/office/drawing/2014/main" id="{B999833E-BD44-45E7-9293-455FA2361CA4}"/>
              </a:ext>
            </a:extLst>
          </p:cNvPr>
          <p:cNvPicPr>
            <a:picLocks noChangeAspect="1"/>
          </p:cNvPicPr>
          <p:nvPr/>
        </p:nvPicPr>
        <p:blipFill>
          <a:blip r:embed="rId7"/>
          <a:stretch>
            <a:fillRect/>
          </a:stretch>
        </p:blipFill>
        <p:spPr>
          <a:xfrm>
            <a:off x="1941381" y="6292391"/>
            <a:ext cx="508000" cy="508000"/>
          </a:xfrm>
          <a:prstGeom prst="rect">
            <a:avLst/>
          </a:prstGeom>
        </p:spPr>
      </p:pic>
    </p:spTree>
    <p:extLst>
      <p:ext uri="{BB962C8B-B14F-4D97-AF65-F5344CB8AC3E}">
        <p14:creationId xmlns:p14="http://schemas.microsoft.com/office/powerpoint/2010/main" val="1450313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F9218D1-D19B-814F-BCC6-1AB75F3D1B60}"/>
              </a:ext>
            </a:extLst>
          </p:cNvPr>
          <p:cNvPicPr>
            <a:picLocks noChangeAspect="1"/>
          </p:cNvPicPr>
          <p:nvPr/>
        </p:nvPicPr>
        <p:blipFill>
          <a:blip r:embed="rId2"/>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3293128545"/>
              </p:ext>
            </p:extLst>
          </p:nvPr>
        </p:nvGraphicFramePr>
        <p:xfrm>
          <a:off x="864394" y="964406"/>
          <a:ext cx="6369404" cy="8917404"/>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262">
                  <a:extLst>
                    <a:ext uri="{9D8B030D-6E8A-4147-A177-3AD203B41FA5}">
                      <a16:colId xmlns:a16="http://schemas.microsoft.com/office/drawing/2014/main" val="1509632764"/>
                    </a:ext>
                  </a:extLst>
                </a:gridCol>
                <a:gridCol w="4497742">
                  <a:extLst>
                    <a:ext uri="{9D8B030D-6E8A-4147-A177-3AD203B41FA5}">
                      <a16:colId xmlns:a16="http://schemas.microsoft.com/office/drawing/2014/main" val="9856797"/>
                    </a:ext>
                  </a:extLst>
                </a:gridCol>
              </a:tblGrid>
              <a:tr h="360000">
                <a:tc rowSpan="3">
                  <a:txBody>
                    <a:bodyPr/>
                    <a:lstStyle/>
                    <a:p>
                      <a:pPr algn="r"/>
                      <a:r>
                        <a:rPr lang="fr-FR" sz="5300" b="1" i="0" baseline="0" dirty="0">
                          <a:solidFill>
                            <a:srgbClr val="5194C4"/>
                          </a:solidFill>
                          <a:latin typeface="Proto Grotesk" panose="02000000000000000000" pitchFamily="2" charset="0"/>
                        </a:rPr>
                        <a:t>1</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341281773"/>
                  </a:ext>
                </a:extLst>
              </a:tr>
              <a:tr h="1044993">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En petits groupes.</a:t>
                      </a:r>
                    </a:p>
                    <a:p>
                      <a:r>
                        <a:rPr lang="fr-FR" sz="1000" b="0" i="0" kern="1300" baseline="0" dirty="0">
                          <a:solidFill>
                            <a:schemeClr val="dk1"/>
                          </a:solidFill>
                          <a:effectLst/>
                          <a:latin typeface="Roboto Medium" panose="02000000000000000000" pitchFamily="2" charset="0"/>
                          <a:ea typeface="+mn-ea"/>
                          <a:cs typeface="+mn-cs"/>
                        </a:rPr>
                        <a:t>« Laisser le monde navrant aux arrière-petits-enfants »</a:t>
                      </a:r>
                    </a:p>
                    <a:p>
                      <a:r>
                        <a:rPr lang="fr-FR" sz="1000" b="0" i="0" kern="1300" baseline="0" dirty="0">
                          <a:solidFill>
                            <a:schemeClr val="dk1"/>
                          </a:solidFill>
                          <a:effectLst/>
                          <a:latin typeface="Roboto Medium" panose="02000000000000000000" pitchFamily="2" charset="0"/>
                          <a:ea typeface="+mn-ea"/>
                          <a:cs typeface="+mn-cs"/>
                        </a:rPr>
                        <a:t>Faites une liste de choses navrantes (= tristes, désolantes) qui vont se produire dans le monde de 2100 à cause de l’homme.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60000">
                <a:tc rowSpan="3">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34000">
                <a:tc vMerge="1">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530029951"/>
                  </a:ext>
                </a:extLst>
              </a:tr>
              <a:tr h="2658358">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buNone/>
                      </a:pPr>
                      <a:endParaRPr lang="fr-FR" sz="1000" b="0" i="0" kern="1300" baseline="0" dirty="0">
                        <a:solidFill>
                          <a:schemeClr val="dk1"/>
                        </a:solidFill>
                        <a:effectLst/>
                        <a:latin typeface="Roboto" panose="02000000000000000000" pitchFamily="2" charset="0"/>
                        <a:ea typeface="+mn-ea"/>
                        <a:cs typeface="+mn-cs"/>
                      </a:endParaRPr>
                    </a:p>
                    <a:p>
                      <a:pPr marL="0" indent="0">
                        <a:buNone/>
                      </a:pPr>
                      <a:r>
                        <a:rPr lang="fr-FR" sz="1000" b="0" i="0" kern="1300" baseline="0" dirty="0">
                          <a:solidFill>
                            <a:schemeClr val="dk1"/>
                          </a:solidFill>
                          <a:effectLst/>
                          <a:latin typeface="Roboto Medium" panose="02000000000000000000" pitchFamily="2" charset="0"/>
                          <a:ea typeface="+mn-ea"/>
                          <a:cs typeface="+mn-cs"/>
                        </a:rPr>
                        <a:t>Écoutez la chanson. Complétez les phrases en cochant la bonne réponse.</a:t>
                      </a: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endParaRPr lang="fr-FR" sz="1000" b="0" i="0" kern="1300" baseline="0" dirty="0">
                        <a:solidFill>
                          <a:schemeClr val="dk1"/>
                        </a:solidFill>
                        <a:effectLst/>
                        <a:latin typeface="Roboto Medium" panose="02000000000000000000" pitchFamily="2" charset="0"/>
                        <a:ea typeface="+mn-ea"/>
                        <a:cs typeface="+mn-cs"/>
                      </a:endParaRPr>
                    </a:p>
                    <a:p>
                      <a:pPr marL="0" indent="0">
                        <a:buNone/>
                      </a:pPr>
                      <a:endParaRPr lang="fr-FR" sz="1000" b="0" i="0"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0">
                <a:tc rowSpan="3">
                  <a:txBody>
                    <a:bodyPr/>
                    <a:lstStyle/>
                    <a:p>
                      <a:pPr algn="r"/>
                      <a:r>
                        <a:rPr lang="fr-FR" sz="5300" b="1" i="0" baseline="0" dirty="0">
                          <a:solidFill>
                            <a:srgbClr val="5194C4"/>
                          </a:solidFill>
                          <a:latin typeface="Proto Grotesk" panose="02000000000000000000" pitchFamily="2" charset="0"/>
                        </a:rPr>
                        <a:t>3</a:t>
                      </a:r>
                    </a:p>
                  </a:txBody>
                  <a:tcPr marL="0" marR="0" marT="72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34000">
                <a:tc vMerge="1">
                  <a:txBody>
                    <a:bodyPr/>
                    <a:lstStyle/>
                    <a:p>
                      <a:pPr algn="r"/>
                      <a:r>
                        <a:rPr lang="fr-FR" sz="5300" b="1" i="0" baseline="0" dirty="0">
                          <a:solidFill>
                            <a:srgbClr val="5194C4"/>
                          </a:solidFill>
                          <a:latin typeface="Proto Grotesk" panose="02000000000000000000" pitchFamily="2" charset="0"/>
                        </a:rPr>
                        <a:t>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413773219"/>
                  </a:ext>
                </a:extLst>
              </a:tr>
              <a:tr h="3554811">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Medium"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A. Écoutez le premier couplet. Entourez les mots que vous entendez.</a:t>
                      </a:r>
                    </a:p>
                    <a:p>
                      <a:endParaRPr lang="fr-FR" sz="1000" b="0" i="0" kern="1300" baseline="0" dirty="0">
                        <a:solidFill>
                          <a:schemeClr val="dk1"/>
                        </a:solidFill>
                        <a:effectLst/>
                        <a:latin typeface="Roboto Medium" panose="02000000000000000000" pitchFamily="2" charset="0"/>
                        <a:ea typeface="+mn-ea"/>
                        <a:cs typeface="+mn-cs"/>
                      </a:endParaRPr>
                    </a:p>
                    <a:p>
                      <a:pPr algn="ctr"/>
                      <a:r>
                        <a:rPr lang="fr-FR" sz="1000" b="0" i="0" kern="1300" baseline="0" dirty="0">
                          <a:solidFill>
                            <a:schemeClr val="dk1"/>
                          </a:solidFill>
                          <a:effectLst/>
                          <a:latin typeface="Roboto Medium" panose="02000000000000000000" pitchFamily="2" charset="0"/>
                          <a:ea typeface="+mn-ea"/>
                          <a:cs typeface="+mn-cs"/>
                        </a:rPr>
                        <a:t>le ciel               la neige                 la lune                les nuages</a:t>
                      </a:r>
                    </a:p>
                    <a:p>
                      <a:pPr algn="ctr"/>
                      <a:endParaRPr lang="fr-FR" sz="1000" b="0" i="0" kern="1300" baseline="0" dirty="0">
                        <a:solidFill>
                          <a:schemeClr val="dk1"/>
                        </a:solidFill>
                        <a:effectLst/>
                        <a:latin typeface="Roboto Medium" panose="02000000000000000000" pitchFamily="2" charset="0"/>
                        <a:ea typeface="+mn-ea"/>
                        <a:cs typeface="+mn-cs"/>
                      </a:endParaRPr>
                    </a:p>
                    <a:p>
                      <a:pPr algn="ctr"/>
                      <a:r>
                        <a:rPr lang="fr-FR" sz="1000" b="0" i="0" kern="1300" baseline="0" dirty="0">
                          <a:solidFill>
                            <a:schemeClr val="dk1"/>
                          </a:solidFill>
                          <a:effectLst/>
                          <a:latin typeface="Roboto Medium" panose="02000000000000000000" pitchFamily="2" charset="0"/>
                          <a:ea typeface="+mn-ea"/>
                          <a:cs typeface="+mn-cs"/>
                        </a:rPr>
                        <a:t>la mer                 le désert               les océans           la pluie</a:t>
                      </a:r>
                    </a:p>
                    <a:p>
                      <a:pPr algn="ctr"/>
                      <a:endParaRPr lang="fr-FR" sz="1000" b="0" i="0" kern="1300" baseline="0" dirty="0">
                        <a:solidFill>
                          <a:schemeClr val="dk1"/>
                        </a:solidFill>
                        <a:effectLst/>
                        <a:latin typeface="Roboto Medium" panose="02000000000000000000" pitchFamily="2" charset="0"/>
                        <a:ea typeface="+mn-ea"/>
                        <a:cs typeface="+mn-cs"/>
                      </a:endParaRPr>
                    </a:p>
                    <a:p>
                      <a:pPr algn="ctr"/>
                      <a:r>
                        <a:rPr lang="fr-FR" sz="1000" b="0" i="0" kern="1300" baseline="0" dirty="0">
                          <a:solidFill>
                            <a:schemeClr val="dk1"/>
                          </a:solidFill>
                          <a:effectLst/>
                          <a:latin typeface="Roboto Medium" panose="02000000000000000000" pitchFamily="2" charset="0"/>
                          <a:ea typeface="+mn-ea"/>
                          <a:cs typeface="+mn-cs"/>
                        </a:rPr>
                        <a:t>le soleil               la Terre                le vent               le brouillard</a:t>
                      </a:r>
                    </a:p>
                    <a:p>
                      <a:endParaRPr lang="fr-FR" sz="1000" b="0" i="0" kern="1300" baseline="0" dirty="0">
                        <a:solidFill>
                          <a:schemeClr val="dk1"/>
                        </a:solidFill>
                        <a:effectLst/>
                        <a:latin typeface="Roboto Medium"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B.  </a:t>
                      </a:r>
                      <a:r>
                        <a:rPr lang="fr-FR" sz="1000" b="0" i="1" kern="1300" baseline="0" dirty="0">
                          <a:solidFill>
                            <a:schemeClr val="dk1"/>
                          </a:solidFill>
                          <a:effectLst/>
                          <a:latin typeface="Roboto Medium" panose="02000000000000000000" pitchFamily="2" charset="0"/>
                          <a:ea typeface="+mn-ea"/>
                          <a:cs typeface="+mn-cs"/>
                        </a:rPr>
                        <a:t>À deux. </a:t>
                      </a:r>
                    </a:p>
                    <a:p>
                      <a:r>
                        <a:rPr lang="fr-FR" sz="1000" b="0" i="0" kern="1300" baseline="0" dirty="0">
                          <a:solidFill>
                            <a:schemeClr val="dk1"/>
                          </a:solidFill>
                          <a:effectLst/>
                          <a:latin typeface="Roboto Medium" panose="02000000000000000000" pitchFamily="2" charset="0"/>
                          <a:ea typeface="+mn-ea"/>
                          <a:cs typeface="+mn-cs"/>
                        </a:rPr>
                        <a:t>Écoutez la suite de la chanson. Associez chaque verbe avec son complément.</a:t>
                      </a:r>
                    </a:p>
                    <a:p>
                      <a:endParaRPr lang="fr-FR" sz="1000" b="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panose="02000000000000000000" pitchFamily="2" charset="0"/>
                        <a:ea typeface="+mn-ea"/>
                        <a:cs typeface="+mn-cs"/>
                      </a:endParaRPr>
                    </a:p>
                    <a:p>
                      <a:endParaRPr lang="fr-FR" sz="1000" b="0" kern="1300" baseline="0" dirty="0">
                        <a:solidFill>
                          <a:schemeClr val="dk1"/>
                        </a:solidFill>
                        <a:effectLst/>
                        <a:latin typeface="Roboto" panose="02000000000000000000" pitchFamily="2" charset="0"/>
                        <a:ea typeface="+mn-ea"/>
                        <a:cs typeface="+mn-cs"/>
                      </a:endParaRPr>
                    </a:p>
                    <a:p>
                      <a:endParaRPr lang="fr-FR" sz="1000" b="0" kern="1300" baseline="0" dirty="0">
                        <a:solidFill>
                          <a:schemeClr val="dk1"/>
                        </a:solidFill>
                        <a:effectLst/>
                        <a:latin typeface="Roboto" panose="02000000000000000000" pitchFamily="2" charset="0"/>
                        <a:ea typeface="+mn-ea"/>
                        <a:cs typeface="+mn-cs"/>
                      </a:endParaRPr>
                    </a:p>
                    <a:p>
                      <a:endParaRPr lang="fr-FR" sz="1000" b="0" kern="1300" baseline="0" dirty="0">
                        <a:solidFill>
                          <a:schemeClr val="dk1"/>
                        </a:solidFill>
                        <a:effectLst/>
                        <a:latin typeface="Roboto" panose="02000000000000000000" pitchFamily="2" charset="0"/>
                        <a:ea typeface="+mn-ea"/>
                        <a:cs typeface="+mn-cs"/>
                      </a:endParaRPr>
                    </a:p>
                    <a:p>
                      <a:endParaRPr lang="fr-FR" sz="1000" b="0" kern="1300" baseline="0" dirty="0">
                        <a:solidFill>
                          <a:schemeClr val="dk1"/>
                        </a:solidFill>
                        <a:effectLst/>
                        <a:latin typeface="Roboto" panose="02000000000000000000" pitchFamily="2" charset="0"/>
                        <a:ea typeface="+mn-ea"/>
                        <a:cs typeface="+mn-cs"/>
                      </a:endParaRPr>
                    </a:p>
                    <a:p>
                      <a:endParaRPr lang="fr-FR" sz="1000" b="0" kern="1300" baseline="0" dirty="0">
                        <a:solidFill>
                          <a:schemeClr val="dk1"/>
                        </a:solidFill>
                        <a:effectLst/>
                        <a:latin typeface="Roboto" panose="02000000000000000000" pitchFamily="2" charset="0"/>
                        <a:ea typeface="+mn-ea"/>
                        <a:cs typeface="+mn-cs"/>
                      </a:endParaRPr>
                    </a:p>
                    <a:p>
                      <a:endParaRPr lang="fr-FR" sz="1000" b="0" kern="1300" baseline="0" dirty="0">
                        <a:solidFill>
                          <a:schemeClr val="dk1"/>
                        </a:solidFill>
                        <a:effectLst/>
                        <a:latin typeface="Roboto" panose="02000000000000000000" pitchFamily="2" charset="0"/>
                        <a:ea typeface="+mn-ea"/>
                        <a:cs typeface="+mn-cs"/>
                      </a:endParaRPr>
                    </a:p>
                    <a:p>
                      <a:endParaRPr lang="fr-FR" sz="1000" b="0" kern="1300" baseline="0" dirty="0">
                        <a:solidFill>
                          <a:schemeClr val="dk1"/>
                        </a:solidFill>
                        <a:effectLst/>
                        <a:latin typeface="Roboto" panose="02000000000000000000" pitchFamily="2" charset="0"/>
                        <a:ea typeface="+mn-ea"/>
                        <a:cs typeface="+mn-cs"/>
                      </a:endParaRPr>
                    </a:p>
                    <a:p>
                      <a:r>
                        <a:rPr lang="fr-FR" sz="1000" b="0" kern="1300" baseline="0" dirty="0">
                          <a:solidFill>
                            <a:schemeClr val="dk1"/>
                          </a:solidFill>
                          <a:effectLst/>
                          <a:latin typeface="Roboto" panose="02000000000000000000" pitchFamily="2" charset="0"/>
                          <a:ea typeface="+mn-ea"/>
                          <a:cs typeface="+mn-cs"/>
                        </a:rPr>
                        <a:t>C. </a:t>
                      </a:r>
                      <a:r>
                        <a:rPr lang="fr-FR" sz="1000" b="0" i="1" kern="1300" baseline="0" dirty="0">
                          <a:solidFill>
                            <a:schemeClr val="dk1"/>
                          </a:solidFill>
                          <a:effectLst/>
                          <a:latin typeface="Roboto" panose="02000000000000000000" pitchFamily="2" charset="0"/>
                          <a:ea typeface="+mn-ea"/>
                          <a:cs typeface="+mn-cs"/>
                        </a:rPr>
                        <a:t>À deux.</a:t>
                      </a:r>
                    </a:p>
                    <a:p>
                      <a:r>
                        <a:rPr lang="fr-FR" sz="1000" b="0" kern="1300" baseline="0" dirty="0">
                          <a:solidFill>
                            <a:schemeClr val="dk1"/>
                          </a:solidFill>
                          <a:effectLst/>
                          <a:latin typeface="Roboto" panose="02000000000000000000" pitchFamily="2" charset="0"/>
                          <a:ea typeface="+mn-ea"/>
                          <a:cs typeface="+mn-cs"/>
                        </a:rPr>
                        <a:t>Expliquez les expressions reconstituées avec vos propres mots.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2050-2010 XXV » </a:t>
            </a:r>
            <a:r>
              <a:rPr lang="fr-FR" sz="1200" dirty="0" err="1">
                <a:latin typeface="Roboto" panose="02000000000000000000" pitchFamily="2" charset="0"/>
                <a:ea typeface="Roboto" panose="02000000000000000000" pitchFamily="2" charset="0"/>
              </a:rPr>
              <a:t>Tryo</a:t>
            </a:r>
            <a:endParaRPr lang="fr-FR" sz="1200" dirty="0">
              <a:latin typeface="Roboto" panose="02000000000000000000" pitchFamily="2" charset="0"/>
              <a:ea typeface="Roboto" panose="02000000000000000000" pitchFamily="2" charset="0"/>
            </a:endParaRPr>
          </a:p>
        </p:txBody>
      </p:sp>
      <p:pic>
        <p:nvPicPr>
          <p:cNvPr id="29" name="Image 28">
            <a:extLst>
              <a:ext uri="{FF2B5EF4-FFF2-40B4-BE49-F238E27FC236}">
                <a16:creationId xmlns:a16="http://schemas.microsoft.com/office/drawing/2014/main" id="{A2E9250E-C621-8542-988E-D46151B9B725}"/>
              </a:ext>
            </a:extLst>
          </p:cNvPr>
          <p:cNvPicPr>
            <a:picLocks noChangeAspect="1"/>
          </p:cNvPicPr>
          <p:nvPr/>
        </p:nvPicPr>
        <p:blipFill>
          <a:blip r:embed="rId3"/>
          <a:stretch>
            <a:fillRect/>
          </a:stretch>
        </p:blipFill>
        <p:spPr>
          <a:xfrm>
            <a:off x="1875705" y="3012268"/>
            <a:ext cx="508000" cy="508000"/>
          </a:xfrm>
          <a:prstGeom prst="rect">
            <a:avLst/>
          </a:prstGeom>
        </p:spPr>
      </p:pic>
      <p:pic>
        <p:nvPicPr>
          <p:cNvPr id="35" name="Image 34">
            <a:extLst>
              <a:ext uri="{FF2B5EF4-FFF2-40B4-BE49-F238E27FC236}">
                <a16:creationId xmlns:a16="http://schemas.microsoft.com/office/drawing/2014/main" id="{78212698-1F12-1745-9AAE-7B340C091073}"/>
              </a:ext>
            </a:extLst>
          </p:cNvPr>
          <p:cNvPicPr>
            <a:picLocks noChangeAspect="1"/>
          </p:cNvPicPr>
          <p:nvPr/>
        </p:nvPicPr>
        <p:blipFill>
          <a:blip r:embed="rId4"/>
          <a:stretch>
            <a:fillRect/>
          </a:stretch>
        </p:blipFill>
        <p:spPr>
          <a:xfrm>
            <a:off x="1875705" y="1312075"/>
            <a:ext cx="508000" cy="508000"/>
          </a:xfrm>
          <a:prstGeom prst="rect">
            <a:avLst/>
          </a:prstGeom>
        </p:spPr>
      </p:pic>
      <p:pic>
        <p:nvPicPr>
          <p:cNvPr id="37" name="Image 36">
            <a:extLst>
              <a:ext uri="{FF2B5EF4-FFF2-40B4-BE49-F238E27FC236}">
                <a16:creationId xmlns:a16="http://schemas.microsoft.com/office/drawing/2014/main" id="{E0459876-6239-784E-B43F-C50AF3B3B9C9}"/>
              </a:ext>
            </a:extLst>
          </p:cNvPr>
          <p:cNvPicPr>
            <a:picLocks noChangeAspect="1"/>
          </p:cNvPicPr>
          <p:nvPr/>
        </p:nvPicPr>
        <p:blipFill>
          <a:blip r:embed="rId5"/>
          <a:stretch>
            <a:fillRect/>
          </a:stretch>
        </p:blipFill>
        <p:spPr>
          <a:xfrm>
            <a:off x="1875705" y="6163650"/>
            <a:ext cx="508000" cy="508000"/>
          </a:xfrm>
          <a:prstGeom prst="rect">
            <a:avLst/>
          </a:prstGeom>
        </p:spPr>
      </p:pic>
      <p:pic>
        <p:nvPicPr>
          <p:cNvPr id="27" name="Image 26">
            <a:extLst>
              <a:ext uri="{FF2B5EF4-FFF2-40B4-BE49-F238E27FC236}">
                <a16:creationId xmlns:a16="http://schemas.microsoft.com/office/drawing/2014/main" id="{89849788-C9D0-4C6B-8918-B4B6F5940851}"/>
              </a:ext>
            </a:extLst>
          </p:cNvPr>
          <p:cNvPicPr>
            <a:picLocks noChangeAspect="1"/>
          </p:cNvPicPr>
          <p:nvPr/>
        </p:nvPicPr>
        <p:blipFill>
          <a:blip r:embed="rId6"/>
          <a:stretch>
            <a:fillRect/>
          </a:stretch>
        </p:blipFill>
        <p:spPr>
          <a:xfrm>
            <a:off x="-8258" y="0"/>
            <a:ext cx="2743200" cy="660400"/>
          </a:xfrm>
          <a:prstGeom prst="rect">
            <a:avLst/>
          </a:prstGeom>
        </p:spPr>
      </p:pic>
      <p:graphicFrame>
        <p:nvGraphicFramePr>
          <p:cNvPr id="12" name="Tableau 11">
            <a:extLst>
              <a:ext uri="{FF2B5EF4-FFF2-40B4-BE49-F238E27FC236}">
                <a16:creationId xmlns:a16="http://schemas.microsoft.com/office/drawing/2014/main" id="{73AD31AF-39A8-4A2C-BE8D-403DCC3E4F7F}"/>
              </a:ext>
            </a:extLst>
          </p:cNvPr>
          <p:cNvGraphicFramePr>
            <a:graphicFrameLocks noGrp="1"/>
          </p:cNvGraphicFramePr>
          <p:nvPr>
            <p:extLst>
              <p:ext uri="{D42A27DB-BD31-4B8C-83A1-F6EECF244321}">
                <p14:modId xmlns:p14="http://schemas.microsoft.com/office/powerpoint/2010/main" val="2281168568"/>
              </p:ext>
            </p:extLst>
          </p:nvPr>
        </p:nvGraphicFramePr>
        <p:xfrm>
          <a:off x="2650598" y="3552749"/>
          <a:ext cx="5042324" cy="2460502"/>
        </p:xfrm>
        <a:graphic>
          <a:graphicData uri="http://schemas.openxmlformats.org/drawingml/2006/table">
            <a:tbl>
              <a:tblPr firstRow="1" bandRow="1">
                <a:tableStyleId>{5C22544A-7EE6-4342-B048-85BDC9FD1C3A}</a:tableStyleId>
              </a:tblPr>
              <a:tblGrid>
                <a:gridCol w="1769002">
                  <a:extLst>
                    <a:ext uri="{9D8B030D-6E8A-4147-A177-3AD203B41FA5}">
                      <a16:colId xmlns:a16="http://schemas.microsoft.com/office/drawing/2014/main" val="1317198130"/>
                    </a:ext>
                  </a:extLst>
                </a:gridCol>
                <a:gridCol w="3273322">
                  <a:extLst>
                    <a:ext uri="{9D8B030D-6E8A-4147-A177-3AD203B41FA5}">
                      <a16:colId xmlns:a16="http://schemas.microsoft.com/office/drawing/2014/main" val="4096401874"/>
                    </a:ext>
                  </a:extLst>
                </a:gridCol>
              </a:tblGrid>
              <a:tr h="0">
                <a:tc rowSpan="3">
                  <a:txBody>
                    <a:bodyPr/>
                    <a:lstStyle/>
                    <a:p>
                      <a:pPr algn="l"/>
                      <a:r>
                        <a:rPr lang="fr-FR" sz="1000" b="0" dirty="0">
                          <a:solidFill>
                            <a:sysClr val="windowText" lastClr="000000"/>
                          </a:solidFill>
                          <a:latin typeface="Roboto Medium" panose="02000000000000000000"/>
                        </a:rPr>
                        <a:t>a ) Les interprètes chantent…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fr-FR" sz="1000" b="0" dirty="0">
                          <a:solidFill>
                            <a:sysClr val="windowText" lastClr="000000"/>
                          </a:solidFill>
                          <a:latin typeface="Roboto Medium" panose="02000000000000000000"/>
                          <a:ea typeface="Tahoma" panose="020B0604030504040204" pitchFamily="34" charset="0"/>
                          <a:cs typeface="Tahoma" panose="020B0604030504040204" pitchFamily="34" charset="0"/>
                        </a:rPr>
                        <a:t>□ toujours ensemble.</a:t>
                      </a:r>
                      <a:endParaRPr lang="fr-FR" sz="1000" b="0" dirty="0">
                        <a:solidFill>
                          <a:sysClr val="windowText" lastClr="000000"/>
                        </a:solidFill>
                        <a:latin typeface="Roboto Medium" panose="0200000000000000000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5726601"/>
                  </a:ext>
                </a:extLst>
              </a:tr>
              <a:tr h="136996">
                <a:tc vMerge="1">
                  <a:txBody>
                    <a:bodyPr/>
                    <a:lstStyle/>
                    <a:p>
                      <a:endParaRPr lang="fr-FR" sz="1000" b="0" dirty="0">
                        <a:solidFill>
                          <a:sysClr val="windowText" lastClr="000000"/>
                        </a:solidFill>
                        <a:latin typeface="Roboto Medium" panose="0200000000000000000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000" b="0" dirty="0">
                          <a:solidFill>
                            <a:sysClr val="windowText" lastClr="000000"/>
                          </a:solidFill>
                          <a:latin typeface="Roboto Medium" panose="02000000000000000000"/>
                          <a:ea typeface="Tahoma" panose="020B0604030504040204" pitchFamily="34" charset="0"/>
                          <a:cs typeface="Tahoma" panose="020B0604030504040204" pitchFamily="34" charset="0"/>
                        </a:rPr>
                        <a:t>□ parfois en solo, parfois en chœur.</a:t>
                      </a:r>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273241"/>
                  </a:ext>
                </a:extLst>
              </a:tr>
              <a:tr h="221492">
                <a:tc vMerge="1">
                  <a:txBody>
                    <a:bodyPr/>
                    <a:lstStyle/>
                    <a:p>
                      <a:endParaRPr lang="fr-FR" sz="1000" b="0" dirty="0">
                        <a:solidFill>
                          <a:sysClr val="windowText" lastClr="000000"/>
                        </a:solidFill>
                        <a:latin typeface="Roboto Medium" panose="0200000000000000000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000" b="0" dirty="0">
                          <a:solidFill>
                            <a:sysClr val="windowText" lastClr="000000"/>
                          </a:solidFill>
                          <a:latin typeface="Roboto Medium" panose="02000000000000000000"/>
                          <a:ea typeface="Tahoma" panose="020B0604030504040204" pitchFamily="34" charset="0"/>
                          <a:cs typeface="Tahoma" panose="020B0604030504040204" pitchFamily="34" charset="0"/>
                        </a:rPr>
                        <a:t>□ en solo, les uns après les autres. </a:t>
                      </a:r>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521173"/>
                  </a:ext>
                </a:extLst>
              </a:tr>
              <a:tr h="0">
                <a:tc gridSpan="2">
                  <a:txBody>
                    <a:bodyPr/>
                    <a:lstStyle/>
                    <a:p>
                      <a:pPr algn="l"/>
                      <a:endParaRPr lang="fr-FR" sz="100" b="0" dirty="0">
                        <a:solidFill>
                          <a:sysClr val="windowText" lastClr="000000"/>
                        </a:solidFill>
                        <a:latin typeface="Roboto Medium" panose="0200000000000000000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extLst>
                  <a:ext uri="{0D108BD9-81ED-4DB2-BD59-A6C34878D82A}">
                    <a16:rowId xmlns:a16="http://schemas.microsoft.com/office/drawing/2014/main" val="2422541437"/>
                  </a:ext>
                </a:extLst>
              </a:tr>
              <a:tr h="149102">
                <a:tc rowSpan="3">
                  <a:txBody>
                    <a:bodyPr/>
                    <a:lstStyle/>
                    <a:p>
                      <a:pPr algn="l"/>
                      <a:r>
                        <a:rPr lang="fr-FR" sz="1000" b="0" dirty="0">
                          <a:solidFill>
                            <a:sysClr val="windowText" lastClr="000000"/>
                          </a:solidFill>
                          <a:latin typeface="Roboto Medium" panose="02000000000000000000"/>
                        </a:rPr>
                        <a:t>b) Les interprètes sont…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fr-FR" sz="1000" b="0">
                          <a:solidFill>
                            <a:sysClr val="windowText" lastClr="000000"/>
                          </a:solidFill>
                          <a:latin typeface="Roboto Medium" panose="02000000000000000000"/>
                          <a:ea typeface="Tahoma" panose="020B0604030504040204" pitchFamily="34" charset="0"/>
                          <a:cs typeface="Tahoma" panose="020B0604030504040204" pitchFamily="34" charset="0"/>
                        </a:rPr>
                        <a:t>□ des hommes.</a:t>
                      </a:r>
                      <a:endParaRPr lang="fr-FR" sz="1000" b="0" dirty="0">
                        <a:solidFill>
                          <a:sysClr val="windowText" lastClr="000000"/>
                        </a:solidFill>
                        <a:latin typeface="Roboto Medium" panose="0200000000000000000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4325912"/>
                  </a:ext>
                </a:extLst>
              </a:tr>
              <a:tr h="149102">
                <a:tc vMerge="1">
                  <a:txBody>
                    <a:bodyPr/>
                    <a:lstStyle/>
                    <a:p>
                      <a:endParaRPr lang="fr-FR" sz="1000" b="0" dirty="0">
                        <a:solidFill>
                          <a:sysClr val="windowText" lastClr="000000"/>
                        </a:solidFill>
                        <a:latin typeface="Roboto Medium" panose="0200000000000000000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000" b="0">
                          <a:solidFill>
                            <a:sysClr val="windowText" lastClr="000000"/>
                          </a:solidFill>
                          <a:latin typeface="Roboto Medium" panose="02000000000000000000"/>
                          <a:ea typeface="Tahoma" panose="020B0604030504040204" pitchFamily="34" charset="0"/>
                          <a:cs typeface="Tahoma" panose="020B0604030504040204" pitchFamily="34" charset="0"/>
                        </a:rPr>
                        <a:t>□ des femmes.</a:t>
                      </a:r>
                      <a:endParaRPr lang="fr-F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4133500"/>
                  </a:ext>
                </a:extLst>
              </a:tr>
              <a:tr h="0">
                <a:tc vMerge="1">
                  <a:txBody>
                    <a:bodyPr/>
                    <a:lstStyle/>
                    <a:p>
                      <a:endParaRPr lang="fr-FR" sz="1000" b="0" dirty="0">
                        <a:solidFill>
                          <a:sysClr val="windowText" lastClr="000000"/>
                        </a:solidFill>
                        <a:latin typeface="Roboto Medium" panose="0200000000000000000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000" b="0">
                          <a:solidFill>
                            <a:sysClr val="windowText" lastClr="000000"/>
                          </a:solidFill>
                          <a:latin typeface="Roboto Medium" panose="02000000000000000000"/>
                          <a:ea typeface="Tahoma" panose="020B0604030504040204" pitchFamily="34" charset="0"/>
                          <a:cs typeface="Tahoma" panose="020B0604030504040204" pitchFamily="34" charset="0"/>
                        </a:rPr>
                        <a:t>□ des enfants.</a:t>
                      </a:r>
                      <a:endParaRPr lang="fr-F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4926962"/>
                  </a:ext>
                </a:extLst>
              </a:tr>
              <a:tr h="149102">
                <a:tc>
                  <a:txBody>
                    <a:bodyPr/>
                    <a:lstStyle/>
                    <a:p>
                      <a:pPr algn="l"/>
                      <a:endParaRPr lang="fr-FR" sz="100" b="0" dirty="0">
                        <a:solidFill>
                          <a:sysClr val="windowText" lastClr="000000"/>
                        </a:solidFill>
                        <a:latin typeface="Roboto Medium" panose="0200000000000000000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fr-FR" sz="100" b="0" dirty="0">
                        <a:solidFill>
                          <a:sysClr val="windowText" lastClr="000000"/>
                        </a:solidFill>
                        <a:latin typeface="Roboto Medium" panose="0200000000000000000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747706"/>
                  </a:ext>
                </a:extLst>
              </a:tr>
              <a:tr h="149102">
                <a:tc rowSpan="3">
                  <a:txBody>
                    <a:bodyPr/>
                    <a:lstStyle/>
                    <a:p>
                      <a:pPr algn="l"/>
                      <a:r>
                        <a:rPr lang="fr-FR" sz="1000" b="0" dirty="0">
                          <a:solidFill>
                            <a:sysClr val="windowText" lastClr="000000"/>
                          </a:solidFill>
                          <a:latin typeface="Roboto Medium" panose="02000000000000000000"/>
                        </a:rPr>
                        <a:t>c) Les interprètes chantent…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fr-FR" sz="1000" b="0">
                          <a:solidFill>
                            <a:sysClr val="windowText" lastClr="000000"/>
                          </a:solidFill>
                          <a:latin typeface="Roboto Medium" panose="02000000000000000000"/>
                          <a:ea typeface="Tahoma" panose="020B0604030504040204" pitchFamily="34" charset="0"/>
                          <a:cs typeface="Tahoma" panose="020B0604030504040204" pitchFamily="34" charset="0"/>
                        </a:rPr>
                        <a:t>□ a cappella.</a:t>
                      </a:r>
                      <a:endParaRPr lang="fr-FR" sz="1000" b="0" dirty="0">
                        <a:solidFill>
                          <a:sysClr val="windowText" lastClr="000000"/>
                        </a:solidFill>
                        <a:latin typeface="Roboto Medium" panose="0200000000000000000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5041627"/>
                  </a:ext>
                </a:extLst>
              </a:tr>
              <a:tr h="149102">
                <a:tc vMerge="1">
                  <a:txBody>
                    <a:bodyPr/>
                    <a:lstStyle/>
                    <a:p>
                      <a:endParaRPr lang="fr-FR" sz="1000" b="0" dirty="0">
                        <a:solidFill>
                          <a:sysClr val="windowText" lastClr="000000"/>
                        </a:solidFill>
                        <a:latin typeface="Roboto Medium" panose="0200000000000000000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000" b="0" dirty="0">
                          <a:solidFill>
                            <a:sysClr val="windowText" lastClr="000000"/>
                          </a:solidFill>
                          <a:latin typeface="Roboto Medium" panose="02000000000000000000"/>
                          <a:ea typeface="Tahoma" panose="020B0604030504040204" pitchFamily="34" charset="0"/>
                          <a:cs typeface="Tahoma" panose="020B0604030504040204" pitchFamily="34" charset="0"/>
                        </a:rPr>
                        <a:t>□ accompagnés par quelques instruments.</a:t>
                      </a:r>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7206657"/>
                  </a:ext>
                </a:extLst>
              </a:tr>
              <a:tr h="149102">
                <a:tc vMerge="1">
                  <a:txBody>
                    <a:bodyPr/>
                    <a:lstStyle/>
                    <a:p>
                      <a:endParaRPr lang="fr-FR" sz="1000" b="0" dirty="0">
                        <a:solidFill>
                          <a:sysClr val="windowText" lastClr="000000"/>
                        </a:solidFill>
                        <a:latin typeface="Roboto Medium" panose="0200000000000000000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FR" sz="1000" b="0" dirty="0">
                          <a:solidFill>
                            <a:sysClr val="windowText" lastClr="000000"/>
                          </a:solidFill>
                          <a:latin typeface="Roboto Medium" panose="02000000000000000000"/>
                          <a:ea typeface="Tahoma" panose="020B0604030504040204" pitchFamily="34" charset="0"/>
                          <a:cs typeface="Tahoma" panose="020B0604030504040204" pitchFamily="34" charset="0"/>
                        </a:rPr>
                        <a:t>□ accompagnés par un orchestre symphonique.</a:t>
                      </a:r>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1662052"/>
                  </a:ext>
                </a:extLst>
              </a:tr>
            </a:tbl>
          </a:graphicData>
        </a:graphic>
      </p:graphicFrame>
      <p:graphicFrame>
        <p:nvGraphicFramePr>
          <p:cNvPr id="14" name="Tableau 13">
            <a:extLst>
              <a:ext uri="{FF2B5EF4-FFF2-40B4-BE49-F238E27FC236}">
                <a16:creationId xmlns:a16="http://schemas.microsoft.com/office/drawing/2014/main" id="{F414CEDC-E281-4CB3-AFF9-9A37DEEB01AE}"/>
              </a:ext>
            </a:extLst>
          </p:cNvPr>
          <p:cNvGraphicFramePr>
            <a:graphicFrameLocks noGrp="1"/>
          </p:cNvGraphicFramePr>
          <p:nvPr>
            <p:extLst>
              <p:ext uri="{D42A27DB-BD31-4B8C-83A1-F6EECF244321}">
                <p14:modId xmlns:p14="http://schemas.microsoft.com/office/powerpoint/2010/main" val="25755184"/>
              </p:ext>
            </p:extLst>
          </p:nvPr>
        </p:nvGraphicFramePr>
        <p:xfrm>
          <a:off x="3126828" y="8076769"/>
          <a:ext cx="3230429" cy="1219200"/>
        </p:xfrm>
        <a:graphic>
          <a:graphicData uri="http://schemas.openxmlformats.org/drawingml/2006/table">
            <a:tbl>
              <a:tblPr firstRow="1" bandRow="1">
                <a:tableStyleId>{5C22544A-7EE6-4342-B048-85BDC9FD1C3A}</a:tableStyleId>
              </a:tblPr>
              <a:tblGrid>
                <a:gridCol w="927580">
                  <a:extLst>
                    <a:ext uri="{9D8B030D-6E8A-4147-A177-3AD203B41FA5}">
                      <a16:colId xmlns:a16="http://schemas.microsoft.com/office/drawing/2014/main" val="1358361718"/>
                    </a:ext>
                  </a:extLst>
                </a:gridCol>
                <a:gridCol w="1241129">
                  <a:extLst>
                    <a:ext uri="{9D8B030D-6E8A-4147-A177-3AD203B41FA5}">
                      <a16:colId xmlns:a16="http://schemas.microsoft.com/office/drawing/2014/main" val="1743910754"/>
                    </a:ext>
                  </a:extLst>
                </a:gridCol>
                <a:gridCol w="208280">
                  <a:extLst>
                    <a:ext uri="{9D8B030D-6E8A-4147-A177-3AD203B41FA5}">
                      <a16:colId xmlns:a16="http://schemas.microsoft.com/office/drawing/2014/main" val="752348639"/>
                    </a:ext>
                  </a:extLst>
                </a:gridCol>
                <a:gridCol w="853440">
                  <a:extLst>
                    <a:ext uri="{9D8B030D-6E8A-4147-A177-3AD203B41FA5}">
                      <a16:colId xmlns:a16="http://schemas.microsoft.com/office/drawing/2014/main" val="1523957801"/>
                    </a:ext>
                  </a:extLst>
                </a:gridCol>
              </a:tblGrid>
              <a:tr h="224800">
                <a:tc>
                  <a:txBody>
                    <a:bodyPr/>
                    <a:lstStyle/>
                    <a:p>
                      <a:pPr algn="r"/>
                      <a:r>
                        <a:rPr lang="fr-FR" sz="1000" b="0" dirty="0">
                          <a:solidFill>
                            <a:schemeClr val="tx1"/>
                          </a:solidFill>
                          <a:latin typeface="Roboto Medium"/>
                        </a:rPr>
                        <a:t>Ouvrir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Medium"/>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Medium"/>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fr-FR" sz="1000" b="0" dirty="0">
                          <a:solidFill>
                            <a:schemeClr val="tx1"/>
                          </a:solidFill>
                          <a:latin typeface="Roboto Medium"/>
                        </a:rPr>
                        <a:t>la guerre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5162619"/>
                  </a:ext>
                </a:extLst>
              </a:tr>
              <a:tr h="224800">
                <a:tc>
                  <a:txBody>
                    <a:bodyPr/>
                    <a:lstStyle/>
                    <a:p>
                      <a:pPr algn="r"/>
                      <a:r>
                        <a:rPr lang="fr-FR" sz="1000" b="0" dirty="0">
                          <a:solidFill>
                            <a:schemeClr val="tx1"/>
                          </a:solidFill>
                          <a:latin typeface="Roboto Medium"/>
                        </a:rPr>
                        <a:t>Redessine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Medium"/>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Medium"/>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fr-FR" sz="1000" b="0" dirty="0">
                          <a:solidFill>
                            <a:schemeClr val="tx1"/>
                          </a:solidFill>
                          <a:latin typeface="Roboto Medium"/>
                        </a:rPr>
                        <a:t>les étoiles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0920788"/>
                  </a:ext>
                </a:extLst>
              </a:tr>
              <a:tr h="224800">
                <a:tc>
                  <a:txBody>
                    <a:bodyPr/>
                    <a:lstStyle/>
                    <a:p>
                      <a:pPr algn="r"/>
                      <a:r>
                        <a:rPr lang="fr-FR" sz="1000" b="0" dirty="0">
                          <a:solidFill>
                            <a:schemeClr val="tx1"/>
                          </a:solidFill>
                          <a:latin typeface="Roboto Medium"/>
                        </a:rPr>
                        <a:t>On habite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Medium"/>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Medium"/>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fr-FR" sz="1000" b="0" dirty="0">
                          <a:solidFill>
                            <a:schemeClr val="tx1"/>
                          </a:solidFill>
                          <a:latin typeface="Roboto Medium"/>
                        </a:rPr>
                        <a:t>son cœur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5044022"/>
                  </a:ext>
                </a:extLst>
              </a:tr>
              <a:tr h="224800">
                <a:tc>
                  <a:txBody>
                    <a:bodyPr/>
                    <a:lstStyle/>
                    <a:p>
                      <a:pPr algn="r"/>
                      <a:r>
                        <a:rPr lang="fr-FR" sz="1000" b="0" dirty="0">
                          <a:solidFill>
                            <a:schemeClr val="tx1"/>
                          </a:solidFill>
                          <a:latin typeface="Roboto Medium"/>
                        </a:rPr>
                        <a:t>Fuir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Medium"/>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Medium"/>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fr-FR" sz="1000" b="0" dirty="0">
                          <a:solidFill>
                            <a:schemeClr val="tx1"/>
                          </a:solidFill>
                          <a:latin typeface="Roboto Medium"/>
                        </a:rPr>
                        <a:t>l’autre rive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7761843"/>
                  </a:ext>
                </a:extLst>
              </a:tr>
              <a:tr h="224800">
                <a:tc>
                  <a:txBody>
                    <a:bodyPr/>
                    <a:lstStyle/>
                    <a:p>
                      <a:pPr algn="r"/>
                      <a:r>
                        <a:rPr lang="fr-FR" sz="1000" b="0" dirty="0">
                          <a:solidFill>
                            <a:schemeClr val="tx1"/>
                          </a:solidFill>
                          <a:latin typeface="Roboto Medium"/>
                        </a:rPr>
                        <a:t>Atteindre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Medium"/>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Medium"/>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fr-FR" sz="1000" b="0" dirty="0">
                          <a:solidFill>
                            <a:schemeClr val="tx1"/>
                          </a:solidFill>
                          <a:latin typeface="Roboto Medium"/>
                        </a:rPr>
                        <a:t>le monde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9722763"/>
                  </a:ext>
                </a:extLst>
              </a:tr>
            </a:tbl>
          </a:graphicData>
        </a:graphic>
      </p:graphicFrame>
      <p:sp>
        <p:nvSpPr>
          <p:cNvPr id="13" name="ZoneTexte 12">
            <a:extLst>
              <a:ext uri="{FF2B5EF4-FFF2-40B4-BE49-F238E27FC236}">
                <a16:creationId xmlns:a16="http://schemas.microsoft.com/office/drawing/2014/main" id="{7B0C48E4-72F3-45FA-A3ED-7E6D1A18B0B0}"/>
              </a:ext>
            </a:extLst>
          </p:cNvPr>
          <p:cNvSpPr txBox="1"/>
          <p:nvPr/>
        </p:nvSpPr>
        <p:spPr>
          <a:xfrm>
            <a:off x="342686" y="9679260"/>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Hervé Pélissier</a:t>
            </a: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spTree>
    <p:extLst>
      <p:ext uri="{BB962C8B-B14F-4D97-AF65-F5344CB8AC3E}">
        <p14:creationId xmlns:p14="http://schemas.microsoft.com/office/powerpoint/2010/main" val="406677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F9B9375-AFAD-884F-832E-997C5952A166}"/>
              </a:ext>
            </a:extLst>
          </p:cNvPr>
          <p:cNvPicPr>
            <a:picLocks noChangeAspect="1"/>
          </p:cNvPicPr>
          <p:nvPr/>
        </p:nvPicPr>
        <p:blipFill>
          <a:blip r:embed="rId2"/>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1553758734"/>
              </p:ext>
            </p:extLst>
          </p:nvPr>
        </p:nvGraphicFramePr>
        <p:xfrm>
          <a:off x="864394" y="1128712"/>
          <a:ext cx="6369404" cy="8964521"/>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262">
                  <a:extLst>
                    <a:ext uri="{9D8B030D-6E8A-4147-A177-3AD203B41FA5}">
                      <a16:colId xmlns:a16="http://schemas.microsoft.com/office/drawing/2014/main" val="1509632764"/>
                    </a:ext>
                  </a:extLst>
                </a:gridCol>
                <a:gridCol w="4497742">
                  <a:extLst>
                    <a:ext uri="{9D8B030D-6E8A-4147-A177-3AD203B41FA5}">
                      <a16:colId xmlns:a16="http://schemas.microsoft.com/office/drawing/2014/main" val="9856797"/>
                    </a:ext>
                  </a:extLst>
                </a:gridCol>
              </a:tblGrid>
              <a:tr h="338381">
                <a:tc rowSpan="3">
                  <a:txBody>
                    <a:bodyPr/>
                    <a:lstStyle/>
                    <a:p>
                      <a:pPr algn="r"/>
                      <a:r>
                        <a:rPr lang="fr-FR" sz="5300" b="1" i="0" baseline="0" dirty="0">
                          <a:solidFill>
                            <a:srgbClr val="5194C4"/>
                          </a:solidFill>
                          <a:latin typeface="Proto Grotesk" panose="02000000000000000000" pitchFamily="2" charset="0"/>
                        </a:rPr>
                        <a:t>4</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6787">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341281773"/>
                  </a:ext>
                </a:extLst>
              </a:tr>
              <a:tr h="954840">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tx1"/>
                          </a:solidFill>
                          <a:effectLst/>
                          <a:latin typeface="Roboto Medium" panose="02000000000000000000" pitchFamily="2" charset="0"/>
                          <a:ea typeface="+mn-ea"/>
                          <a:cs typeface="+mn-cs"/>
                        </a:rPr>
                        <a:t>À deux.</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tx1"/>
                          </a:solidFill>
                          <a:effectLst/>
                          <a:latin typeface="Roboto Medium" panose="02000000000000000000" pitchFamily="2" charset="0"/>
                          <a:ea typeface="+mn-ea"/>
                          <a:cs typeface="+mn-cs"/>
                        </a:rPr>
                        <a:t>Que peut-on faire dès aujourd’hui pour éviter qu’une catastrophe écologique ne se produise en 2100 ?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tx1"/>
                          </a:solidFill>
                          <a:effectLst/>
                          <a:latin typeface="Roboto Medium" panose="02000000000000000000" pitchFamily="2" charset="0"/>
                          <a:ea typeface="+mn-ea"/>
                          <a:cs typeface="+mn-cs"/>
                        </a:rPr>
                        <a:t>Faites la liste de mesures qui existent déjà ou imaginez des solutions originales.</a:t>
                      </a:r>
                    </a:p>
                    <a:p>
                      <a:pPr marL="0" marR="0" lvl="0" indent="0" algn="l" defTabSz="755934" rtl="0" eaLnBrk="1" fontAlgn="auto" latinLnBrk="0" hangingPunct="1">
                        <a:lnSpc>
                          <a:spcPct val="100000"/>
                        </a:lnSpc>
                        <a:spcBef>
                          <a:spcPts val="0"/>
                        </a:spcBef>
                        <a:spcAft>
                          <a:spcPts val="0"/>
                        </a:spcAft>
                        <a:buClrTx/>
                        <a:buSzTx/>
                        <a:buFontTx/>
                        <a:buNone/>
                        <a:tabLst/>
                        <a:defRPr/>
                      </a:pPr>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19510">
                <a:tc rowSpan="2">
                  <a:txBody>
                    <a:bodyPr/>
                    <a:lstStyle/>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530029951"/>
                  </a:ext>
                </a:extLst>
              </a:tr>
              <a:tr h="2387099">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latin typeface="Roboto" panose="02000000000000000000" pitchFamily="2" charset="0"/>
                      </a:endParaRPr>
                    </a:p>
                    <a:p>
                      <a:r>
                        <a:rPr lang="fr-FR" sz="1000" b="0" i="1" kern="1300" baseline="0" dirty="0">
                          <a:latin typeface="Roboto" panose="02000000000000000000" pitchFamily="2" charset="0"/>
                        </a:rPr>
                        <a:t>En petits groupes.</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latin typeface="Roboto" panose="02000000000000000000" pitchFamily="2" charset="0"/>
                        </a:rPr>
                        <a:t>Vous participez à la « journée du futur ».</a:t>
                      </a:r>
                    </a:p>
                    <a:p>
                      <a:r>
                        <a:rPr lang="fr-FR" sz="1000" b="0" i="0" kern="1300" baseline="0" dirty="0">
                          <a:latin typeface="Roboto" panose="02000000000000000000" pitchFamily="2" charset="0"/>
                        </a:rPr>
                        <a:t>Préparez une infographie imaginaire sur le monde de demain. Le groupe 1 décrit le monde en 2050, le groupe 2 s’occupe du monde en 2100. </a:t>
                      </a:r>
                    </a:p>
                    <a:p>
                      <a:r>
                        <a:rPr lang="fr-FR" sz="1000" b="0" i="0" kern="1300" baseline="0" dirty="0">
                          <a:latin typeface="Roboto" panose="02000000000000000000" pitchFamily="2" charset="0"/>
                        </a:rPr>
                        <a:t>Sur l’affiche, vous indiquerez ces informations, illustrées par des dessins :</a:t>
                      </a:r>
                    </a:p>
                    <a:p>
                      <a:pPr marL="171450" indent="-171450" algn="just">
                        <a:buFontTx/>
                        <a:buChar char="-"/>
                      </a:pPr>
                      <a:r>
                        <a:rPr lang="fr-FR" sz="1000" b="0" i="0" kern="1300" baseline="0" dirty="0">
                          <a:latin typeface="Roboto" panose="02000000000000000000" pitchFamily="2" charset="0"/>
                        </a:rPr>
                        <a:t>le nombre d’habitants sur la planète ;</a:t>
                      </a:r>
                    </a:p>
                    <a:p>
                      <a:pPr marL="171450" indent="-171450" algn="just">
                        <a:buFontTx/>
                        <a:buChar char="-"/>
                      </a:pPr>
                      <a:r>
                        <a:rPr lang="fr-FR" sz="1000" b="0" i="0" kern="1300" baseline="0" dirty="0">
                          <a:latin typeface="Roboto" panose="02000000000000000000" pitchFamily="2" charset="0"/>
                        </a:rPr>
                        <a:t>les moyens de transport les plus utilisés ;</a:t>
                      </a:r>
                    </a:p>
                    <a:p>
                      <a:pPr marL="171450" indent="-171450" algn="just">
                        <a:buFontTx/>
                        <a:buChar char="-"/>
                      </a:pPr>
                      <a:r>
                        <a:rPr lang="fr-FR" sz="1000" b="0" i="0" kern="1300" baseline="0" dirty="0">
                          <a:latin typeface="Roboto" panose="02000000000000000000" pitchFamily="2" charset="0"/>
                        </a:rPr>
                        <a:t>les façons de s’alimenter ;</a:t>
                      </a:r>
                    </a:p>
                    <a:p>
                      <a:pPr marL="171450" indent="-171450" algn="just">
                        <a:buFontTx/>
                        <a:buChar char="-"/>
                      </a:pPr>
                      <a:r>
                        <a:rPr lang="fr-FR" sz="1000" b="0" i="0" kern="1300" baseline="0" dirty="0">
                          <a:latin typeface="Roboto" panose="02000000000000000000" pitchFamily="2" charset="0"/>
                        </a:rPr>
                        <a:t>les nouvelles professions ;</a:t>
                      </a:r>
                    </a:p>
                    <a:p>
                      <a:pPr marL="171450" indent="-171450" algn="just">
                        <a:buFontTx/>
                        <a:buChar char="-"/>
                      </a:pPr>
                      <a:r>
                        <a:rPr lang="fr-FR" sz="1000" b="0" i="0" kern="1300" baseline="0" dirty="0">
                          <a:latin typeface="Roboto" panose="02000000000000000000" pitchFamily="2" charset="0"/>
                        </a:rPr>
                        <a:t>les nouvelles technologies.</a:t>
                      </a:r>
                    </a:p>
                    <a:p>
                      <a:pPr marL="171450" indent="-171450" algn="just">
                        <a:buFontTx/>
                        <a:buChar char="-"/>
                      </a:pPr>
                      <a:endParaRPr lang="fr-FR" sz="1000" b="0" i="0" kern="1300" baseline="0" dirty="0">
                        <a:latin typeface="Roboto" panose="02000000000000000000" pitchFamily="2" charset="0"/>
                      </a:endParaRPr>
                    </a:p>
                    <a:p>
                      <a:pPr algn="just"/>
                      <a:r>
                        <a:rPr lang="fr-FR" sz="1000" b="0" i="0" kern="1300" baseline="0" dirty="0">
                          <a:latin typeface="Roboto" panose="02000000000000000000" pitchFamily="2" charset="0"/>
                        </a:rPr>
                        <a:t>Présentez et comparez les affiches. Quel monde vous semble le plus réaliste ? Le plus heureux ? Le plus triste ?</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36787">
                <a:tc rowSpan="2">
                  <a:txBody>
                    <a:bodyPr/>
                    <a:lstStyle/>
                    <a:p>
                      <a:pPr algn="r"/>
                      <a:endParaRPr lang="fr-FR" sz="5300" b="1" i="0" baseline="0" dirty="0">
                        <a:solidFill>
                          <a:srgbClr val="5194C4"/>
                        </a:solidFill>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Et en plus…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413773219"/>
                  </a:ext>
                </a:extLst>
              </a:tr>
              <a:tr h="4591117">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pPr algn="just"/>
                      <a:r>
                        <a:rPr lang="fr-FR" sz="1000" b="0" kern="1300" baseline="0" dirty="0">
                          <a:solidFill>
                            <a:schemeClr val="dk1"/>
                          </a:solidFill>
                          <a:effectLst/>
                          <a:latin typeface="Roboto Medium" panose="02000000000000000000" pitchFamily="2" charset="0"/>
                          <a:ea typeface="+mn-ea"/>
                          <a:cs typeface="+mn-cs"/>
                        </a:rPr>
                        <a:t>Cette vidéo montre des solutions imaginées par des enfants aux défis climatiques. Quelles sont celles auxquelles vous aviez pensé ? Quelles sont celles que vous avez oubliées ? Que pensez–vous de ces solutions ?</a:t>
                      </a:r>
                    </a:p>
                    <a:p>
                      <a:endParaRPr lang="fr-FR" sz="1000" b="0" i="1" u="sng"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2050-2010 XXV » </a:t>
            </a:r>
            <a:r>
              <a:rPr lang="fr-FR" sz="1200" dirty="0" err="1">
                <a:latin typeface="Roboto" panose="02000000000000000000" pitchFamily="2" charset="0"/>
                <a:ea typeface="Roboto" panose="02000000000000000000" pitchFamily="2" charset="0"/>
              </a:rPr>
              <a:t>Tryo</a:t>
            </a:r>
            <a:endParaRPr lang="fr-FR" sz="1200" dirty="0">
              <a:latin typeface="Roboto" panose="02000000000000000000" pitchFamily="2" charset="0"/>
              <a:ea typeface="Roboto" panose="02000000000000000000" pitchFamily="2" charset="0"/>
            </a:endParaRPr>
          </a:p>
        </p:txBody>
      </p:sp>
      <p:pic>
        <p:nvPicPr>
          <p:cNvPr id="35" name="Image 34">
            <a:extLst>
              <a:ext uri="{FF2B5EF4-FFF2-40B4-BE49-F238E27FC236}">
                <a16:creationId xmlns:a16="http://schemas.microsoft.com/office/drawing/2014/main" id="{78212698-1F12-1745-9AAE-7B340C091073}"/>
              </a:ext>
            </a:extLst>
          </p:cNvPr>
          <p:cNvPicPr>
            <a:picLocks noChangeAspect="1"/>
          </p:cNvPicPr>
          <p:nvPr/>
        </p:nvPicPr>
        <p:blipFill>
          <a:blip r:embed="rId3"/>
          <a:stretch>
            <a:fillRect/>
          </a:stretch>
        </p:blipFill>
        <p:spPr>
          <a:xfrm>
            <a:off x="1890860" y="1471290"/>
            <a:ext cx="508000" cy="508000"/>
          </a:xfrm>
          <a:prstGeom prst="rect">
            <a:avLst/>
          </a:prstGeom>
        </p:spPr>
      </p:pic>
      <p:pic>
        <p:nvPicPr>
          <p:cNvPr id="28" name="Image 27">
            <a:extLst>
              <a:ext uri="{FF2B5EF4-FFF2-40B4-BE49-F238E27FC236}">
                <a16:creationId xmlns:a16="http://schemas.microsoft.com/office/drawing/2014/main" id="{97B6D5AB-4942-43C6-9FC6-4D549A2F752A}"/>
              </a:ext>
            </a:extLst>
          </p:cNvPr>
          <p:cNvPicPr>
            <a:picLocks noChangeAspect="1"/>
          </p:cNvPicPr>
          <p:nvPr/>
        </p:nvPicPr>
        <p:blipFill>
          <a:blip r:embed="rId4"/>
          <a:stretch>
            <a:fillRect/>
          </a:stretch>
        </p:blipFill>
        <p:spPr>
          <a:xfrm>
            <a:off x="-8258" y="0"/>
            <a:ext cx="2743200" cy="660400"/>
          </a:xfrm>
          <a:prstGeom prst="rect">
            <a:avLst/>
          </a:prstGeom>
        </p:spPr>
      </p:pic>
      <p:pic>
        <p:nvPicPr>
          <p:cNvPr id="3" name="Image 2">
            <a:extLst>
              <a:ext uri="{FF2B5EF4-FFF2-40B4-BE49-F238E27FC236}">
                <a16:creationId xmlns:a16="http://schemas.microsoft.com/office/drawing/2014/main" id="{038A7304-44D4-47BD-AC4F-C0347F353BF4}"/>
              </a:ext>
            </a:extLst>
          </p:cNvPr>
          <p:cNvPicPr>
            <a:picLocks noChangeAspect="1"/>
          </p:cNvPicPr>
          <p:nvPr/>
        </p:nvPicPr>
        <p:blipFill>
          <a:blip r:embed="rId5"/>
          <a:stretch>
            <a:fillRect/>
          </a:stretch>
        </p:blipFill>
        <p:spPr>
          <a:xfrm>
            <a:off x="1805587" y="5497771"/>
            <a:ext cx="678545" cy="683358"/>
          </a:xfrm>
          <a:prstGeom prst="rect">
            <a:avLst/>
          </a:prstGeom>
        </p:spPr>
      </p:pic>
      <p:sp>
        <p:nvSpPr>
          <p:cNvPr id="39" name="ZoneTexte 38">
            <a:extLst>
              <a:ext uri="{FF2B5EF4-FFF2-40B4-BE49-F238E27FC236}">
                <a16:creationId xmlns:a16="http://schemas.microsoft.com/office/drawing/2014/main" id="{8FD239EB-FEB9-43A0-A5D8-28917CD862F6}"/>
              </a:ext>
            </a:extLst>
          </p:cNvPr>
          <p:cNvSpPr txBox="1"/>
          <p:nvPr/>
        </p:nvSpPr>
        <p:spPr>
          <a:xfrm>
            <a:off x="307899" y="9699611"/>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Hervé Pélissier</a:t>
            </a: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9" name="Image 8">
            <a:extLst>
              <a:ext uri="{FF2B5EF4-FFF2-40B4-BE49-F238E27FC236}">
                <a16:creationId xmlns:a16="http://schemas.microsoft.com/office/drawing/2014/main" id="{C0A4596E-1E8F-445E-ABA5-2F6B69793D66}"/>
              </a:ext>
            </a:extLst>
          </p:cNvPr>
          <p:cNvPicPr>
            <a:picLocks noChangeAspect="1"/>
          </p:cNvPicPr>
          <p:nvPr/>
        </p:nvPicPr>
        <p:blipFill>
          <a:blip r:embed="rId6"/>
          <a:stretch>
            <a:fillRect/>
          </a:stretch>
        </p:blipFill>
        <p:spPr>
          <a:xfrm>
            <a:off x="1976132" y="2949116"/>
            <a:ext cx="508000" cy="508000"/>
          </a:xfrm>
          <a:prstGeom prst="rect">
            <a:avLst/>
          </a:prstGeom>
        </p:spPr>
      </p:pic>
    </p:spTree>
    <p:extLst>
      <p:ext uri="{BB962C8B-B14F-4D97-AF65-F5344CB8AC3E}">
        <p14:creationId xmlns:p14="http://schemas.microsoft.com/office/powerpoint/2010/main" val="47397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F3B948B-0300-344F-9CFE-286342CEE9EB}"/>
              </a:ext>
            </a:extLst>
          </p:cNvPr>
          <p:cNvPicPr>
            <a:picLocks noChangeAspect="1"/>
          </p:cNvPicPr>
          <p:nvPr/>
        </p:nvPicPr>
        <p:blipFill>
          <a:blip r:embed="rId3"/>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144586318"/>
              </p:ext>
            </p:extLst>
          </p:nvPr>
        </p:nvGraphicFramePr>
        <p:xfrm>
          <a:off x="3954097" y="1113658"/>
          <a:ext cx="3279702" cy="7147200"/>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360000">
                <a:tc>
                  <a:txBody>
                    <a:bodyPr/>
                    <a:lstStyle/>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341281773"/>
                  </a:ext>
                </a:extLst>
              </a:tr>
              <a:tr h="2266645">
                <a:tc>
                  <a:txBody>
                    <a:bodyPr/>
                    <a:lstStyle/>
                    <a:p>
                      <a:r>
                        <a:rPr lang="fr-FR" sz="1000" b="0" i="1" kern="1300" baseline="0" dirty="0">
                          <a:solidFill>
                            <a:schemeClr val="tx1"/>
                          </a:solidFill>
                          <a:effectLst/>
                          <a:latin typeface="Roboto Medium" panose="02000000000000000000" pitchFamily="2" charset="0"/>
                          <a:ea typeface="+mn-ea"/>
                          <a:cs typeface="+mn-cs"/>
                        </a:rPr>
                        <a:t>À deux.</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tx1"/>
                          </a:solidFill>
                          <a:effectLst/>
                          <a:latin typeface="Roboto Medium" panose="02000000000000000000" pitchFamily="2" charset="0"/>
                          <a:ea typeface="+mn-ea"/>
                          <a:cs typeface="+mn-cs"/>
                        </a:rPr>
                        <a:t>Que peut-on faire dès aujourd’hui pour éviter qu’une catastrophe écologique ne se produise en 2100 ? </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tx1"/>
                          </a:solidFill>
                          <a:effectLst/>
                          <a:latin typeface="Roboto Medium" panose="02000000000000000000" pitchFamily="2" charset="0"/>
                          <a:ea typeface="+mn-ea"/>
                          <a:cs typeface="+mn-cs"/>
                        </a:rPr>
                        <a:t>Faites la liste  de mesures qui existent déjà ou imaginez des solutions originales.</a:t>
                      </a:r>
                    </a:p>
                    <a:p>
                      <a:pPr algn="just"/>
                      <a:r>
                        <a:rPr lang="fr-FR" sz="1000" i="1" kern="1300" baseline="0" dirty="0">
                          <a:solidFill>
                            <a:srgbClr val="E05329"/>
                          </a:solidFill>
                          <a:effectLst/>
                          <a:latin typeface="Roboto" panose="02000000000000000000" pitchFamily="2" charset="0"/>
                          <a:ea typeface="+mn-ea"/>
                          <a:cs typeface="+mn-cs"/>
                        </a:rPr>
                        <a:t>Exemples de réponses possibles : </a:t>
                      </a:r>
                      <a:endParaRPr lang="fr-FR" sz="1000" kern="1300" baseline="0" dirty="0">
                        <a:solidFill>
                          <a:srgbClr val="E05329"/>
                        </a:solidFill>
                        <a:effectLst/>
                        <a:latin typeface="Roboto"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baseline="0" dirty="0">
                          <a:solidFill>
                            <a:srgbClr val="E05329"/>
                          </a:solidFill>
                          <a:effectLst/>
                          <a:latin typeface="Roboto" panose="02000000000000000000" pitchFamily="2" charset="0"/>
                          <a:ea typeface="+mn-ea"/>
                          <a:cs typeface="+mn-cs"/>
                        </a:rPr>
                        <a:t>On pourrait manger des produits locaux et des produits de saison ; on pourrait vendre plus de produits en vrac ; on pourrait réutiliser les eaux usées ; on pourrait arrêter d’utiliser l’avion…</a:t>
                      </a:r>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pPr algn="just"/>
                      <a:r>
                        <a:rPr lang="fr-FR" sz="1000" b="0" i="1" kern="1300" baseline="0" dirty="0">
                          <a:latin typeface="Roboto" panose="02000000000000000000" pitchFamily="2" charset="0"/>
                        </a:rPr>
                        <a:t>En petits groupes.</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latin typeface="Roboto" panose="02000000000000000000" pitchFamily="2" charset="0"/>
                        </a:rPr>
                        <a:t>Vous participez à la « journée du futur ».</a:t>
                      </a:r>
                    </a:p>
                    <a:p>
                      <a:r>
                        <a:rPr lang="fr-FR" sz="1000" b="0" i="0" kern="1300" baseline="0" dirty="0">
                          <a:latin typeface="Roboto" panose="02000000000000000000" pitchFamily="2" charset="0"/>
                        </a:rPr>
                        <a:t>Préparez une infographie imaginaire sur le monde de demain. Le groupe 1 décrit le monde en 2050, le groupe 2 s’occupe du monde en 2100. </a:t>
                      </a:r>
                    </a:p>
                    <a:p>
                      <a:r>
                        <a:rPr lang="fr-FR" sz="1000" b="0" i="0" kern="1300" baseline="0" dirty="0">
                          <a:latin typeface="Roboto" panose="02000000000000000000" pitchFamily="2" charset="0"/>
                        </a:rPr>
                        <a:t>Sur l’affiche, vous indiquerez ces informations, illustrées par des dessins :</a:t>
                      </a:r>
                    </a:p>
                    <a:p>
                      <a:pPr marL="171450" indent="-171450" algn="just">
                        <a:buFontTx/>
                        <a:buChar char="-"/>
                      </a:pPr>
                      <a:r>
                        <a:rPr lang="fr-FR" sz="1000" b="0" i="0" kern="1300" baseline="0" dirty="0">
                          <a:latin typeface="Roboto" panose="02000000000000000000" pitchFamily="2" charset="0"/>
                        </a:rPr>
                        <a:t>le nombre d’habitants sur la planète ;</a:t>
                      </a:r>
                    </a:p>
                    <a:p>
                      <a:pPr marL="171450" indent="-171450" algn="just">
                        <a:buFontTx/>
                        <a:buChar char="-"/>
                      </a:pPr>
                      <a:r>
                        <a:rPr lang="fr-FR" sz="1000" b="0" i="0" kern="1300" baseline="0" dirty="0">
                          <a:latin typeface="Roboto" panose="02000000000000000000" pitchFamily="2" charset="0"/>
                        </a:rPr>
                        <a:t>les moyens de transport les plus utilisés ;</a:t>
                      </a:r>
                    </a:p>
                    <a:p>
                      <a:pPr marL="171450" indent="-171450" algn="just">
                        <a:buFontTx/>
                        <a:buChar char="-"/>
                      </a:pPr>
                      <a:r>
                        <a:rPr lang="fr-FR" sz="1000" b="0" i="0" kern="1300" baseline="0" dirty="0">
                          <a:latin typeface="Roboto" panose="02000000000000000000" pitchFamily="2" charset="0"/>
                        </a:rPr>
                        <a:t>les façons de s’alimenter ;</a:t>
                      </a:r>
                    </a:p>
                    <a:p>
                      <a:pPr marL="171450" indent="-171450" algn="just">
                        <a:buFontTx/>
                        <a:buChar char="-"/>
                      </a:pPr>
                      <a:r>
                        <a:rPr lang="fr-FR" sz="1000" b="0" i="0" kern="1300" baseline="0" dirty="0">
                          <a:latin typeface="Roboto" panose="02000000000000000000" pitchFamily="2" charset="0"/>
                        </a:rPr>
                        <a:t>les nouvelles professions ;</a:t>
                      </a:r>
                    </a:p>
                    <a:p>
                      <a:pPr marL="171450" indent="-171450" algn="just">
                        <a:buFontTx/>
                        <a:buChar char="-"/>
                      </a:pPr>
                      <a:r>
                        <a:rPr lang="fr-FR" sz="1000" b="0" i="0" kern="1300" baseline="0" dirty="0">
                          <a:latin typeface="Roboto" panose="02000000000000000000" pitchFamily="2" charset="0"/>
                        </a:rPr>
                        <a:t>les nouvelles technologies.</a:t>
                      </a:r>
                    </a:p>
                    <a:p>
                      <a:pPr marL="171450" indent="-171450" algn="just">
                        <a:buFontTx/>
                        <a:buChar char="-"/>
                      </a:pPr>
                      <a:endParaRPr lang="fr-FR" sz="1000" b="0" i="0" kern="1300" baseline="0" dirty="0">
                        <a:latin typeface="Roboto" panose="02000000000000000000" pitchFamily="2" charset="0"/>
                      </a:endParaRPr>
                    </a:p>
                    <a:p>
                      <a:pPr algn="just"/>
                      <a:r>
                        <a:rPr lang="fr-FR" sz="1000" b="0" i="0" kern="1300" baseline="0" dirty="0">
                          <a:latin typeface="Roboto" panose="02000000000000000000" pitchFamily="2" charset="0"/>
                        </a:rPr>
                        <a:t>Présentez et comparez vos affiches. Quel monde vous semble le plus réaliste ? Le plus heureux ? Le plus triste ?</a:t>
                      </a:r>
                    </a:p>
                    <a:p>
                      <a:pPr algn="just"/>
                      <a:r>
                        <a:rPr lang="fr-FR" sz="1000" i="1" kern="1300" baseline="0" dirty="0">
                          <a:solidFill>
                            <a:srgbClr val="E05329"/>
                          </a:solidFill>
                          <a:effectLst/>
                          <a:latin typeface="Roboto" panose="02000000000000000000" pitchFamily="2" charset="0"/>
                          <a:ea typeface="+mn-ea"/>
                          <a:cs typeface="+mn-cs"/>
                        </a:rPr>
                        <a:t>Exemples de réponses possibles : </a:t>
                      </a:r>
                    </a:p>
                    <a:p>
                      <a:pPr algn="just"/>
                      <a:r>
                        <a:rPr lang="fr-FR" sz="1000" i="1" kern="1300" baseline="0" dirty="0">
                          <a:solidFill>
                            <a:srgbClr val="E05329"/>
                          </a:solidFill>
                          <a:effectLst/>
                          <a:latin typeface="Roboto" panose="02000000000000000000" pitchFamily="2" charset="0"/>
                          <a:ea typeface="+mn-ea"/>
                          <a:cs typeface="+mn-cs"/>
                        </a:rPr>
                        <a:t>En 2050, il y a 9 milliards d’êtres humains. On ne conduit plus sa voiture, elle se conduit toute seule. On n’apprendra plus les langues étrangères car les applis seront capables de tout traduire.</a:t>
                      </a:r>
                      <a:endParaRPr lang="fr-FR" sz="1000" kern="1300" baseline="0" dirty="0">
                        <a:solidFill>
                          <a:srgbClr val="E05329"/>
                        </a:solidFill>
                        <a:effectLst/>
                        <a:latin typeface="Roboto"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baseline="0" dirty="0">
                          <a:solidFill>
                            <a:srgbClr val="E05329"/>
                          </a:solidFill>
                          <a:effectLst/>
                          <a:latin typeface="Roboto" panose="02000000000000000000" pitchFamily="2" charset="0"/>
                          <a:ea typeface="+mn-ea"/>
                          <a:cs typeface="+mn-cs"/>
                        </a:rPr>
                        <a:t>En 2100, il y a 6 milliards d’habitants. Les gens se déplacent en train très rapide. On ne mange plus de légumes mais seulement des aliments chimiques. Il y a de nouvelles professions, comme les éleveurs d’insectes comestibles. […]</a:t>
                      </a:r>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2050-2010 XXV » </a:t>
            </a:r>
            <a:r>
              <a:rPr lang="fr-FR" sz="1200" dirty="0" err="1">
                <a:latin typeface="Roboto" panose="02000000000000000000" pitchFamily="2" charset="0"/>
                <a:ea typeface="Roboto" panose="02000000000000000000" pitchFamily="2" charset="0"/>
              </a:rPr>
              <a:t>Tryo</a:t>
            </a:r>
            <a:endParaRPr lang="fr-FR" sz="1200" dirty="0">
              <a:latin typeface="Roboto" panose="02000000000000000000" pitchFamily="2" charset="0"/>
              <a:ea typeface="Roboto" panose="02000000000000000000" pitchFamily="2" charset="0"/>
            </a:endParaRPr>
          </a:p>
        </p:txBody>
      </p:sp>
      <p:sp>
        <p:nvSpPr>
          <p:cNvPr id="31" name="ZoneTexte 30">
            <a:extLst>
              <a:ext uri="{FF2B5EF4-FFF2-40B4-BE49-F238E27FC236}">
                <a16:creationId xmlns:a16="http://schemas.microsoft.com/office/drawing/2014/main" id="{1738EE75-CE01-B249-B8DE-E1804EE68550}"/>
              </a:ext>
            </a:extLst>
          </p:cNvPr>
          <p:cNvSpPr txBox="1"/>
          <p:nvPr/>
        </p:nvSpPr>
        <p:spPr>
          <a:xfrm>
            <a:off x="325877" y="9705517"/>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Hervé Pélissier</a:t>
            </a: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graphicFrame>
        <p:nvGraphicFramePr>
          <p:cNvPr id="20" name="Tableau 7">
            <a:extLst>
              <a:ext uri="{FF2B5EF4-FFF2-40B4-BE49-F238E27FC236}">
                <a16:creationId xmlns:a16="http://schemas.microsoft.com/office/drawing/2014/main" id="{6BA940A3-F976-0840-BEB0-FE97BEED6334}"/>
              </a:ext>
            </a:extLst>
          </p:cNvPr>
          <p:cNvGraphicFramePr>
            <a:graphicFrameLocks noGrp="1"/>
          </p:cNvGraphicFramePr>
          <p:nvPr>
            <p:extLst>
              <p:ext uri="{D42A27DB-BD31-4B8C-83A1-F6EECF244321}">
                <p14:modId xmlns:p14="http://schemas.microsoft.com/office/powerpoint/2010/main" val="4213462550"/>
              </p:ext>
            </p:extLst>
          </p:nvPr>
        </p:nvGraphicFramePr>
        <p:xfrm>
          <a:off x="325877" y="1072714"/>
          <a:ext cx="3279702" cy="11535599"/>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368910">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9791">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341281773"/>
                  </a:ext>
                </a:extLst>
              </a:tr>
              <a:tr h="1696406">
                <a:tc>
                  <a:txBody>
                    <a:bodyPr/>
                    <a:lstStyle/>
                    <a:p>
                      <a:pPr algn="just"/>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En petits groupes.</a:t>
                      </a:r>
                    </a:p>
                    <a:p>
                      <a:pPr algn="just"/>
                      <a:r>
                        <a:rPr lang="fr-FR" sz="1000" b="0" i="0" kern="1300" baseline="0" dirty="0">
                          <a:solidFill>
                            <a:schemeClr val="dk1"/>
                          </a:solidFill>
                          <a:effectLst/>
                          <a:latin typeface="Roboto Medium" panose="02000000000000000000" pitchFamily="2" charset="0"/>
                          <a:ea typeface="+mn-ea"/>
                          <a:cs typeface="+mn-cs"/>
                        </a:rPr>
                        <a:t>« Laisser le monde navrant aux arrière-petits-enfants »</a:t>
                      </a:r>
                    </a:p>
                    <a:p>
                      <a:pPr algn="just"/>
                      <a:r>
                        <a:rPr lang="fr-FR" sz="1000" b="0" i="0" kern="1300" baseline="0" dirty="0">
                          <a:solidFill>
                            <a:schemeClr val="dk1"/>
                          </a:solidFill>
                          <a:effectLst/>
                          <a:latin typeface="Roboto Medium" panose="02000000000000000000" pitchFamily="2" charset="0"/>
                          <a:ea typeface="+mn-ea"/>
                          <a:cs typeface="+mn-cs"/>
                        </a:rPr>
                        <a:t>Faites une liste de choses navrantes (tristes, désolantes) qui vont se produire dans le monde de 2100 à cause de l’homme.</a:t>
                      </a:r>
                    </a:p>
                    <a:p>
                      <a:pPr algn="just"/>
                      <a:r>
                        <a:rPr lang="fr-FR" sz="1000" i="1" kern="1300" dirty="0">
                          <a:solidFill>
                            <a:srgbClr val="E05329"/>
                          </a:solidFill>
                          <a:effectLst/>
                          <a:latin typeface="Roboto" panose="02000000000000000000" pitchFamily="2" charset="0"/>
                          <a:ea typeface="+mn-ea"/>
                          <a:cs typeface="+mn-cs"/>
                        </a:rPr>
                        <a:t>Exemples de réponses possibles : </a:t>
                      </a:r>
                      <a:endParaRPr lang="fr-FR" sz="1000" kern="1300" dirty="0">
                        <a:solidFill>
                          <a:srgbClr val="E05329"/>
                        </a:solidFill>
                        <a:effectLst/>
                        <a:latin typeface="Roboto" panose="02000000000000000000" pitchFamily="2" charset="0"/>
                        <a:ea typeface="+mn-ea"/>
                        <a:cs typeface="+mn-cs"/>
                      </a:endParaRPr>
                    </a:p>
                    <a:p>
                      <a:pPr algn="just"/>
                      <a:r>
                        <a:rPr lang="fr-FR" sz="1000" i="1" kern="1300" dirty="0">
                          <a:solidFill>
                            <a:srgbClr val="E05329"/>
                          </a:solidFill>
                          <a:effectLst/>
                          <a:latin typeface="Roboto" panose="02000000000000000000" pitchFamily="2" charset="0"/>
                          <a:ea typeface="+mn-ea"/>
                          <a:cs typeface="+mn-cs"/>
                        </a:rPr>
                        <a:t>Il va y avoir des canicules tous les étés ; beaucoup d’espèces animales vont disparaître ; le niveau de la mer va monter ; il va y avoir beaucoup de tempêtes ; l’eau va manquer.</a:t>
                      </a:r>
                      <a:endParaRPr lang="fr-FR" sz="1000" b="0" i="0" kern="1300" baseline="0" dirty="0">
                        <a:solidFill>
                          <a:schemeClr val="dk1"/>
                        </a:solidFill>
                        <a:effectLst/>
                        <a:latin typeface="Roboto"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6891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39791">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530029951"/>
                  </a:ext>
                </a:extLst>
              </a:tr>
              <a:tr h="1138212">
                <a:tc>
                  <a:txBody>
                    <a:bodyPr/>
                    <a:lstStyle/>
                    <a:p>
                      <a:pPr marL="0" indent="0" algn="just">
                        <a:buNone/>
                      </a:pPr>
                      <a:r>
                        <a:rPr lang="fr-FR" sz="1000" b="0" i="0" kern="1300" baseline="0" dirty="0">
                          <a:solidFill>
                            <a:schemeClr val="dk1"/>
                          </a:solidFill>
                          <a:effectLst/>
                          <a:latin typeface="Roboto Medium" panose="02000000000000000000" pitchFamily="2" charset="0"/>
                          <a:ea typeface="+mn-ea"/>
                          <a:cs typeface="+mn-cs"/>
                        </a:rPr>
                        <a:t>Écoutez la chanson. Complétez les phrases en cochant la bonne réponse.</a:t>
                      </a: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a) C’est une chanson chantée par plusieurs interprètes, parfois en solo, parfois en chœur.</a:t>
                      </a:r>
                    </a:p>
                    <a:p>
                      <a:pPr algn="just"/>
                      <a:r>
                        <a:rPr lang="fr-FR" sz="1000" i="1" kern="1300" dirty="0">
                          <a:solidFill>
                            <a:srgbClr val="E05329"/>
                          </a:solidFill>
                          <a:effectLst/>
                          <a:latin typeface="Roboto" panose="02000000000000000000" pitchFamily="2" charset="0"/>
                          <a:ea typeface="+mn-ea"/>
                          <a:cs typeface="+mn-cs"/>
                        </a:rPr>
                        <a:t>b) Les interprètes sont des hommes.</a:t>
                      </a:r>
                    </a:p>
                    <a:p>
                      <a:pPr algn="just"/>
                      <a:r>
                        <a:rPr lang="fr-FR" sz="1000" i="1" kern="1300" dirty="0">
                          <a:solidFill>
                            <a:srgbClr val="E05329"/>
                          </a:solidFill>
                          <a:effectLst/>
                          <a:latin typeface="Roboto" panose="02000000000000000000" pitchFamily="2" charset="0"/>
                          <a:ea typeface="+mn-ea"/>
                          <a:cs typeface="+mn-cs"/>
                        </a:rPr>
                        <a:t>c) Les interprètent chantent accompagnés par quelques instruments.</a:t>
                      </a:r>
                    </a:p>
                    <a:p>
                      <a:pPr algn="just"/>
                      <a:endParaRPr lang="fr-FR" sz="1000" i="1" kern="1300" dirty="0">
                        <a:solidFill>
                          <a:srgbClr val="E05329"/>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39791">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413773219"/>
                  </a:ext>
                </a:extLst>
              </a:tr>
              <a:tr h="3000493">
                <a:tc>
                  <a:txBody>
                    <a:bodyPr/>
                    <a:lstStyle/>
                    <a:p>
                      <a:r>
                        <a:rPr lang="fr-FR" sz="1000" b="0" i="0" kern="1300" baseline="0" dirty="0">
                          <a:solidFill>
                            <a:schemeClr val="dk1"/>
                          </a:solidFill>
                          <a:effectLst/>
                          <a:latin typeface="Roboto Medium" panose="02000000000000000000" pitchFamily="2" charset="0"/>
                          <a:ea typeface="+mn-ea"/>
                          <a:cs typeface="+mn-cs"/>
                        </a:rPr>
                        <a:t>A. Écoutez le premier couplet. Entourez les mots que vous entendez.</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Le ciel ; la mer ; le soleil ; le désert ; la Terre ; les océans ; le vent ; la pluie</a:t>
                      </a:r>
                      <a:endParaRPr lang="fr-FR" sz="1000" b="0" i="1" kern="1300" baseline="0" dirty="0">
                        <a:solidFill>
                          <a:srgbClr val="E05329"/>
                        </a:solidFill>
                        <a:effectLst/>
                        <a:latin typeface="Roboto" panose="02000000000000000000" pitchFamily="2" charset="0"/>
                        <a:ea typeface="+mn-ea"/>
                        <a:cs typeface="+mn-cs"/>
                      </a:endParaRPr>
                    </a:p>
                    <a:p>
                      <a:endParaRPr lang="fr-FR" sz="1000" b="0" kern="1300" baseline="0" dirty="0">
                        <a:solidFill>
                          <a:schemeClr val="dk1"/>
                        </a:solidFill>
                        <a:effectLst/>
                        <a:latin typeface="Roboto Medium"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B. </a:t>
                      </a:r>
                      <a:r>
                        <a:rPr lang="fr-FR" sz="1000" b="0" i="1" kern="1300" baseline="0" dirty="0">
                          <a:solidFill>
                            <a:schemeClr val="dk1"/>
                          </a:solidFill>
                          <a:effectLst/>
                          <a:latin typeface="Roboto Medium" panose="02000000000000000000" pitchFamily="2" charset="0"/>
                          <a:ea typeface="+mn-ea"/>
                          <a:cs typeface="+mn-cs"/>
                        </a:rPr>
                        <a:t>À deux. </a:t>
                      </a:r>
                    </a:p>
                    <a:p>
                      <a:pPr algn="just"/>
                      <a:r>
                        <a:rPr lang="fr-FR" sz="1000" b="0" i="0" kern="1300" baseline="0" dirty="0">
                          <a:solidFill>
                            <a:schemeClr val="dk1"/>
                          </a:solidFill>
                          <a:effectLst/>
                          <a:latin typeface="Roboto Medium" panose="02000000000000000000" pitchFamily="2" charset="0"/>
                          <a:ea typeface="+mn-ea"/>
                          <a:cs typeface="+mn-cs"/>
                        </a:rPr>
                        <a:t>Écoutez le deuxième refrain et le deuxième couplet. Associez le verbe avec son complément.</a:t>
                      </a: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C. </a:t>
                      </a:r>
                      <a:r>
                        <a:rPr kumimoji="0" lang="fr-FR" sz="1000" b="0" i="1" u="none" strike="noStrike" kern="1300" cap="none" spc="0" normalizeH="0" baseline="0" noProof="0" dirty="0">
                          <a:ln>
                            <a:noFill/>
                          </a:ln>
                          <a:solidFill>
                            <a:prstClr val="black"/>
                          </a:solidFill>
                          <a:effectLst/>
                          <a:uLnTx/>
                          <a:uFillTx/>
                          <a:latin typeface="Roboto" panose="02000000000000000000" pitchFamily="2" charset="0"/>
                          <a:ea typeface="+mn-ea"/>
                          <a:cs typeface="+mn-cs"/>
                        </a:rPr>
                        <a:t>À deux.</a:t>
                      </a: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Expliquer les expressions reconstituées avec vos propres mots.</a:t>
                      </a:r>
                    </a:p>
                    <a:p>
                      <a:pPr algn="just"/>
                      <a:r>
                        <a:rPr lang="fr-FR" sz="1000" i="1" kern="1300" dirty="0">
                          <a:solidFill>
                            <a:srgbClr val="E05329"/>
                          </a:solidFill>
                          <a:effectLst/>
                          <a:latin typeface="Roboto" panose="02000000000000000000" pitchFamily="2" charset="0"/>
                          <a:ea typeface="+mn-ea"/>
                          <a:cs typeface="+mn-cs"/>
                        </a:rPr>
                        <a:t>« Ouvrir son cœur » : écouter les autres, être tolérant.</a:t>
                      </a:r>
                    </a:p>
                    <a:p>
                      <a:pPr algn="just"/>
                      <a:r>
                        <a:rPr lang="fr-FR" sz="1000" i="1" kern="1300" dirty="0">
                          <a:solidFill>
                            <a:srgbClr val="E05329"/>
                          </a:solidFill>
                          <a:effectLst/>
                          <a:latin typeface="Roboto" panose="02000000000000000000" pitchFamily="2" charset="0"/>
                          <a:ea typeface="+mn-ea"/>
                          <a:cs typeface="+mn-cs"/>
                        </a:rPr>
                        <a:t>« Redessine le monde » : invente un autre monde, imagine d’autres façons de vivre.</a:t>
                      </a:r>
                    </a:p>
                    <a:p>
                      <a:pPr algn="just"/>
                      <a:r>
                        <a:rPr lang="fr-FR" sz="1000" i="1" kern="1300" dirty="0">
                          <a:solidFill>
                            <a:srgbClr val="E05329"/>
                          </a:solidFill>
                          <a:effectLst/>
                          <a:latin typeface="Roboto" panose="02000000000000000000" pitchFamily="2" charset="0"/>
                          <a:ea typeface="+mn-ea"/>
                          <a:cs typeface="+mn-cs"/>
                        </a:rPr>
                        <a:t>« On habite les étoiles » : on vit dans l’espace / on ne vit pas dans la réalité.</a:t>
                      </a:r>
                    </a:p>
                    <a:p>
                      <a:pPr algn="just"/>
                      <a:r>
                        <a:rPr lang="fr-FR" sz="1000" i="1" kern="1300" dirty="0">
                          <a:solidFill>
                            <a:srgbClr val="E05329"/>
                          </a:solidFill>
                          <a:effectLst/>
                          <a:latin typeface="Roboto" panose="02000000000000000000" pitchFamily="2" charset="0"/>
                          <a:ea typeface="+mn-ea"/>
                          <a:cs typeface="+mn-cs"/>
                        </a:rPr>
                        <a:t>« Fuir la guerre » : ne pas rester dans un pays où il y a la guerre.</a:t>
                      </a:r>
                    </a:p>
                    <a:p>
                      <a:pPr algn="just"/>
                      <a:r>
                        <a:rPr lang="fr-FR" sz="1000" i="1" kern="1300" dirty="0">
                          <a:solidFill>
                            <a:srgbClr val="E05329"/>
                          </a:solidFill>
                          <a:effectLst/>
                          <a:latin typeface="Roboto" panose="02000000000000000000" pitchFamily="2" charset="0"/>
                          <a:ea typeface="+mn-ea"/>
                          <a:cs typeface="+mn-cs"/>
                        </a:rPr>
                        <a:t>« Atteindre l’autre rive » : arriver dans un autre pays, commencer une nouvelle vie.</a:t>
                      </a: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panose="02000000000000000000" pitchFamily="2" charset="0"/>
                        <a:ea typeface="+mn-ea"/>
                        <a:cs typeface="+mn-cs"/>
                      </a:endParaRPr>
                    </a:p>
                    <a:p>
                      <a:endParaRPr lang="fr-FR" sz="1000" b="0" kern="1300" baseline="0" dirty="0">
                        <a:solidFill>
                          <a:schemeClr val="dk1"/>
                        </a:solidFill>
                        <a:effectLst/>
                        <a:latin typeface="Roboto"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kern="1300" baseline="0" dirty="0">
                        <a:solidFill>
                          <a:schemeClr val="dk1"/>
                        </a:solidFill>
                        <a:effectLst/>
                        <a:latin typeface="Roboto"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8" name="ZoneTexte 7">
            <a:extLst>
              <a:ext uri="{FF2B5EF4-FFF2-40B4-BE49-F238E27FC236}">
                <a16:creationId xmlns:a16="http://schemas.microsoft.com/office/drawing/2014/main" id="{E54B9175-5B8B-2447-A058-72E7CE37C8DE}"/>
              </a:ext>
            </a:extLst>
          </p:cNvPr>
          <p:cNvSpPr txBox="1"/>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ENVIRONNEMENT</a:t>
            </a:r>
          </a:p>
        </p:txBody>
      </p:sp>
      <p:graphicFrame>
        <p:nvGraphicFramePr>
          <p:cNvPr id="5" name="Objet 4">
            <a:extLst>
              <a:ext uri="{FF2B5EF4-FFF2-40B4-BE49-F238E27FC236}">
                <a16:creationId xmlns:a16="http://schemas.microsoft.com/office/drawing/2014/main" id="{D75E08B5-A0FE-4D17-9335-D1004D8A2D14}"/>
              </a:ext>
            </a:extLst>
          </p:cNvPr>
          <p:cNvGraphicFramePr>
            <a:graphicFrameLocks noChangeAspect="1"/>
          </p:cNvGraphicFramePr>
          <p:nvPr>
            <p:extLst>
              <p:ext uri="{D42A27DB-BD31-4B8C-83A1-F6EECF244321}">
                <p14:modId xmlns:p14="http://schemas.microsoft.com/office/powerpoint/2010/main" val="3184467825"/>
              </p:ext>
            </p:extLst>
          </p:nvPr>
        </p:nvGraphicFramePr>
        <p:xfrm>
          <a:off x="325877" y="6791830"/>
          <a:ext cx="3335337" cy="1141413"/>
        </p:xfrm>
        <a:graphic>
          <a:graphicData uri="http://schemas.openxmlformats.org/presentationml/2006/ole">
            <mc:AlternateContent xmlns:mc="http://schemas.openxmlformats.org/markup-compatibility/2006">
              <mc:Choice xmlns:v="urn:schemas-microsoft-com:vml" Requires="v">
                <p:oleObj spid="_x0000_s2075" name="Document" r:id="rId4" imgW="3341603" imgH="1147666" progId="Word.Document.12">
                  <p:embed/>
                </p:oleObj>
              </mc:Choice>
              <mc:Fallback>
                <p:oleObj name="Document" r:id="rId4" imgW="3341603" imgH="1147666" progId="Word.Document.12">
                  <p:embed/>
                  <p:pic>
                    <p:nvPicPr>
                      <p:cNvPr id="0" name=""/>
                      <p:cNvPicPr/>
                      <p:nvPr/>
                    </p:nvPicPr>
                    <p:blipFill>
                      <a:blip r:embed="rId5"/>
                      <a:stretch>
                        <a:fillRect/>
                      </a:stretch>
                    </p:blipFill>
                    <p:spPr>
                      <a:xfrm>
                        <a:off x="325877" y="6791830"/>
                        <a:ext cx="3335337" cy="1141413"/>
                      </a:xfrm>
                      <a:prstGeom prst="rect">
                        <a:avLst/>
                      </a:prstGeom>
                    </p:spPr>
                  </p:pic>
                </p:oleObj>
              </mc:Fallback>
            </mc:AlternateContent>
          </a:graphicData>
        </a:graphic>
      </p:graphicFrame>
      <p:graphicFrame>
        <p:nvGraphicFramePr>
          <p:cNvPr id="9" name="Tableau 7">
            <a:extLst>
              <a:ext uri="{FF2B5EF4-FFF2-40B4-BE49-F238E27FC236}">
                <a16:creationId xmlns:a16="http://schemas.microsoft.com/office/drawing/2014/main" id="{4D7DFF5B-CFC2-4B37-9C93-7279EF2BE4CD}"/>
              </a:ext>
            </a:extLst>
          </p:cNvPr>
          <p:cNvGraphicFramePr>
            <a:graphicFrameLocks noGrp="1"/>
          </p:cNvGraphicFramePr>
          <p:nvPr>
            <p:extLst>
              <p:ext uri="{D42A27DB-BD31-4B8C-83A1-F6EECF244321}">
                <p14:modId xmlns:p14="http://schemas.microsoft.com/office/powerpoint/2010/main" val="2759563969"/>
              </p:ext>
            </p:extLst>
          </p:nvPr>
        </p:nvGraphicFramePr>
        <p:xfrm>
          <a:off x="3923519" y="3591425"/>
          <a:ext cx="3279701" cy="1975014"/>
        </p:xfrm>
        <a:graphic>
          <a:graphicData uri="http://schemas.openxmlformats.org/drawingml/2006/table">
            <a:tbl>
              <a:tblPr bandRow="1">
                <a:tableStyleId>{073A0DAA-6AF3-43AB-8588-CEC1D06C72B9}</a:tableStyleId>
              </a:tblPr>
              <a:tblGrid>
                <a:gridCol w="3279701">
                  <a:extLst>
                    <a:ext uri="{9D8B030D-6E8A-4147-A177-3AD203B41FA5}">
                      <a16:colId xmlns:a16="http://schemas.microsoft.com/office/drawing/2014/main" val="9856797"/>
                    </a:ext>
                  </a:extLst>
                </a:gridCol>
              </a:tblGrid>
              <a:tr h="233534">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194C4"/>
                    </a:solidFill>
                  </a:tcPr>
                </a:tc>
                <a:extLst>
                  <a:ext uri="{0D108BD9-81ED-4DB2-BD59-A6C34878D82A}">
                    <a16:rowId xmlns:a16="http://schemas.microsoft.com/office/drawing/2014/main" val="3530029951"/>
                  </a:ext>
                </a:extLst>
              </a:tr>
              <a:tr h="1741480">
                <a:tc>
                  <a:txBody>
                    <a:bodyPr/>
                    <a:lstStyle/>
                    <a:p>
                      <a:endParaRPr lang="fr-FR" sz="1000" b="0" i="0" kern="1300" baseline="0" dirty="0">
                        <a:solidFill>
                          <a:schemeClr val="dk1"/>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spTree>
    <p:extLst>
      <p:ext uri="{BB962C8B-B14F-4D97-AF65-F5344CB8AC3E}">
        <p14:creationId xmlns:p14="http://schemas.microsoft.com/office/powerpoint/2010/main" val="365401607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2503</TotalTime>
  <Words>1830</Words>
  <Application>Microsoft Office PowerPoint</Application>
  <PresentationFormat>Personnalisé</PresentationFormat>
  <Paragraphs>292</Paragraphs>
  <Slides>5</Slides>
  <Notes>0</Notes>
  <HiddenSlides>0</HiddenSlides>
  <MMClips>0</MMClips>
  <ScaleCrop>false</ScaleCrop>
  <HeadingPairs>
    <vt:vector size="8" baseType="variant">
      <vt:variant>
        <vt:lpstr>Polices utilisées</vt:lpstr>
      </vt:variant>
      <vt:variant>
        <vt:i4>10</vt:i4>
      </vt:variant>
      <vt:variant>
        <vt:lpstr>Thème</vt:lpstr>
      </vt:variant>
      <vt:variant>
        <vt:i4>1</vt:i4>
      </vt:variant>
      <vt:variant>
        <vt:lpstr>Serveurs OLE incorporés</vt:lpstr>
      </vt:variant>
      <vt:variant>
        <vt:i4>1</vt:i4>
      </vt:variant>
      <vt:variant>
        <vt:lpstr>Titres des diapositives</vt:lpstr>
      </vt:variant>
      <vt:variant>
        <vt:i4>5</vt:i4>
      </vt:variant>
    </vt:vector>
  </HeadingPairs>
  <TitlesOfParts>
    <vt:vector size="17" baseType="lpstr">
      <vt:lpstr>Arial</vt:lpstr>
      <vt:lpstr>Calibri</vt:lpstr>
      <vt:lpstr>Calibri Light</vt:lpstr>
      <vt:lpstr>Proto Grotesk</vt:lpstr>
      <vt:lpstr>Roboto</vt:lpstr>
      <vt:lpstr>Roboto Black</vt:lpstr>
      <vt:lpstr>Roboto Light</vt:lpstr>
      <vt:lpstr>Roboto Medium</vt:lpstr>
      <vt:lpstr>Tahoma</vt:lpstr>
      <vt:lpstr>Wingdings</vt:lpstr>
      <vt:lpstr>Thème Office</vt:lpstr>
      <vt:lpstr>Document</vt:lpstr>
      <vt:lpstr>2050-2100 XXV</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BREZES</dc:creator>
  <cp:lastModifiedBy>Laurence ROGY</cp:lastModifiedBy>
  <cp:revision>138</cp:revision>
  <cp:lastPrinted>2023-03-30T08:44:32Z</cp:lastPrinted>
  <dcterms:created xsi:type="dcterms:W3CDTF">2022-03-24T14:32:05Z</dcterms:created>
  <dcterms:modified xsi:type="dcterms:W3CDTF">2023-04-03T07:38:42Z</dcterms:modified>
</cp:coreProperties>
</file>