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5.xml" ContentType="application/vnd.openxmlformats-officedocument.presentationml.tags+xml"/>
  <Override PartName="/ppt/tags/tag12.xml" ContentType="application/vnd.openxmlformats-officedocument.presentationml.tags+xml"/>
  <Override PartName="/ppt/tags/tag21.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ppt/tags/tag51.xml" ContentType="application/vnd.openxmlformats-officedocument.presentationml.tags+xml"/>
  <Override PartName="/ppt/tags/tag50.xml" ContentType="application/vnd.openxmlformats-officedocument.presentationml.tags+xml"/>
  <Override PartName="/ppt/tags/tag14.xml" ContentType="application/vnd.openxmlformats-officedocument.presentationml.tags+xml"/>
  <Override PartName="/ppt/tags/tag52.xml" ContentType="application/vnd.openxmlformats-officedocument.presentationml.tags+xml"/>
  <Override PartName="/docProps/app.xml" ContentType="application/vnd.openxmlformats-officedocument.extended-properties+xml"/>
  <Override PartName="/ppt/tags/tag8.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49.xml" ContentType="application/vnd.openxmlformats-officedocument.presentationml.tags+xml"/>
  <Override PartName="/ppt/tags/tag9.xml" ContentType="application/vnd.openxmlformats-officedocument.presentationml.tags+xml"/>
  <Override PartName="/ppt/tags/tag11.xml" ContentType="application/vnd.openxmlformats-officedocument.presentationml.tags+xml"/>
  <Override PartName="/ppt/tags/tag45.xml" ContentType="application/vnd.openxmlformats-officedocument.presentationml.tags+xml"/>
  <Override PartName="/ppt/tags/tag47.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20.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16.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8.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62"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OGY" initials="LR" lastIdx="15" clrIdx="0">
    <p:extLst>
      <p:ext uri="{19B8F6BF-5375-455C-9EA6-DF929625EA0E}">
        <p15:presenceInfo xmlns:p15="http://schemas.microsoft.com/office/powerpoint/2012/main" userId="S-1-5-21-3575051080-1497785314-1522427798-42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A879A8"/>
    <a:srgbClr val="46B8B7"/>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8"/>
    <p:restoredTop sz="95827"/>
  </p:normalViewPr>
  <p:slideViewPr>
    <p:cSldViewPr snapToGrid="0" snapToObjects="1">
      <p:cViewPr>
        <p:scale>
          <a:sx n="100" d="100"/>
          <a:sy n="100" d="100"/>
        </p:scale>
        <p:origin x="2952" y="14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065F82D-CB1F-334C-AB48-FC566FA056BD}" type="slidenum">
              <a:rPr lang="fr-FR" smtClean="0"/>
              <a:t>5</a:t>
            </a:fld>
            <a:endParaRPr lang="fr-FR"/>
          </a:p>
        </p:txBody>
      </p:sp>
    </p:spTree>
    <p:extLst>
      <p:ext uri="{BB962C8B-B14F-4D97-AF65-F5344CB8AC3E}">
        <p14:creationId xmlns:p14="http://schemas.microsoft.com/office/powerpoint/2010/main" val="172872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jp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7.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2.emf"/><Relationship Id="rId17" Type="http://schemas.openxmlformats.org/officeDocument/2006/relationships/image" Target="../media/image5.png"/><Relationship Id="rId2" Type="http://schemas.openxmlformats.org/officeDocument/2006/relationships/tags" Target="../tags/tag13.xml"/><Relationship Id="rId16" Type="http://schemas.openxmlformats.org/officeDocument/2006/relationships/image" Target="../media/image10.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jpg"/><Relationship Id="rId5" Type="http://schemas.openxmlformats.org/officeDocument/2006/relationships/tags" Target="../tags/tag16.xml"/><Relationship Id="rId15" Type="http://schemas.openxmlformats.org/officeDocument/2006/relationships/image" Target="../media/image9.emf"/><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11.jpg"/><Relationship Id="rId18" Type="http://schemas.openxmlformats.org/officeDocument/2006/relationships/image" Target="../media/image13.png"/><Relationship Id="rId3" Type="http://schemas.openxmlformats.org/officeDocument/2006/relationships/tags" Target="../tags/tag23.xml"/><Relationship Id="rId21" Type="http://schemas.openxmlformats.org/officeDocument/2006/relationships/image" Target="../media/image16.svg"/><Relationship Id="rId7" Type="http://schemas.openxmlformats.org/officeDocument/2006/relationships/tags" Target="../tags/tag27.xml"/><Relationship Id="rId12" Type="http://schemas.openxmlformats.org/officeDocument/2006/relationships/slideLayout" Target="../slideLayouts/slideLayout7.xml"/><Relationship Id="rId17" Type="http://schemas.openxmlformats.org/officeDocument/2006/relationships/image" Target="../media/image12.emf"/><Relationship Id="rId2" Type="http://schemas.openxmlformats.org/officeDocument/2006/relationships/tags" Target="../tags/tag22.xml"/><Relationship Id="rId16" Type="http://schemas.openxmlformats.org/officeDocument/2006/relationships/image" Target="../media/image7.emf"/><Relationship Id="rId20" Type="http://schemas.openxmlformats.org/officeDocument/2006/relationships/image" Target="../media/image15.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image" Target="../media/image8.emf"/><Relationship Id="rId10" Type="http://schemas.openxmlformats.org/officeDocument/2006/relationships/tags" Target="../tags/tag30.xml"/><Relationship Id="rId19" Type="http://schemas.openxmlformats.org/officeDocument/2006/relationships/image" Target="../media/image14.svg"/><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2.emf"/><Relationship Id="rId22"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2.emf"/><Relationship Id="rId18" Type="http://schemas.openxmlformats.org/officeDocument/2006/relationships/image" Target="../media/image5.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17.jpg"/><Relationship Id="rId17" Type="http://schemas.openxmlformats.org/officeDocument/2006/relationships/image" Target="../media/image20.emf"/><Relationship Id="rId2" Type="http://schemas.openxmlformats.org/officeDocument/2006/relationships/tags" Target="../tags/tag33.xml"/><Relationship Id="rId16" Type="http://schemas.openxmlformats.org/officeDocument/2006/relationships/image" Target="../media/image19.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7.xml"/><Relationship Id="rId5" Type="http://schemas.openxmlformats.org/officeDocument/2006/relationships/tags" Target="../tags/tag36.xml"/><Relationship Id="rId15" Type="http://schemas.openxmlformats.org/officeDocument/2006/relationships/hyperlink" Target="https://www.youtube.com/playlist?list=PL01L6lGBoNb5evcbuemBMou0jS68WEtPc" TargetMode="Externa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notesSlide" Target="../notesSlides/notesSlide1.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5.png"/><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8587392-2EB8-49A6-A396-E80FF04B9B02}"/>
              </a:ext>
            </a:extLst>
          </p:cNvPr>
          <p:cNvPicPr>
            <a:picLocks noChangeAspect="1"/>
          </p:cNvPicPr>
          <p:nvPr>
            <p:custDataLst>
              <p:tags r:id="rId1"/>
            </p:custDataLst>
          </p:nvPr>
        </p:nvPicPr>
        <p:blipFill>
          <a:blip r:embed="rId13"/>
          <a:stretch>
            <a:fillRect/>
          </a:stretch>
        </p:blipFill>
        <p:spPr>
          <a:xfrm>
            <a:off x="6615" y="0"/>
            <a:ext cx="7546445" cy="10691813"/>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55505" y="818682"/>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panose="02000000000000000000" pitchFamily="2" charset="0"/>
              </a:rPr>
              <a:t>On a mangé le soleil</a:t>
            </a: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87815" y="1530749"/>
            <a:ext cx="4490979" cy="9182322"/>
          </a:xfrm>
          <a:prstGeom prst="rect">
            <a:avLst/>
          </a:prstGeom>
          <a:noFill/>
        </p:spPr>
        <p:txBody>
          <a:bodyPr wrap="square" lIns="0" tIns="0" rIns="0" bIns="0" rtlCol="0">
            <a:spAutoFit/>
          </a:bodyPr>
          <a:lstStyle/>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la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 la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La-la,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la</a:t>
            </a:r>
          </a:p>
          <a:p>
            <a:endParaRPr lang="fr-FR" sz="1000" dirty="0">
              <a:latin typeface="Roboto" panose="02000000000000000000"/>
            </a:endParaRPr>
          </a:p>
          <a:p>
            <a:r>
              <a:rPr lang="fr-FR" sz="1000" dirty="0">
                <a:latin typeface="Roboto" panose="02000000000000000000"/>
              </a:rPr>
              <a:t>Je me suis acheté un chien, ça me tient chaud l'hiver</a:t>
            </a:r>
          </a:p>
          <a:p>
            <a:r>
              <a:rPr lang="fr-FR" sz="1000" dirty="0">
                <a:latin typeface="Roboto" panose="02000000000000000000"/>
              </a:rPr>
              <a:t>Je me suis acheté une veste, comme l'année dernière</a:t>
            </a:r>
          </a:p>
          <a:p>
            <a:r>
              <a:rPr lang="fr-FR" sz="1000" dirty="0">
                <a:latin typeface="Roboto" panose="02000000000000000000"/>
              </a:rPr>
              <a:t>J'ai fini mon assiette, je n'suis pas seul sur Terre</a:t>
            </a:r>
          </a:p>
          <a:p>
            <a:r>
              <a:rPr lang="fr-FR" sz="1000" dirty="0">
                <a:latin typeface="Roboto" panose="02000000000000000000"/>
              </a:rPr>
              <a:t>Et j'ai un téléphone qui fait de la lumière</a:t>
            </a:r>
          </a:p>
          <a:p>
            <a:r>
              <a:rPr lang="fr-FR" sz="1000" dirty="0">
                <a:latin typeface="Roboto" panose="02000000000000000000"/>
              </a:rPr>
              <a:t>On a mangé le Soleil</a:t>
            </a:r>
          </a:p>
          <a:p>
            <a:r>
              <a:rPr lang="fr-FR" sz="1000" dirty="0">
                <a:latin typeface="Roboto" panose="02000000000000000000"/>
              </a:rPr>
              <a:t>On a mangé les étoiles</a:t>
            </a:r>
          </a:p>
          <a:p>
            <a:r>
              <a:rPr lang="fr-FR" sz="1000" dirty="0">
                <a:latin typeface="Roboto" panose="02000000000000000000"/>
              </a:rPr>
              <a:t>On a mangé le ciel</a:t>
            </a:r>
          </a:p>
          <a:p>
            <a:r>
              <a:rPr lang="fr-FR" sz="1000" dirty="0">
                <a:latin typeface="Roboto" panose="02000000000000000000"/>
              </a:rPr>
              <a:t>Et on a encore la dalle</a:t>
            </a:r>
            <a:r>
              <a:rPr lang="fr-FR" sz="1000" baseline="30000" dirty="0">
                <a:latin typeface="Roboto" panose="02000000000000000000"/>
              </a:rPr>
              <a:t>1</a:t>
            </a:r>
            <a:r>
              <a:rPr lang="fr-FR" sz="1000" dirty="0">
                <a:latin typeface="Roboto" panose="02000000000000000000"/>
              </a:rPr>
              <a:t>, alors on va manger la Lune</a:t>
            </a:r>
          </a:p>
          <a:p>
            <a:r>
              <a:rPr lang="fr-FR" sz="1000" dirty="0">
                <a:latin typeface="Roboto" panose="02000000000000000000"/>
              </a:rPr>
              <a:t>Quart après quart, car après tout on peut se nourrir d'espoir</a:t>
            </a:r>
          </a:p>
          <a:p>
            <a:r>
              <a:rPr lang="fr-FR" sz="1000" dirty="0">
                <a:latin typeface="Roboto" panose="02000000000000000000"/>
              </a:rPr>
              <a:t>Se nourrir d'espoir</a:t>
            </a:r>
          </a:p>
          <a:p>
            <a:endParaRPr lang="fr-FR" sz="1000" dirty="0">
              <a:latin typeface="Roboto" panose="02000000000000000000"/>
            </a:endParaRPr>
          </a:p>
          <a:p>
            <a:r>
              <a:rPr lang="fr-FR" sz="1000" dirty="0">
                <a:latin typeface="Roboto" panose="02000000000000000000"/>
              </a:rPr>
              <a:t>Je me suis racheté un chien, comme l'année dernière</a:t>
            </a:r>
          </a:p>
          <a:p>
            <a:r>
              <a:rPr lang="fr-FR" sz="1000" dirty="0">
                <a:latin typeface="Roboto" panose="02000000000000000000"/>
              </a:rPr>
              <a:t>Ma veste se démode, je la laisse à l'abbé Pierre</a:t>
            </a:r>
            <a:r>
              <a:rPr lang="fr-FR" sz="1000" baseline="30000" dirty="0">
                <a:latin typeface="Roboto" panose="02000000000000000000"/>
              </a:rPr>
              <a:t>2</a:t>
            </a:r>
          </a:p>
          <a:p>
            <a:r>
              <a:rPr lang="fr-FR" sz="1000" dirty="0">
                <a:latin typeface="Roboto" panose="02000000000000000000"/>
              </a:rPr>
              <a:t>J'ai mangé mon assiette, j'ai remis le couvert</a:t>
            </a:r>
            <a:r>
              <a:rPr lang="fr-FR" sz="1000" baseline="30000" dirty="0">
                <a:latin typeface="Roboto" panose="02000000000000000000"/>
              </a:rPr>
              <a:t>3</a:t>
            </a:r>
          </a:p>
          <a:p>
            <a:r>
              <a:rPr lang="fr-FR" sz="1000" dirty="0">
                <a:latin typeface="Roboto" panose="02000000000000000000"/>
              </a:rPr>
              <a:t>J'ai goûté au futur, il a un goût amer</a:t>
            </a:r>
          </a:p>
          <a:p>
            <a:r>
              <a:rPr lang="fr-FR" sz="1000" dirty="0">
                <a:latin typeface="Roboto" panose="02000000000000000000"/>
              </a:rPr>
              <a:t>On a mangé le Soleil</a:t>
            </a:r>
          </a:p>
          <a:p>
            <a:r>
              <a:rPr lang="fr-FR" sz="1000" dirty="0">
                <a:latin typeface="Roboto" panose="02000000000000000000"/>
              </a:rPr>
              <a:t>On a mangé les étoiles</a:t>
            </a:r>
          </a:p>
          <a:p>
            <a:r>
              <a:rPr lang="fr-FR" sz="1000" dirty="0">
                <a:latin typeface="Roboto" panose="02000000000000000000"/>
              </a:rPr>
              <a:t>On a mangé le ciel</a:t>
            </a:r>
          </a:p>
          <a:p>
            <a:r>
              <a:rPr lang="fr-FR" sz="1000" dirty="0">
                <a:latin typeface="Roboto" panose="02000000000000000000"/>
              </a:rPr>
              <a:t>Et on a encore la dalle, alors on va manger la Lune</a:t>
            </a:r>
          </a:p>
          <a:p>
            <a:r>
              <a:rPr lang="fr-FR" sz="1000" dirty="0">
                <a:latin typeface="Roboto" panose="02000000000000000000"/>
              </a:rPr>
              <a:t>Quart après quart, car après tout on peut se nourrir d'espoir</a:t>
            </a:r>
          </a:p>
          <a:p>
            <a:r>
              <a:rPr lang="fr-FR" sz="1000" dirty="0">
                <a:latin typeface="Roboto" panose="02000000000000000000"/>
              </a:rPr>
              <a:t>Se nourrir d'espoir</a:t>
            </a:r>
          </a:p>
          <a:p>
            <a:endParaRPr lang="fr-FR" sz="1000" dirty="0">
              <a:latin typeface="Roboto" panose="02000000000000000000"/>
            </a:endParaRPr>
          </a:p>
          <a:p>
            <a:r>
              <a:rPr lang="fr-FR" sz="1000" dirty="0">
                <a:latin typeface="Roboto" panose="02000000000000000000"/>
              </a:rPr>
              <a:t>J'ai croqué la vie, avalé les pépins</a:t>
            </a:r>
            <a:r>
              <a:rPr lang="fr-FR" sz="1000" baseline="30000" dirty="0">
                <a:latin typeface="Roboto" panose="02000000000000000000"/>
              </a:rPr>
              <a:t>4</a:t>
            </a:r>
          </a:p>
          <a:p>
            <a:r>
              <a:rPr lang="fr-FR" sz="1000" dirty="0">
                <a:latin typeface="Roboto" panose="02000000000000000000"/>
              </a:rPr>
              <a:t>J'ai dévoré l'ennui mais j'ai encore faim</a:t>
            </a:r>
          </a:p>
          <a:p>
            <a:r>
              <a:rPr lang="fr-FR" sz="1000" dirty="0">
                <a:latin typeface="Roboto" panose="02000000000000000000"/>
              </a:rPr>
              <a:t>J'ai léché les trottoirs, la faim jusqu'à la fin</a:t>
            </a:r>
          </a:p>
          <a:p>
            <a:r>
              <a:rPr lang="fr-FR" sz="1000" dirty="0">
                <a:latin typeface="Roboto" panose="02000000000000000000"/>
              </a:rPr>
              <a:t>J'ai voulu arrêter mais je me suis bouffé</a:t>
            </a:r>
            <a:r>
              <a:rPr lang="fr-FR" sz="1000" baseline="30000" dirty="0">
                <a:latin typeface="Roboto" panose="02000000000000000000"/>
              </a:rPr>
              <a:t>5</a:t>
            </a:r>
            <a:r>
              <a:rPr lang="fr-FR" sz="1000" dirty="0">
                <a:latin typeface="Roboto" panose="02000000000000000000"/>
              </a:rPr>
              <a:t> les mains</a:t>
            </a:r>
          </a:p>
          <a:p>
            <a:r>
              <a:rPr lang="fr-FR" sz="1000" dirty="0">
                <a:latin typeface="Roboto" panose="02000000000000000000"/>
              </a:rPr>
              <a:t>On a mangé le Soleil</a:t>
            </a:r>
          </a:p>
          <a:p>
            <a:r>
              <a:rPr lang="fr-FR" sz="1000" dirty="0">
                <a:latin typeface="Roboto" panose="02000000000000000000"/>
              </a:rPr>
              <a:t>On a mangé les étoiles</a:t>
            </a:r>
          </a:p>
          <a:p>
            <a:r>
              <a:rPr lang="fr-FR" sz="1000" dirty="0">
                <a:latin typeface="Roboto" panose="02000000000000000000"/>
              </a:rPr>
              <a:t>On a mangé le ciel</a:t>
            </a:r>
          </a:p>
          <a:p>
            <a:r>
              <a:rPr lang="fr-FR" sz="1000" dirty="0">
                <a:latin typeface="Roboto" panose="02000000000000000000"/>
              </a:rPr>
              <a:t>Et on a encore la dalle, alors on va manger la Lune</a:t>
            </a:r>
          </a:p>
          <a:p>
            <a:r>
              <a:rPr lang="fr-FR" sz="1000" dirty="0">
                <a:latin typeface="Roboto" panose="02000000000000000000"/>
              </a:rPr>
              <a:t>Quart après quart, car après tout on peut se nourrir d'espoir</a:t>
            </a:r>
          </a:p>
          <a:p>
            <a:endParaRPr lang="fr-FR" sz="1000" dirty="0">
              <a:latin typeface="Roboto" panose="02000000000000000000"/>
            </a:endParaRP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lala, la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 la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La-la,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La </a:t>
            </a:r>
            <a:r>
              <a:rPr lang="fr-FR" sz="1000" dirty="0" err="1">
                <a:latin typeface="Roboto" panose="02000000000000000000"/>
              </a:rPr>
              <a:t>la-la</a:t>
            </a:r>
            <a:r>
              <a:rPr lang="fr-FR" sz="1000" dirty="0">
                <a:latin typeface="Roboto" panose="02000000000000000000"/>
              </a:rPr>
              <a:t> la,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a:t>
            </a:r>
            <a:r>
              <a:rPr lang="fr-FR" sz="1000" dirty="0" err="1">
                <a:latin typeface="Roboto" panose="02000000000000000000"/>
              </a:rPr>
              <a:t>la-la</a:t>
            </a:r>
            <a:r>
              <a:rPr lang="fr-FR" sz="1000" dirty="0">
                <a:latin typeface="Roboto" panose="02000000000000000000"/>
              </a:rPr>
              <a:t>, la</a:t>
            </a:r>
          </a:p>
          <a:p>
            <a:r>
              <a:rPr lang="fr-FR" sz="1000" dirty="0">
                <a:latin typeface="Roboto" panose="02000000000000000000"/>
              </a:rPr>
              <a:t>On a mangé le Soleil</a:t>
            </a:r>
          </a:p>
          <a:p>
            <a:r>
              <a:rPr lang="fr-FR" sz="1000" dirty="0">
                <a:latin typeface="Roboto" panose="02000000000000000000"/>
              </a:rPr>
              <a:t>On a mangé les étoiles</a:t>
            </a:r>
          </a:p>
          <a:p>
            <a:r>
              <a:rPr lang="fr-FR" sz="1000" dirty="0">
                <a:latin typeface="Roboto" panose="02000000000000000000"/>
              </a:rPr>
              <a:t>On a mangé le ciel</a:t>
            </a:r>
          </a:p>
          <a:p>
            <a:endParaRPr lang="fr-FR" sz="1000" dirty="0">
              <a:latin typeface="Roboto" panose="02000000000000000000"/>
            </a:endParaRPr>
          </a:p>
          <a:p>
            <a:r>
              <a:rPr lang="fr-FR" sz="1000" dirty="0">
                <a:latin typeface="Roboto" panose="02000000000000000000"/>
              </a:rPr>
              <a:t>Et on a encore la dalle, alors on va manger la Lune</a:t>
            </a:r>
          </a:p>
          <a:p>
            <a:r>
              <a:rPr lang="fr-FR" sz="1000" dirty="0">
                <a:latin typeface="Roboto" panose="02000000000000000000"/>
              </a:rPr>
              <a:t>Quart après quart, car après tout on peut se nourrir d'espoir</a:t>
            </a:r>
          </a:p>
          <a:p>
            <a:r>
              <a:rPr lang="fr-FR" sz="1000" dirty="0">
                <a:latin typeface="Roboto" panose="02000000000000000000"/>
              </a:rPr>
              <a:t>Se nourrir d'espoir</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22240" y="3096016"/>
            <a:ext cx="2160000" cy="3536866"/>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gn="just"/>
            <a:endParaRPr lang="fr-FR" sz="300" dirty="0">
              <a:latin typeface="Roboto Medium" panose="02000000000000000000"/>
            </a:endParaRPr>
          </a:p>
          <a:p>
            <a:pPr algn="just"/>
            <a:r>
              <a:rPr lang="fr-FR" sz="900" dirty="0">
                <a:latin typeface="Roboto Medium" panose="02000000000000000000"/>
              </a:rPr>
              <a:t>Céphaz est né au Ghana. À l'âge de 10 ans, il est adopté par un couple de nationalité française. Il est influencé par des artistes comme Tracy Chapman, Jacques Brel ou encore Maxime Le Forestier, mais trouve vite son propre style. À 25 ans, il décide de lancer sa carrière solo et de sortir son tout premier single, « Depuis toi », qui dépasse le million de vues sur YouTube en quelques mois.</a:t>
            </a:r>
          </a:p>
          <a:p>
            <a:pPr algn="just"/>
            <a:r>
              <a:rPr lang="fr-FR" sz="900" dirty="0">
                <a:latin typeface="Roboto Medium" panose="02000000000000000000"/>
              </a:rPr>
              <a:t>En 2021, Céphaz dévoile son deuxième single nommé « On a mangé le soleil ». Sur un air pop-folk entraînant, le chanteur dénonce la surconsommation. </a:t>
            </a:r>
          </a:p>
          <a:p>
            <a:pPr algn="just"/>
            <a:r>
              <a:rPr lang="fr-FR" sz="900" dirty="0">
                <a:latin typeface="Roboto Medium" panose="02000000000000000000"/>
              </a:rPr>
              <a:t>Il a fait partie des douze candidats sélectionnés pour participer à l’émission « Eurovision France, c’est vous qui décidez ». Il interprète alors « On a mangé le soleil » pour tenter de représenter la France au concours de l’Eurovision 2021. Il n’a pas gagné, c’est la chanteuse Barbara Pravi qui a représenté la France cette année-là.</a:t>
            </a: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322240" y="7787385"/>
            <a:ext cx="2032489" cy="182338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Avoir la dalle </a:t>
            </a:r>
            <a:r>
              <a:rPr lang="fr-FR" sz="850" dirty="0">
                <a:latin typeface="Roboto" panose="02000000000000000000" pitchFamily="2" charset="0"/>
                <a:ea typeface="Roboto" panose="02000000000000000000" pitchFamily="2" charset="0"/>
              </a:rPr>
              <a:t>(familier) : avoir faim.</a:t>
            </a:r>
          </a:p>
          <a:p>
            <a:pPr algn="just">
              <a:lnSpc>
                <a:spcPts val="1080"/>
              </a:lnSpc>
            </a:pPr>
            <a:r>
              <a:rPr lang="fr-FR" sz="850" i="1" dirty="0">
                <a:latin typeface="Roboto" panose="02000000000000000000" pitchFamily="2" charset="0"/>
                <a:ea typeface="Roboto" panose="02000000000000000000" pitchFamily="2" charset="0"/>
              </a:rPr>
              <a:t>2. Abbé Pierre </a:t>
            </a:r>
            <a:r>
              <a:rPr lang="fr-FR" sz="850" dirty="0">
                <a:latin typeface="Roboto" panose="02000000000000000000" pitchFamily="2" charset="0"/>
                <a:ea typeface="Roboto" panose="02000000000000000000" pitchFamily="2" charset="0"/>
              </a:rPr>
              <a:t>: prêtre français, fondateur du mouvement Emmaüs, une association caritative qui aide les personnes défavorisées. </a:t>
            </a:r>
          </a:p>
          <a:p>
            <a:pPr algn="just">
              <a:lnSpc>
                <a:spcPts val="1080"/>
              </a:lnSpc>
            </a:pPr>
            <a:r>
              <a:rPr lang="fr-FR" sz="850" i="1" dirty="0">
                <a:latin typeface="Roboto" panose="02000000000000000000" pitchFamily="2" charset="0"/>
                <a:ea typeface="Roboto" panose="02000000000000000000" pitchFamily="2" charset="0"/>
              </a:rPr>
              <a:t>3. Remettre le couvert </a:t>
            </a:r>
            <a:r>
              <a:rPr lang="fr-FR" sz="850" dirty="0">
                <a:latin typeface="Roboto" panose="02000000000000000000" pitchFamily="2" charset="0"/>
                <a:ea typeface="Roboto" panose="02000000000000000000" pitchFamily="2" charset="0"/>
              </a:rPr>
              <a:t>(familier) : recommencer.</a:t>
            </a:r>
          </a:p>
          <a:p>
            <a:pPr algn="just">
              <a:lnSpc>
                <a:spcPts val="1080"/>
              </a:lnSpc>
            </a:pPr>
            <a:r>
              <a:rPr lang="fr-FR" sz="850" dirty="0">
                <a:latin typeface="Roboto" panose="02000000000000000000" pitchFamily="2" charset="0"/>
                <a:ea typeface="Roboto" panose="02000000000000000000" pitchFamily="2" charset="0"/>
              </a:rPr>
              <a:t>4. </a:t>
            </a:r>
            <a:r>
              <a:rPr lang="fr-FR" sz="850" i="1" dirty="0">
                <a:latin typeface="Roboto" panose="02000000000000000000" pitchFamily="2" charset="0"/>
                <a:ea typeface="Roboto" panose="02000000000000000000" pitchFamily="2" charset="0"/>
              </a:rPr>
              <a:t>Un pépin</a:t>
            </a:r>
            <a:r>
              <a:rPr lang="fr-FR" sz="850" dirty="0">
                <a:latin typeface="Roboto" panose="02000000000000000000" pitchFamily="2" charset="0"/>
                <a:ea typeface="Roboto" panose="02000000000000000000" pitchFamily="2" charset="0"/>
              </a:rPr>
              <a:t> : graine de certains fruits / (familier) un ennui, un incident, une malchance.</a:t>
            </a:r>
          </a:p>
          <a:p>
            <a:pPr algn="just">
              <a:lnSpc>
                <a:spcPts val="1080"/>
              </a:lnSpc>
            </a:pPr>
            <a:r>
              <a:rPr lang="fr-FR" sz="850" dirty="0">
                <a:latin typeface="Roboto" panose="02000000000000000000" pitchFamily="2" charset="0"/>
                <a:ea typeface="Roboto" panose="02000000000000000000" pitchFamily="2" charset="0"/>
              </a:rPr>
              <a:t>5. </a:t>
            </a:r>
            <a:r>
              <a:rPr lang="fr-FR" sz="850" i="1" dirty="0">
                <a:latin typeface="Roboto" panose="02000000000000000000" pitchFamily="2" charset="0"/>
                <a:ea typeface="Roboto" panose="02000000000000000000" pitchFamily="2" charset="0"/>
              </a:rPr>
              <a:t>Bouffer</a:t>
            </a:r>
            <a:r>
              <a:rPr lang="fr-FR" sz="850" dirty="0">
                <a:latin typeface="Roboto" panose="02000000000000000000" pitchFamily="2" charset="0"/>
                <a:ea typeface="Roboto" panose="02000000000000000000" pitchFamily="2" charset="0"/>
              </a:rPr>
              <a:t> (familier) : manger avec excès</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Maëlle Prosper</a:t>
            </a: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322239" y="6684227"/>
            <a:ext cx="2082205" cy="41274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Céphaz, abonnez-vous à son compte Instagram </a:t>
            </a:r>
            <a:r>
              <a:rPr lang="fr-FR" sz="850" b="1" i="1" kern="1100" dirty="0">
                <a:latin typeface="Roboto" panose="02000000000000000000" pitchFamily="2" charset="0"/>
                <a:ea typeface="Roboto" panose="02000000000000000000" pitchFamily="2" charset="0"/>
              </a:rPr>
              <a:t>« @cephazofficiel ».</a:t>
            </a: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custDataLst>
              <p:tags r:id="rId8"/>
            </p:custDataLst>
          </p:nvPr>
        </p:nvPicPr>
        <p:blipFill>
          <a:blip r:embed="rId14"/>
          <a:stretch>
            <a:fillRect/>
          </a:stretch>
        </p:blipFill>
        <p:spPr>
          <a:xfrm>
            <a:off x="6615" y="0"/>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custDataLst>
              <p:tags r:id="rId9"/>
            </p:custDataLst>
          </p:nvPr>
        </p:nvSpPr>
        <p:spPr>
          <a:xfrm>
            <a:off x="2755505" y="1240278"/>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Céphaz</a:t>
            </a:r>
          </a:p>
        </p:txBody>
      </p:sp>
      <p:pic>
        <p:nvPicPr>
          <p:cNvPr id="13" name="Image 12">
            <a:extLst>
              <a:ext uri="{FF2B5EF4-FFF2-40B4-BE49-F238E27FC236}">
                <a16:creationId xmlns:a16="http://schemas.microsoft.com/office/drawing/2014/main" id="{E141B7B2-27EF-4F70-B9F9-F54A74080BB5}"/>
              </a:ext>
            </a:extLst>
          </p:cNvPr>
          <p:cNvPicPr>
            <a:picLocks noChangeAspect="1"/>
          </p:cNvPicPr>
          <p:nvPr>
            <p:custDataLst>
              <p:tags r:id="rId10"/>
            </p:custDataLst>
          </p:nvPr>
        </p:nvPicPr>
        <p:blipFill>
          <a:blip r:embed="rId15"/>
          <a:stretch>
            <a:fillRect/>
          </a:stretch>
        </p:blipFill>
        <p:spPr>
          <a:xfrm>
            <a:off x="322240" y="873816"/>
            <a:ext cx="2160000" cy="2160000"/>
          </a:xfrm>
          <a:prstGeom prst="rect">
            <a:avLst/>
          </a:prstGeom>
        </p:spPr>
      </p:pic>
      <p:pic>
        <p:nvPicPr>
          <p:cNvPr id="17" name="Image 16">
            <a:extLst>
              <a:ext uri="{FF2B5EF4-FFF2-40B4-BE49-F238E27FC236}">
                <a16:creationId xmlns:a16="http://schemas.microsoft.com/office/drawing/2014/main" id="{8889BC09-20D9-4D91-B749-F48CB8F0A26B}"/>
              </a:ext>
            </a:extLst>
          </p:cNvPr>
          <p:cNvPicPr>
            <a:picLocks noChangeAspect="1"/>
          </p:cNvPicPr>
          <p:nvPr>
            <p:custDataLst>
              <p:tags r:id="rId11"/>
            </p:custDataLst>
          </p:nvPr>
        </p:nvPicPr>
        <p:blipFill>
          <a:blip r:embed="rId16"/>
          <a:stretch>
            <a:fillRect/>
          </a:stretch>
        </p:blipFill>
        <p:spPr>
          <a:xfrm>
            <a:off x="322240" y="7175922"/>
            <a:ext cx="469900" cy="596900"/>
          </a:xfrm>
          <a:prstGeom prst="rect">
            <a:avLst/>
          </a:prstGeom>
        </p:spPr>
      </p:pic>
      <p:pic>
        <p:nvPicPr>
          <p:cNvPr id="5" name="Image 4">
            <a:extLst>
              <a:ext uri="{FF2B5EF4-FFF2-40B4-BE49-F238E27FC236}">
                <a16:creationId xmlns:a16="http://schemas.microsoft.com/office/drawing/2014/main" id="{5FF3C510-60DC-B84B-B047-EF7E1F606961}"/>
              </a:ext>
            </a:extLst>
          </p:cNvPr>
          <p:cNvPicPr>
            <a:picLocks noChangeAspect="1"/>
          </p:cNvPicPr>
          <p:nvPr/>
        </p:nvPicPr>
        <p:blipFill>
          <a:blip r:embed="rId1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7CD896-74E8-4DA1-AC46-EE838C919D56}"/>
              </a:ext>
            </a:extLst>
          </p:cNvPr>
          <p:cNvPicPr>
            <a:picLocks noChangeAspect="1"/>
          </p:cNvPicPr>
          <p:nvPr>
            <p:custDataLst>
              <p:tags r:id="rId1"/>
            </p:custDataLst>
          </p:nvPr>
        </p:nvPicPr>
        <p:blipFill>
          <a:blip r:embed="rId11"/>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52857" y="697795"/>
            <a:ext cx="2798684"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On a mangé le soleil » </a:t>
            </a:r>
            <a:r>
              <a:rPr lang="fr-FR" sz="1200" dirty="0">
                <a:latin typeface="Roboto" panose="02000000000000000000" pitchFamily="2" charset="0"/>
                <a:ea typeface="Roboto" panose="02000000000000000000" pitchFamily="2" charset="0"/>
              </a:rPr>
              <a:t>Céphaz</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1178453341"/>
              </p:ext>
            </p:extLst>
          </p:nvPr>
        </p:nvGraphicFramePr>
        <p:xfrm>
          <a:off x="1025427" y="1794744"/>
          <a:ext cx="5950300" cy="6767060"/>
        </p:xfrm>
        <a:graphic>
          <a:graphicData uri="http://schemas.openxmlformats.org/drawingml/2006/table">
            <a:tbl>
              <a:tblPr firstRow="1" bandRow="1">
                <a:tableStyleId>{5C22544A-7EE6-4342-B048-85BDC9FD1C3A}</a:tableStyleId>
              </a:tblPr>
              <a:tblGrid>
                <a:gridCol w="672173">
                  <a:extLst>
                    <a:ext uri="{9D8B030D-6E8A-4147-A177-3AD203B41FA5}">
                      <a16:colId xmlns:a16="http://schemas.microsoft.com/office/drawing/2014/main" val="2770672922"/>
                    </a:ext>
                  </a:extLst>
                </a:gridCol>
                <a:gridCol w="1038114">
                  <a:extLst>
                    <a:ext uri="{9D8B030D-6E8A-4147-A177-3AD203B41FA5}">
                      <a16:colId xmlns:a16="http://schemas.microsoft.com/office/drawing/2014/main" val="161568558"/>
                    </a:ext>
                  </a:extLst>
                </a:gridCol>
                <a:gridCol w="4240013">
                  <a:extLst>
                    <a:ext uri="{9D8B030D-6E8A-4147-A177-3AD203B41FA5}">
                      <a16:colId xmlns:a16="http://schemas.microsoft.com/office/drawing/2014/main" val="93050948"/>
                    </a:ext>
                  </a:extLst>
                </a:gridCol>
              </a:tblGrid>
              <a:tr h="1494762">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marL="0" algn="l" defTabSz="755934" rtl="0" eaLnBrk="1" latinLnBrk="0" hangingPunct="1">
                        <a:lnSpc>
                          <a:spcPct val="114000"/>
                        </a:lnSpc>
                      </a:pPr>
                      <a:r>
                        <a:rPr lang="fr-FR" sz="1000" b="1" kern="1300" baseline="0" dirty="0">
                          <a:solidFill>
                            <a:schemeClr val="tx1"/>
                          </a:solidFill>
                          <a:latin typeface="Roboto" panose="02000000000000000000" pitchFamily="2" charset="0"/>
                          <a:ea typeface="Roboto" panose="02000000000000000000" pitchFamily="2" charset="0"/>
                          <a:cs typeface="+mn-cs"/>
                        </a:rPr>
                        <a:t>Premier temps</a:t>
                      </a:r>
                      <a:endParaRPr lang="fr-FR" sz="1000" b="0" i="1" kern="1300" baseline="0" dirty="0">
                        <a:solidFill>
                          <a:schemeClr val="tx1"/>
                        </a:solidFill>
                        <a:latin typeface="Roboto" panose="02000000000000000000" pitchFamily="2" charset="0"/>
                        <a:ea typeface="Roboto" panose="02000000000000000000" pitchFamily="2" charset="0"/>
                      </a:endParaRP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À deux. </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Complétez librement les phrases suivantes : </a:t>
                      </a:r>
                    </a:p>
                    <a:p>
                      <a:pPr marL="171450" indent="-171450" algn="just">
                        <a:lnSpc>
                          <a:spcPct val="114000"/>
                        </a:lnSpc>
                        <a:buFont typeface="Arial" panose="020B0604020202020204" pitchFamily="34" charset="0"/>
                        <a:buChar char="•"/>
                      </a:pPr>
                      <a:r>
                        <a:rPr lang="fr-FR" sz="1000" b="0" i="0" kern="1300" baseline="0" dirty="0">
                          <a:solidFill>
                            <a:schemeClr val="tx1"/>
                          </a:solidFill>
                          <a:latin typeface="Roboto" panose="02000000000000000000" pitchFamily="2" charset="0"/>
                          <a:ea typeface="Roboto" panose="02000000000000000000" pitchFamily="2" charset="0"/>
                        </a:rPr>
                        <a:t>On peut manger…</a:t>
                      </a:r>
                    </a:p>
                    <a:p>
                      <a:pPr marL="171450" indent="-171450" algn="just">
                        <a:lnSpc>
                          <a:spcPct val="114000"/>
                        </a:lnSpc>
                        <a:buFont typeface="Arial" panose="020B0604020202020204" pitchFamily="34" charset="0"/>
                        <a:buChar char="•"/>
                      </a:pPr>
                      <a:r>
                        <a:rPr lang="fr-FR" sz="1000" b="0" i="0" kern="1300" baseline="0" dirty="0">
                          <a:solidFill>
                            <a:schemeClr val="tx1"/>
                          </a:solidFill>
                          <a:latin typeface="Roboto" panose="02000000000000000000" pitchFamily="2" charset="0"/>
                          <a:ea typeface="Roboto" panose="02000000000000000000" pitchFamily="2" charset="0"/>
                        </a:rPr>
                        <a:t>On ne peut pas manger…</a:t>
                      </a:r>
                    </a:p>
                    <a:p>
                      <a:pPr marL="0" indent="0" algn="just">
                        <a:lnSpc>
                          <a:spcPct val="114000"/>
                        </a:lnSpc>
                        <a:buFont typeface="Arial" panose="020B0604020202020204" pitchFamily="34" charset="0"/>
                        <a:buNone/>
                      </a:pPr>
                      <a:endParaRPr lang="fr-FR" sz="1000" b="0" i="0" kern="1300" baseline="0" dirty="0">
                        <a:solidFill>
                          <a:schemeClr val="tx1"/>
                        </a:solidFill>
                        <a:latin typeface="Roboto" panose="02000000000000000000" pitchFamily="2" charset="0"/>
                        <a:ea typeface="Roboto" panose="02000000000000000000" pitchFamily="2" charset="0"/>
                      </a:endParaRPr>
                    </a:p>
                    <a:p>
                      <a:pPr marL="0" indent="0" algn="just">
                        <a:lnSpc>
                          <a:spcPct val="114000"/>
                        </a:lnSpc>
                        <a:buFont typeface="Arial" panose="020B0604020202020204" pitchFamily="34" charset="0"/>
                        <a:buNone/>
                      </a:pPr>
                      <a:r>
                        <a:rPr lang="fr-FR" sz="1000" b="0" i="0" kern="1300" baseline="0" dirty="0">
                          <a:solidFill>
                            <a:schemeClr val="tx1"/>
                          </a:solidFill>
                          <a:latin typeface="Roboto" panose="02000000000000000000" pitchFamily="2" charset="0"/>
                          <a:ea typeface="Roboto" panose="02000000000000000000" pitchFamily="2" charset="0"/>
                        </a:rPr>
                        <a:t>Si on vous dit « on a mangé le soleil », qu’imaginez-vous ?</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220807">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just" defTabSz="755934" rtl="0" eaLnBrk="1" latinLnBrk="0" hangingPunct="1">
                        <a:lnSpc>
                          <a:spcPts val="1300"/>
                        </a:lnSpc>
                      </a:pPr>
                      <a:endParaRPr lang="fr-FR" sz="1000" b="0" kern="1300" baseline="0" dirty="0">
                        <a:solidFill>
                          <a:schemeClr val="tx1"/>
                        </a:solidFill>
                        <a:latin typeface="Roboto" panose="02000000000000000000" pitchFamily="2"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just" defTabSz="755934" rtl="0" eaLnBrk="1" latinLnBrk="0" hangingPunct="1">
                        <a:lnSpc>
                          <a:spcPts val="1300"/>
                        </a:lnSpc>
                        <a:buFontTx/>
                        <a:buNone/>
                      </a:pPr>
                      <a:endParaRPr lang="fr-FR" sz="1000" b="0" kern="1300" baseline="0" dirty="0">
                        <a:solidFill>
                          <a:schemeClr val="tx1"/>
                        </a:solidFill>
                        <a:latin typeface="Roboto" panose="02000000000000000000" pitchFamily="2" charset="0"/>
                        <a:ea typeface="Roboto" panose="02000000000000000000" pitchFamily="2" charset="0"/>
                        <a:cs typeface="+mn-cs"/>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cs typeface="+mn-cs"/>
                        </a:rPr>
                        <a:t>Deuxième temps</a:t>
                      </a:r>
                      <a:br>
                        <a:rPr lang="fr-FR" sz="1000" b="0" kern="1300" baseline="0" dirty="0">
                          <a:solidFill>
                            <a:schemeClr val="tx1"/>
                          </a:solidFill>
                          <a:latin typeface="Roboto" panose="02000000000000000000" pitchFamily="2" charset="0"/>
                          <a:ea typeface="Roboto" panose="02000000000000000000" pitchFamily="2" charset="0"/>
                          <a:cs typeface="+mn-cs"/>
                        </a:rPr>
                      </a:br>
                      <a:r>
                        <a:rPr lang="fr-FR" sz="1000" b="0" i="1" kern="1300" baseline="0" dirty="0">
                          <a:solidFill>
                            <a:schemeClr val="dk1"/>
                          </a:solidFill>
                          <a:effectLst/>
                          <a:latin typeface="Roboto Medium" panose="02000000000000000000" pitchFamily="2" charset="0"/>
                          <a:ea typeface="+mn-ea"/>
                          <a:cs typeface="+mn-cs"/>
                        </a:rPr>
                        <a:t>À deux. </a:t>
                      </a:r>
                    </a:p>
                    <a:p>
                      <a:pPr marL="0" algn="just" defTabSz="755934" rtl="0" eaLnBrk="1" latinLnBrk="0" hangingPunct="1">
                        <a:lnSpc>
                          <a:spcPct val="114000"/>
                        </a:lnSpc>
                      </a:pPr>
                      <a:r>
                        <a:rPr lang="fr-FR" sz="1000" b="0" kern="1300" baseline="0" dirty="0">
                          <a:solidFill>
                            <a:schemeClr val="tx1"/>
                          </a:solidFill>
                          <a:latin typeface="Roboto" panose="02000000000000000000" pitchFamily="2" charset="0"/>
                          <a:ea typeface="Roboto" panose="02000000000000000000" pitchFamily="2" charset="0"/>
                          <a:cs typeface="+mn-cs"/>
                        </a:rPr>
                        <a:t>Écoutez le début de la chanson. </a:t>
                      </a:r>
                    </a:p>
                    <a:p>
                      <a:pPr marL="228600" indent="-228600" algn="just" defTabSz="755934" rtl="0" eaLnBrk="1" latinLnBrk="0" hangingPunct="1">
                        <a:lnSpc>
                          <a:spcPct val="114000"/>
                        </a:lnSpc>
                        <a:buFont typeface="Arial" panose="020B0604020202020204" pitchFamily="34" charset="0"/>
                        <a:buAutoNum type="alphaLcPeriod"/>
                      </a:pPr>
                      <a:r>
                        <a:rPr lang="fr-FR" sz="1000" b="0" kern="1300" baseline="0" dirty="0">
                          <a:solidFill>
                            <a:schemeClr val="tx1"/>
                          </a:solidFill>
                          <a:latin typeface="Roboto" panose="02000000000000000000" pitchFamily="2" charset="0"/>
                          <a:ea typeface="Roboto" panose="02000000000000000000" pitchFamily="2" charset="0"/>
                          <a:cs typeface="+mn-cs"/>
                        </a:rPr>
                        <a:t>Tapez dans vos mains le rythme de la chanson.</a:t>
                      </a:r>
                    </a:p>
                    <a:p>
                      <a:pPr marL="228600" indent="-228600" algn="just" defTabSz="755934" rtl="0" eaLnBrk="1" latinLnBrk="0" hangingPunct="1">
                        <a:lnSpc>
                          <a:spcPct val="114000"/>
                        </a:lnSpc>
                        <a:buFont typeface="Arial" panose="020B0604020202020204" pitchFamily="34" charset="0"/>
                        <a:buAutoNum type="alphaLcPeriod"/>
                      </a:pPr>
                      <a:r>
                        <a:rPr lang="fr-FR" sz="1000" b="0" kern="1300" baseline="0" dirty="0">
                          <a:solidFill>
                            <a:schemeClr val="tx1"/>
                          </a:solidFill>
                          <a:latin typeface="Roboto" panose="02000000000000000000" pitchFamily="2" charset="0"/>
                          <a:ea typeface="Roboto" panose="02000000000000000000" pitchFamily="2" charset="0"/>
                          <a:cs typeface="+mn-cs"/>
                        </a:rPr>
                        <a:t>Fermez les yeux et imaginez le chanteur. Est-il vieux ? Jeune ? Souriant ? Triste ?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750993">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cs typeface="+mn-cs"/>
                        </a:rPr>
                        <a:t>a. Lisez ces phrases et retrouvez le point commun entre elles. Ajoutez les voyelles qui manquent : la </a:t>
                      </a:r>
                      <a:r>
                        <a:rPr lang="fr-FR" sz="1000" b="0" kern="1300" baseline="0" dirty="0" err="1">
                          <a:solidFill>
                            <a:schemeClr val="tx1"/>
                          </a:solidFill>
                          <a:latin typeface="Roboto" panose="02000000000000000000" pitchFamily="2" charset="0"/>
                          <a:ea typeface="Roboto" panose="02000000000000000000" pitchFamily="2" charset="0"/>
                          <a:cs typeface="+mn-cs"/>
                        </a:rPr>
                        <a:t>s_rc_ns_mm_t</a:t>
                      </a:r>
                      <a:r>
                        <a:rPr lang="fr-FR" sz="1000" b="0" kern="1300" baseline="0" dirty="0">
                          <a:solidFill>
                            <a:schemeClr val="tx1"/>
                          </a:solidFill>
                          <a:latin typeface="Roboto" panose="02000000000000000000" pitchFamily="2" charset="0"/>
                          <a:ea typeface="Roboto" panose="02000000000000000000" pitchFamily="2" charset="0"/>
                          <a:cs typeface="+mn-cs"/>
                        </a:rPr>
                        <a:t>_ _n.</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cs typeface="+mn-cs"/>
                      </a:endParaRPr>
                    </a:p>
                    <a:p>
                      <a:pPr algn="just">
                        <a:lnSpc>
                          <a:spcPct val="114000"/>
                        </a:lnSpc>
                      </a:pPr>
                      <a:r>
                        <a:rPr lang="fr-FR" sz="1000" b="0" i="0" kern="1300" baseline="0" dirty="0">
                          <a:solidFill>
                            <a:schemeClr val="tx1"/>
                          </a:solidFill>
                          <a:latin typeface="Roboto" panose="02000000000000000000" pitchFamily="2" charset="0"/>
                          <a:cs typeface="+mn-cs"/>
                        </a:rPr>
                        <a:t>               </a:t>
                      </a:r>
                      <a:r>
                        <a:rPr lang="fr-FR" sz="1000" b="0" i="1" kern="1300" baseline="0" dirty="0">
                          <a:solidFill>
                            <a:schemeClr val="tx1"/>
                          </a:solidFill>
                          <a:latin typeface="Roboto" panose="02000000000000000000" pitchFamily="2" charset="0"/>
                          <a:cs typeface="+mn-cs"/>
                        </a:rPr>
                        <a:t>Je me suis racheté un chien            J’ai remis le couvert</a:t>
                      </a:r>
                    </a:p>
                    <a:p>
                      <a:pPr algn="just">
                        <a:lnSpc>
                          <a:spcPct val="114000"/>
                        </a:lnSpc>
                      </a:pPr>
                      <a:endParaRPr lang="fr-FR" sz="1000" b="0" i="1" kern="1300" baseline="0" dirty="0">
                        <a:solidFill>
                          <a:schemeClr val="tx1"/>
                        </a:solidFill>
                        <a:latin typeface="Roboto" panose="02000000000000000000" pitchFamily="2" charset="0"/>
                        <a:cs typeface="+mn-cs"/>
                      </a:endParaRPr>
                    </a:p>
                    <a:p>
                      <a:pPr algn="just">
                        <a:lnSpc>
                          <a:spcPct val="114000"/>
                        </a:lnSpc>
                      </a:pPr>
                      <a:r>
                        <a:rPr lang="fr-FR" sz="1000" b="0" i="1" kern="1300" baseline="0" dirty="0">
                          <a:solidFill>
                            <a:schemeClr val="tx1"/>
                          </a:solidFill>
                          <a:latin typeface="Roboto" panose="02000000000000000000" pitchFamily="2" charset="0"/>
                          <a:cs typeface="+mn-cs"/>
                        </a:rPr>
                        <a:t>                   Ma poubelle déborde                J’ai trop de chaussures</a:t>
                      </a:r>
                    </a:p>
                    <a:p>
                      <a:pPr algn="just">
                        <a:lnSpc>
                          <a:spcPct val="114000"/>
                        </a:lnSpc>
                      </a:pPr>
                      <a:endParaRPr lang="fr-FR" sz="1000" b="0" i="1" kern="1300" baseline="0" dirty="0">
                        <a:solidFill>
                          <a:schemeClr val="tx1"/>
                        </a:solidFill>
                        <a:latin typeface="Roboto" panose="02000000000000000000" pitchFamily="2" charset="0"/>
                        <a:cs typeface="+mn-cs"/>
                      </a:endParaRPr>
                    </a:p>
                    <a:p>
                      <a:pPr algn="ctr">
                        <a:lnSpc>
                          <a:spcPct val="114000"/>
                        </a:lnSpc>
                      </a:pPr>
                      <a:r>
                        <a:rPr lang="fr-FR" sz="1000" b="0" i="1" kern="1300" baseline="0" dirty="0">
                          <a:solidFill>
                            <a:schemeClr val="tx1"/>
                          </a:solidFill>
                          <a:latin typeface="Roboto" panose="02000000000000000000" pitchFamily="2" charset="0"/>
                          <a:cs typeface="+mn-cs"/>
                        </a:rPr>
                        <a:t>Je n’ai plus de place dans mon armoire               J’ai encore faim </a:t>
                      </a:r>
                    </a:p>
                    <a:p>
                      <a:pPr algn="just">
                        <a:lnSpc>
                          <a:spcPct val="114000"/>
                        </a:lnSpc>
                      </a:pPr>
                      <a:endParaRPr lang="fr-FR" sz="1000" b="0" i="0" kern="1300" baseline="0" dirty="0">
                        <a:solidFill>
                          <a:schemeClr val="tx1"/>
                        </a:solidFill>
                        <a:latin typeface="Roboto" panose="02000000000000000000" pitchFamily="2" charset="0"/>
                        <a:cs typeface="+mn-cs"/>
                      </a:endParaRP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cs typeface="+mn-cs"/>
                        </a:rPr>
                        <a:t>b. Écoutez la chanson et entourez les phrases dites par le chanteur.</a:t>
                      </a:r>
                    </a:p>
                    <a:p>
                      <a:pPr algn="just">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735804">
                <a:tc>
                  <a:txBody>
                    <a:bodyPr/>
                    <a:lstStyle/>
                    <a:p>
                      <a:pPr algn="r"/>
                      <a:r>
                        <a:rPr lang="fr-FR" sz="5300" b="1" i="0" dirty="0">
                          <a:solidFill>
                            <a:srgbClr val="5194C4"/>
                          </a:solidFill>
                          <a:latin typeface="Proto Grotesk" panose="02000000000000000000" pitchFamily="2" charset="0"/>
                        </a:rPr>
                        <a:t>4</a:t>
                      </a:r>
                      <a:endParaRPr lang="fr-FR" sz="5300" b="1" i="0" dirty="0">
                        <a:solidFill>
                          <a:srgbClr val="A879A8"/>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1" dirty="0">
                          <a:solidFill>
                            <a:schemeClr val="tx1"/>
                          </a:solidFill>
                          <a:latin typeface="Roboto" panose="02000000000000000000" pitchFamily="2" charset="0"/>
                          <a:ea typeface="Roboto" panose="02000000000000000000" pitchFamily="2" charset="0"/>
                        </a:rPr>
                        <a:t>Quatrième temps</a:t>
                      </a:r>
                      <a:endParaRPr lang="fr-FR" sz="1000" b="0" i="0" kern="1200" baseline="0" dirty="0">
                        <a:solidFill>
                          <a:schemeClr val="tx1"/>
                        </a:solidFill>
                        <a:effectLst/>
                        <a:latin typeface="Roboto" panose="02000000000000000000" pitchFamily="2" charset="0"/>
                        <a:ea typeface="Roboto" panose="02000000000000000000" pitchFamily="2" charset="0"/>
                        <a:cs typeface="+mn-cs"/>
                      </a:endParaRPr>
                    </a:p>
                    <a:p>
                      <a:pPr marL="0" lvl="1" indent="0" algn="just">
                        <a:buNone/>
                      </a:pPr>
                      <a:r>
                        <a:rPr lang="fr-FR" sz="1000" b="0" i="0" dirty="0">
                          <a:solidFill>
                            <a:schemeClr val="tx1"/>
                          </a:solidFill>
                          <a:latin typeface="Roboto" panose="02000000000000000000" pitchFamily="2" charset="0"/>
                          <a:ea typeface="Roboto" panose="02000000000000000000" pitchFamily="2" charset="0"/>
                        </a:rPr>
                        <a:t>Comme </a:t>
                      </a:r>
                      <a:r>
                        <a:rPr lang="fr-FR" sz="1000" b="0" i="0" dirty="0" err="1">
                          <a:solidFill>
                            <a:schemeClr val="tx1"/>
                          </a:solidFill>
                          <a:latin typeface="Roboto" panose="02000000000000000000" pitchFamily="2" charset="0"/>
                          <a:ea typeface="Roboto" panose="02000000000000000000" pitchFamily="2" charset="0"/>
                        </a:rPr>
                        <a:t>Céphaz</a:t>
                      </a:r>
                      <a:r>
                        <a:rPr lang="fr-FR" sz="1000" b="0" i="0" dirty="0">
                          <a:solidFill>
                            <a:schemeClr val="tx1"/>
                          </a:solidFill>
                          <a:latin typeface="Roboto" panose="02000000000000000000" pitchFamily="2" charset="0"/>
                          <a:ea typeface="Roboto" panose="02000000000000000000" pitchFamily="2" charset="0"/>
                        </a:rPr>
                        <a:t>, faites la liste des choses que vous avez achetées dernièrement. Utilisez le modèle : </a:t>
                      </a:r>
                    </a:p>
                    <a:p>
                      <a:pPr marL="177800" lvl="1" indent="-177800" algn="just">
                        <a:buNone/>
                      </a:pPr>
                      <a:r>
                        <a:rPr lang="fr-FR" sz="1000" b="0" i="0" dirty="0">
                          <a:solidFill>
                            <a:schemeClr val="tx1"/>
                          </a:solidFill>
                          <a:latin typeface="Roboto" panose="02000000000000000000" pitchFamily="2" charset="0"/>
                          <a:ea typeface="Roboto" panose="02000000000000000000" pitchFamily="2" charset="0"/>
                        </a:rPr>
                        <a:t>« Je me suis acheté … , ça …</a:t>
                      </a:r>
                    </a:p>
                    <a:p>
                      <a:pPr marL="177800" lvl="1" indent="-177800" algn="just">
                        <a:buNone/>
                      </a:pPr>
                      <a:r>
                        <a:rPr lang="fr-FR" sz="1000" b="0" i="0" dirty="0">
                          <a:solidFill>
                            <a:schemeClr val="tx1"/>
                          </a:solidFill>
                          <a:latin typeface="Roboto" panose="02000000000000000000" pitchFamily="2" charset="0"/>
                          <a:ea typeface="Roboto" panose="02000000000000000000" pitchFamily="2" charset="0"/>
                        </a:rPr>
                        <a:t>Je me suis acheté …, comme …»</a:t>
                      </a:r>
                    </a:p>
                    <a:p>
                      <a:pPr marL="177800" lvl="1" indent="-177800" algn="just">
                        <a:buNone/>
                      </a:pPr>
                      <a:endParaRPr lang="fr-FR" sz="1000" b="0" i="0" dirty="0">
                        <a:solidFill>
                          <a:schemeClr val="tx1"/>
                        </a:solidFill>
                        <a:latin typeface="Roboto" panose="02000000000000000000" pitchFamily="2" charset="0"/>
                        <a:ea typeface="Roboto" panose="02000000000000000000" pitchFamily="2" charset="0"/>
                      </a:endParaRPr>
                    </a:p>
                    <a:p>
                      <a:pPr marL="177800" marR="0" lvl="1" indent="-17780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En petits groupes.</a:t>
                      </a:r>
                    </a:p>
                    <a:p>
                      <a:pPr marL="0" lvl="1" indent="0" algn="just">
                        <a:buNone/>
                      </a:pPr>
                      <a:r>
                        <a:rPr lang="fr-FR" sz="1000" b="0" i="0" dirty="0">
                          <a:solidFill>
                            <a:schemeClr val="tx1"/>
                          </a:solidFill>
                          <a:latin typeface="Roboto" panose="02000000000000000000" pitchFamily="2" charset="0"/>
                          <a:ea typeface="Roboto" panose="02000000000000000000" pitchFamily="2" charset="0"/>
                        </a:rPr>
                        <a:t>Lisez votre liste aux autres membres du groupe. Quelles sont les choses vraiment nécessaires ? De quoi n’avez-vous pas réellement besoin ?</a:t>
                      </a:r>
                    </a:p>
                    <a:p>
                      <a:pPr marL="0" lvl="1" indent="0" algn="just">
                        <a:buNone/>
                      </a:pPr>
                      <a:endParaRPr lang="fr-FR" sz="1000" b="0" i="0" dirty="0">
                        <a:solidFill>
                          <a:schemeClr val="tx1"/>
                        </a:solidFill>
                        <a:latin typeface="Roboto" panose="02000000000000000000" pitchFamily="2" charset="0"/>
                        <a:ea typeface="Roboto" panose="02000000000000000000" pitchFamily="2" charset="0"/>
                      </a:endParaRPr>
                    </a:p>
                    <a:p>
                      <a:pPr marL="0" lvl="1" indent="0" algn="just">
                        <a:buNone/>
                      </a:pPr>
                      <a:r>
                        <a:rPr lang="fr-FR" sz="1000" b="0" i="1" dirty="0">
                          <a:solidFill>
                            <a:schemeClr val="tx1"/>
                          </a:solidFill>
                          <a:latin typeface="Roboto" panose="02000000000000000000" pitchFamily="2" charset="0"/>
                          <a:ea typeface="Roboto" panose="02000000000000000000" pitchFamily="2" charset="0"/>
                        </a:rPr>
                        <a:t>Exemple : Je me suis acheté un nouveau manteau, comme l’année dernière. Il est beau, mais j’en ai déjà un, je n’en ai pas vraiment besoin.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9633"/>
            <a:ext cx="2150954"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4" name="Image 33">
            <a:extLst>
              <a:ext uri="{FF2B5EF4-FFF2-40B4-BE49-F238E27FC236}">
                <a16:creationId xmlns:a16="http://schemas.microsoft.com/office/drawing/2014/main" id="{B1BFA377-1B51-F942-94B8-5309D22EF5C6}"/>
              </a:ext>
            </a:extLst>
          </p:cNvPr>
          <p:cNvPicPr>
            <a:picLocks noChangeAspect="1"/>
          </p:cNvPicPr>
          <p:nvPr>
            <p:custDataLst>
              <p:tags r:id="rId5"/>
            </p:custDataLst>
          </p:nvPr>
        </p:nvPicPr>
        <p:blipFill>
          <a:blip r:embed="rId12"/>
          <a:stretch>
            <a:fillRect/>
          </a:stretch>
        </p:blipFill>
        <p:spPr>
          <a:xfrm>
            <a:off x="0" y="0"/>
            <a:ext cx="2743200" cy="660400"/>
          </a:xfrm>
          <a:prstGeom prst="rect">
            <a:avLst/>
          </a:prstGeom>
        </p:spPr>
      </p:pic>
      <p:pic>
        <p:nvPicPr>
          <p:cNvPr id="15" name="Image 14">
            <a:extLst>
              <a:ext uri="{FF2B5EF4-FFF2-40B4-BE49-F238E27FC236}">
                <a16:creationId xmlns:a16="http://schemas.microsoft.com/office/drawing/2014/main" id="{7D8C075A-1A9B-4923-9414-BA2EB30631AA}"/>
              </a:ext>
            </a:extLst>
          </p:cNvPr>
          <p:cNvPicPr>
            <a:picLocks noChangeAspect="1"/>
          </p:cNvPicPr>
          <p:nvPr>
            <p:custDataLst>
              <p:tags r:id="rId6"/>
            </p:custDataLst>
          </p:nvPr>
        </p:nvPicPr>
        <p:blipFill>
          <a:blip r:embed="rId13"/>
          <a:stretch>
            <a:fillRect/>
          </a:stretch>
        </p:blipFill>
        <p:spPr>
          <a:xfrm>
            <a:off x="1970819" y="4779067"/>
            <a:ext cx="508000" cy="508000"/>
          </a:xfrm>
          <a:prstGeom prst="rect">
            <a:avLst/>
          </a:prstGeom>
        </p:spPr>
      </p:pic>
      <p:pic>
        <p:nvPicPr>
          <p:cNvPr id="16" name="Image 15">
            <a:extLst>
              <a:ext uri="{FF2B5EF4-FFF2-40B4-BE49-F238E27FC236}">
                <a16:creationId xmlns:a16="http://schemas.microsoft.com/office/drawing/2014/main" id="{2D6C156F-9C75-4129-861B-C610A4DFC7CC}"/>
              </a:ext>
            </a:extLst>
          </p:cNvPr>
          <p:cNvPicPr>
            <a:picLocks noChangeAspect="1"/>
          </p:cNvPicPr>
          <p:nvPr>
            <p:custDataLst>
              <p:tags r:id="rId7"/>
            </p:custDataLst>
          </p:nvPr>
        </p:nvPicPr>
        <p:blipFill>
          <a:blip r:embed="rId14"/>
          <a:stretch>
            <a:fillRect/>
          </a:stretch>
        </p:blipFill>
        <p:spPr>
          <a:xfrm>
            <a:off x="1968831" y="1982751"/>
            <a:ext cx="508000" cy="508000"/>
          </a:xfrm>
          <a:prstGeom prst="rect">
            <a:avLst/>
          </a:prstGeom>
        </p:spPr>
      </p:pic>
      <p:pic>
        <p:nvPicPr>
          <p:cNvPr id="19" name="Image 18">
            <a:extLst>
              <a:ext uri="{FF2B5EF4-FFF2-40B4-BE49-F238E27FC236}">
                <a16:creationId xmlns:a16="http://schemas.microsoft.com/office/drawing/2014/main" id="{BC29492A-BCF7-4820-95F2-3DE045F31943}"/>
              </a:ext>
            </a:extLst>
          </p:cNvPr>
          <p:cNvPicPr>
            <a:picLocks noChangeAspect="1"/>
          </p:cNvPicPr>
          <p:nvPr>
            <p:custDataLst>
              <p:tags r:id="rId8"/>
            </p:custDataLst>
          </p:nvPr>
        </p:nvPicPr>
        <p:blipFill>
          <a:blip r:embed="rId15"/>
          <a:stretch>
            <a:fillRect/>
          </a:stretch>
        </p:blipFill>
        <p:spPr>
          <a:xfrm>
            <a:off x="1968831" y="3543140"/>
            <a:ext cx="508000" cy="508000"/>
          </a:xfrm>
          <a:prstGeom prst="rect">
            <a:avLst/>
          </a:prstGeom>
        </p:spPr>
      </p:pic>
      <p:pic>
        <p:nvPicPr>
          <p:cNvPr id="9" name="Image 8">
            <a:extLst>
              <a:ext uri="{FF2B5EF4-FFF2-40B4-BE49-F238E27FC236}">
                <a16:creationId xmlns:a16="http://schemas.microsoft.com/office/drawing/2014/main" id="{2367380C-6A32-473B-8D59-476ADFC9FF68}"/>
              </a:ext>
            </a:extLst>
          </p:cNvPr>
          <p:cNvPicPr>
            <a:picLocks noChangeAspect="1"/>
          </p:cNvPicPr>
          <p:nvPr>
            <p:custDataLst>
              <p:tags r:id="rId9"/>
            </p:custDataLst>
          </p:nvPr>
        </p:nvPicPr>
        <p:blipFill>
          <a:blip r:embed="rId16"/>
          <a:stretch>
            <a:fillRect/>
          </a:stretch>
        </p:blipFill>
        <p:spPr>
          <a:xfrm>
            <a:off x="1979488" y="6965559"/>
            <a:ext cx="506012" cy="506012"/>
          </a:xfrm>
          <a:prstGeom prst="rect">
            <a:avLst/>
          </a:prstGeom>
        </p:spPr>
      </p:pic>
      <p:pic>
        <p:nvPicPr>
          <p:cNvPr id="11" name="Image 10">
            <a:extLst>
              <a:ext uri="{FF2B5EF4-FFF2-40B4-BE49-F238E27FC236}">
                <a16:creationId xmlns:a16="http://schemas.microsoft.com/office/drawing/2014/main" id="{EDA1B540-D6DE-9445-9B97-87D45457EBCC}"/>
              </a:ext>
            </a:extLst>
          </p:cNvPr>
          <p:cNvPicPr>
            <a:picLocks noChangeAspect="1"/>
          </p:cNvPicPr>
          <p:nvPr/>
        </p:nvPicPr>
        <p:blipFill>
          <a:blip r:embed="rId17"/>
          <a:stretch>
            <a:fillRect/>
          </a:stretch>
        </p:blipFill>
        <p:spPr>
          <a:xfrm>
            <a:off x="6614" y="10102536"/>
            <a:ext cx="7546445" cy="58927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8821B06-631A-4C80-A028-F8F7220678D5}"/>
              </a:ext>
            </a:extLst>
          </p:cNvPr>
          <p:cNvPicPr>
            <a:picLocks noChangeAspect="1"/>
          </p:cNvPicPr>
          <p:nvPr>
            <p:custDataLst>
              <p:tags r:id="rId1"/>
            </p:custDataLst>
          </p:nvPr>
        </p:nvPicPr>
        <p:blipFill>
          <a:blip r:embed="rId13"/>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106802" y="724598"/>
            <a:ext cx="277754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On a mangé le soleil » </a:t>
            </a:r>
            <a:r>
              <a:rPr lang="fr-FR" sz="1200" dirty="0">
                <a:latin typeface="Roboto" panose="02000000000000000000" pitchFamily="2" charset="0"/>
                <a:ea typeface="Roboto" panose="02000000000000000000" pitchFamily="2" charset="0"/>
              </a:rPr>
              <a:t>Céphaz</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698721"/>
            <a:ext cx="2160148"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9" name="Image 38">
            <a:extLst>
              <a:ext uri="{FF2B5EF4-FFF2-40B4-BE49-F238E27FC236}">
                <a16:creationId xmlns:a16="http://schemas.microsoft.com/office/drawing/2014/main" id="{27CB6A3E-585B-2C4A-B864-F5AF921B3998}"/>
              </a:ext>
            </a:extLst>
          </p:cNvPr>
          <p:cNvPicPr>
            <a:picLocks noChangeAspect="1"/>
          </p:cNvPicPr>
          <p:nvPr>
            <p:custDataLst>
              <p:tags r:id="rId4"/>
            </p:custDataLst>
          </p:nvPr>
        </p:nvPicPr>
        <p:blipFill>
          <a:blip r:embed="rId14"/>
          <a:stretch>
            <a:fillRect/>
          </a:stretch>
        </p:blipFill>
        <p:spPr>
          <a:xfrm>
            <a:off x="0" y="-6036"/>
            <a:ext cx="2743200" cy="660400"/>
          </a:xfrm>
          <a:prstGeom prst="rect">
            <a:avLst/>
          </a:prstGeom>
        </p:spPr>
      </p:pic>
      <p:graphicFrame>
        <p:nvGraphicFramePr>
          <p:cNvPr id="14" name="Tableau 7">
            <a:extLst>
              <a:ext uri="{FF2B5EF4-FFF2-40B4-BE49-F238E27FC236}">
                <a16:creationId xmlns:a16="http://schemas.microsoft.com/office/drawing/2014/main" id="{49F150B9-BC1E-4F8D-ACAC-970A55E47842}"/>
              </a:ext>
            </a:extLst>
          </p:cNvPr>
          <p:cNvGraphicFramePr>
            <a:graphicFrameLocks noGrp="1"/>
          </p:cNvGraphicFramePr>
          <p:nvPr>
            <p:custDataLst>
              <p:tags r:id="rId5"/>
            </p:custDataLst>
            <p:extLst>
              <p:ext uri="{D42A27DB-BD31-4B8C-83A1-F6EECF244321}">
                <p14:modId xmlns:p14="http://schemas.microsoft.com/office/powerpoint/2010/main" val="1430208999"/>
              </p:ext>
            </p:extLst>
          </p:nvPr>
        </p:nvGraphicFramePr>
        <p:xfrm>
          <a:off x="609601" y="964408"/>
          <a:ext cx="6583679" cy="9557214"/>
        </p:xfrm>
        <a:graphic>
          <a:graphicData uri="http://schemas.openxmlformats.org/drawingml/2006/table">
            <a:tbl>
              <a:tblPr bandRow="1">
                <a:tableStyleId>{073A0DAA-6AF3-43AB-8588-CEC1D06C72B9}</a:tableStyleId>
              </a:tblPr>
              <a:tblGrid>
                <a:gridCol w="945161">
                  <a:extLst>
                    <a:ext uri="{9D8B030D-6E8A-4147-A177-3AD203B41FA5}">
                      <a16:colId xmlns:a16="http://schemas.microsoft.com/office/drawing/2014/main" val="1465138558"/>
                    </a:ext>
                  </a:extLst>
                </a:gridCol>
                <a:gridCol w="989466">
                  <a:extLst>
                    <a:ext uri="{9D8B030D-6E8A-4147-A177-3AD203B41FA5}">
                      <a16:colId xmlns:a16="http://schemas.microsoft.com/office/drawing/2014/main" val="1509632764"/>
                    </a:ext>
                  </a:extLst>
                </a:gridCol>
                <a:gridCol w="4649052">
                  <a:extLst>
                    <a:ext uri="{9D8B030D-6E8A-4147-A177-3AD203B41FA5}">
                      <a16:colId xmlns:a16="http://schemas.microsoft.com/office/drawing/2014/main" val="9856797"/>
                    </a:ext>
                  </a:extLst>
                </a:gridCol>
              </a:tblGrid>
              <a:tr h="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01188">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21693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panose="02000000000000000000" pitchFamily="2" charset="0"/>
                          <a:ea typeface="+mn-ea"/>
                          <a:cs typeface="+mn-cs"/>
                        </a:rPr>
                        <a:t>Quels mots (verbes, noms, adjectifs) associez-vous aux éléments suivants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marL="0" marR="0" lvl="0" indent="0" algn="r" defTabSz="755934" rtl="0" eaLnBrk="1" fontAlgn="auto" latinLnBrk="0" hangingPunct="1">
                        <a:lnSpc>
                          <a:spcPct val="100000"/>
                        </a:lnSpc>
                        <a:spcBef>
                          <a:spcPts val="0"/>
                        </a:spcBef>
                        <a:spcAft>
                          <a:spcPts val="0"/>
                        </a:spcAft>
                        <a:buClrTx/>
                        <a:buSzTx/>
                        <a:buFontTx/>
                        <a:buNone/>
                        <a:tabLst/>
                        <a:defRPr/>
                      </a:pPr>
                      <a:endParaRPr lang="fr-FR" sz="5300" b="1" i="0" baseline="0" dirty="0">
                        <a:solidFill>
                          <a:srgbClr val="5194C4"/>
                        </a:solidFill>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167155">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3">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24358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Écoutez et concentrez-vous sur la musique. Soulignez la réponse qui vous correspond. </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1. La mélodie est </a:t>
                      </a:r>
                      <a:r>
                        <a:rPr lang="fr-FR" sz="1000" b="1" i="0" kern="1300" baseline="0" dirty="0">
                          <a:solidFill>
                            <a:schemeClr val="dk1"/>
                          </a:solidFill>
                          <a:effectLst/>
                          <a:latin typeface="Roboto" panose="02000000000000000000" pitchFamily="2" charset="0"/>
                          <a:ea typeface="+mn-ea"/>
                          <a:cs typeface="+mn-cs"/>
                        </a:rPr>
                        <a:t>joyeuse / triste</a:t>
                      </a:r>
                      <a:r>
                        <a:rPr lang="fr-FR" sz="1000" b="0" i="0" kern="1300" baseline="0" dirty="0">
                          <a:solidFill>
                            <a:schemeClr val="dk1"/>
                          </a:solidFill>
                          <a:effectLst/>
                          <a:latin typeface="Roboto" panose="02000000000000000000" pitchFamily="2" charset="0"/>
                          <a:ea typeface="+mn-ea"/>
                          <a:cs typeface="+mn-cs"/>
                        </a:rPr>
                        <a:t>. </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2. La voix du chanteur est </a:t>
                      </a:r>
                      <a:r>
                        <a:rPr lang="fr-FR" sz="1000" b="1" i="0" kern="1300" baseline="0" dirty="0">
                          <a:solidFill>
                            <a:schemeClr val="dk1"/>
                          </a:solidFill>
                          <a:effectLst/>
                          <a:latin typeface="Roboto" panose="02000000000000000000" pitchFamily="2" charset="0"/>
                          <a:ea typeface="+mn-ea"/>
                          <a:cs typeface="+mn-cs"/>
                        </a:rPr>
                        <a:t>agressive / douce</a:t>
                      </a:r>
                      <a:r>
                        <a:rPr lang="fr-FR" sz="1000" b="0" i="0" kern="1300" baseline="0" dirty="0">
                          <a:solidFill>
                            <a:schemeClr val="dk1"/>
                          </a:solidFill>
                          <a:effectLst/>
                          <a:latin typeface="Roboto" panose="02000000000000000000" pitchFamily="2" charset="0"/>
                          <a:ea typeface="+mn-ea"/>
                          <a:cs typeface="+mn-cs"/>
                        </a:rPr>
                        <a:t>.</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3. La musique est </a:t>
                      </a:r>
                      <a:r>
                        <a:rPr lang="fr-FR" sz="1000" b="1" i="0" kern="1300" baseline="0" dirty="0">
                          <a:solidFill>
                            <a:schemeClr val="dk1"/>
                          </a:solidFill>
                          <a:effectLst/>
                          <a:latin typeface="Roboto" panose="02000000000000000000" pitchFamily="2" charset="0"/>
                          <a:ea typeface="+mn-ea"/>
                          <a:cs typeface="+mn-cs"/>
                        </a:rPr>
                        <a:t>rythmée / calme</a:t>
                      </a:r>
                      <a:r>
                        <a:rPr lang="fr-FR" sz="1000" b="0" i="0" kern="1300" baseline="0" dirty="0">
                          <a:solidFill>
                            <a:schemeClr val="dk1"/>
                          </a:solidFill>
                          <a:effectLst/>
                          <a:latin typeface="Roboto" panose="02000000000000000000" pitchFamily="2" charset="0"/>
                          <a:ea typeface="+mn-ea"/>
                          <a:cs typeface="+mn-cs"/>
                        </a:rPr>
                        <a: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67155">
                <a:tc rowSpan="2">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a:p>
                  </a:txBody>
                  <a:tcPr/>
                </a:tc>
                <a:tc>
                  <a:txBody>
                    <a:bodyPr/>
                    <a:lstStyle/>
                    <a:p>
                      <a:pPr marL="377825" lvl="1" indent="-377825">
                        <a:buFont typeface="+mj-lt"/>
                        <a:buNone/>
                      </a:pPr>
                      <a:r>
                        <a:rPr lang="fr-FR" sz="1000" b="0" i="0" kern="1300" baseline="0" dirty="0">
                          <a:solidFill>
                            <a:schemeClr val="bg1"/>
                          </a:solidFill>
                          <a:latin typeface="Roboto Medium" panose="02000000000000000000" pitchFamily="2" charset="0"/>
                        </a:rPr>
                        <a:t>En écoutant les paroles</a:t>
                      </a:r>
                      <a:endParaRPr lang="fr-FR" sz="1000" b="0" i="0" kern="1300" baseline="0" dirty="0">
                        <a:solidFill>
                          <a:schemeClr val="dk1"/>
                        </a:solidFill>
                        <a:effectLst/>
                        <a:latin typeface="Roboto" panose="02000000000000000000" pitchFamily="2" charset="0"/>
                        <a:ea typeface="+mn-ea"/>
                        <a:cs typeface="+mn-cs"/>
                      </a:endParaRP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968692470"/>
                  </a:ext>
                </a:extLst>
              </a:tr>
              <a:tr h="419164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lgn="just">
                        <a:buNone/>
                      </a:pPr>
                      <a:r>
                        <a:rPr lang="fr-FR" sz="1000" b="0" i="0" kern="1300" baseline="0" dirty="0">
                          <a:solidFill>
                            <a:schemeClr val="dk1"/>
                          </a:solidFill>
                          <a:effectLst/>
                          <a:latin typeface="Roboto" panose="02000000000000000000" pitchFamily="2" charset="0"/>
                          <a:ea typeface="+mn-ea"/>
                          <a:cs typeface="+mn-cs"/>
                        </a:rPr>
                        <a:t>A. Écoutez la chanson. Que dit-il ? Entourez les mots que vous entendez.</a:t>
                      </a:r>
                    </a:p>
                    <a:p>
                      <a:pPr marL="0" indent="0" algn="just">
                        <a:buNone/>
                      </a:pPr>
                      <a:endParaRPr lang="fr-FR" sz="1000" b="0" i="0" kern="1300" baseline="0" dirty="0">
                        <a:solidFill>
                          <a:schemeClr val="dk1"/>
                        </a:solidFill>
                        <a:effectLst/>
                        <a:latin typeface="Roboto" panose="02000000000000000000" pitchFamily="2" charset="0"/>
                        <a:ea typeface="+mn-ea"/>
                        <a:cs typeface="+mn-cs"/>
                      </a:endParaRPr>
                    </a:p>
                    <a:p>
                      <a:pPr marL="228600" indent="-228600" algn="just">
                        <a:buAutoNum type="alphaUcPeriod"/>
                      </a:pPr>
                      <a:endParaRPr lang="fr-FR" sz="1000" b="0" i="0" kern="1300" baseline="0" dirty="0">
                        <a:solidFill>
                          <a:schemeClr val="dk1"/>
                        </a:solidFill>
                        <a:effectLst/>
                        <a:latin typeface="Roboto" panose="02000000000000000000" pitchFamily="2" charset="0"/>
                        <a:ea typeface="+mn-ea"/>
                        <a:cs typeface="+mn-cs"/>
                      </a:endParaRPr>
                    </a:p>
                    <a:p>
                      <a:pPr marL="228600" indent="-228600" algn="just">
                        <a:buAutoNum type="alphaUcPeriod"/>
                      </a:pPr>
                      <a:endParaRPr lang="fr-FR" sz="1000" b="0" i="0" kern="1300" baseline="0" dirty="0">
                        <a:solidFill>
                          <a:schemeClr val="dk1"/>
                        </a:solidFill>
                        <a:effectLst/>
                        <a:latin typeface="Roboto" panose="02000000000000000000" pitchFamily="2" charset="0"/>
                        <a:ea typeface="+mn-ea"/>
                        <a:cs typeface="+mn-cs"/>
                      </a:endParaRPr>
                    </a:p>
                    <a:p>
                      <a:pPr marL="228600" indent="-228600" algn="just">
                        <a:buAutoNum type="alphaUcPeriod"/>
                      </a:pPr>
                      <a:endParaRPr lang="fr-FR" sz="1000" b="0" i="0" kern="1300" baseline="0" dirty="0">
                        <a:solidFill>
                          <a:schemeClr val="dk1"/>
                        </a:solidFill>
                        <a:effectLst/>
                        <a:latin typeface="Roboto" panose="02000000000000000000" pitchFamily="2" charset="0"/>
                        <a:ea typeface="+mn-ea"/>
                        <a:cs typeface="+mn-cs"/>
                      </a:endParaRPr>
                    </a:p>
                    <a:p>
                      <a:pPr marL="228600" indent="-228600" algn="just">
                        <a:buAutoNum type="alphaUcPeriod"/>
                      </a:pPr>
                      <a:endParaRPr lang="fr-FR" sz="1000" b="0" i="0" kern="1300" baseline="0" dirty="0">
                        <a:solidFill>
                          <a:schemeClr val="dk1"/>
                        </a:solidFill>
                        <a:effectLst/>
                        <a:latin typeface="Roboto" panose="02000000000000000000" pitchFamily="2" charset="0"/>
                        <a:ea typeface="+mn-ea"/>
                        <a:cs typeface="+mn-cs"/>
                      </a:endParaRPr>
                    </a:p>
                    <a:p>
                      <a:pPr marL="228600" indent="-228600" algn="just">
                        <a:buAutoNum type="alphaUcPeriod"/>
                      </a:pPr>
                      <a:endParaRPr lang="fr-FR" sz="1000" b="0" i="0" kern="1300" baseline="0" dirty="0">
                        <a:solidFill>
                          <a:schemeClr val="dk1"/>
                        </a:solidFill>
                        <a:effectLst/>
                        <a:latin typeface="Roboto" panose="02000000000000000000" pitchFamily="2" charset="0"/>
                        <a:ea typeface="+mn-ea"/>
                        <a:cs typeface="+mn-cs"/>
                      </a:endParaRPr>
                    </a:p>
                    <a:p>
                      <a:pPr marL="0" indent="0" algn="just">
                        <a:buNone/>
                      </a:pPr>
                      <a:endParaRPr lang="fr-FR" sz="1000" b="0" i="0" kern="1300" baseline="0" dirty="0">
                        <a:solidFill>
                          <a:schemeClr val="dk1"/>
                        </a:solidFill>
                        <a:effectLst/>
                        <a:latin typeface="Roboto" panose="02000000000000000000" pitchFamily="2" charset="0"/>
                        <a:ea typeface="+mn-ea"/>
                        <a:cs typeface="+mn-cs"/>
                      </a:endParaRPr>
                    </a:p>
                    <a:p>
                      <a:pPr marL="0" indent="0" algn="just">
                        <a:buNone/>
                      </a:pPr>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B. </a:t>
                      </a:r>
                      <a:r>
                        <a:rPr lang="fr-FR" sz="1000" b="0" i="0" kern="1300" baseline="0" dirty="0">
                          <a:solidFill>
                            <a:schemeClr val="dk1"/>
                          </a:solidFill>
                          <a:effectLst/>
                          <a:latin typeface="Roboto Medium" panose="02000000000000000000" pitchFamily="2" charset="0"/>
                          <a:ea typeface="+mn-ea"/>
                          <a:cs typeface="+mn-cs"/>
                        </a:rPr>
                        <a:t>À deux. Écoutez la chanson et soulignez le bon verbe.</a:t>
                      </a: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a. Pour dire « manger quelque chose pour la première fois », le chanteur dit :</a:t>
                      </a:r>
                    </a:p>
                    <a:p>
                      <a:pPr marL="0" marR="0" lvl="0" indent="0" algn="ctr"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J’ai </a:t>
                      </a:r>
                      <a:r>
                        <a:rPr lang="fr-FR" sz="1000" b="1" i="0" kern="1300" baseline="0" dirty="0">
                          <a:solidFill>
                            <a:schemeClr val="dk1"/>
                          </a:solidFill>
                          <a:effectLst/>
                          <a:latin typeface="Roboto" panose="02000000000000000000" pitchFamily="2" charset="0"/>
                          <a:ea typeface="Roboto" panose="02000000000000000000" pitchFamily="2" charset="0"/>
                          <a:cs typeface="+mn-cs"/>
                        </a:rPr>
                        <a:t>goûté </a:t>
                      </a:r>
                      <a:r>
                        <a:rPr lang="fr-FR" sz="1000" b="0" i="0" kern="1300" baseline="0" dirty="0">
                          <a:solidFill>
                            <a:schemeClr val="dk1"/>
                          </a:solidFill>
                          <a:effectLst/>
                          <a:latin typeface="Roboto" panose="02000000000000000000" pitchFamily="2" charset="0"/>
                          <a:ea typeface="Roboto" panose="02000000000000000000" pitchFamily="2" charset="0"/>
                          <a:cs typeface="+mn-cs"/>
                        </a:rPr>
                        <a:t>ou j’ai </a:t>
                      </a:r>
                      <a:r>
                        <a:rPr lang="fr-FR" sz="1000" b="1" i="0" kern="1300" baseline="0" dirty="0">
                          <a:solidFill>
                            <a:schemeClr val="dk1"/>
                          </a:solidFill>
                          <a:effectLst/>
                          <a:latin typeface="Roboto" panose="02000000000000000000" pitchFamily="2" charset="0"/>
                          <a:ea typeface="Roboto" panose="02000000000000000000" pitchFamily="2" charset="0"/>
                          <a:cs typeface="+mn-cs"/>
                        </a:rPr>
                        <a:t>gâté </a:t>
                      </a:r>
                      <a:r>
                        <a:rPr lang="fr-FR" sz="1000" b="0" i="0" kern="1300" baseline="0" dirty="0">
                          <a:solidFill>
                            <a:schemeClr val="dk1"/>
                          </a:solidFill>
                          <a:effectLst/>
                          <a:latin typeface="Roboto" panose="02000000000000000000" pitchFamily="2" charset="0"/>
                          <a:ea typeface="Roboto" panose="02000000000000000000" pitchFamily="2" charset="0"/>
                          <a:cs typeface="+mn-cs"/>
                        </a:rPr>
                        <a:t>au futur ?</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b. Pour dire « manger en cassant avec les dents », le chanteur dit :</a:t>
                      </a:r>
                    </a:p>
                    <a:p>
                      <a:pPr marL="0" marR="0" lvl="0" indent="0" algn="ctr"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J’ai </a:t>
                      </a:r>
                      <a:r>
                        <a:rPr lang="fr-FR" sz="1000" b="1" i="0" kern="1300" baseline="0" dirty="0">
                          <a:solidFill>
                            <a:schemeClr val="dk1"/>
                          </a:solidFill>
                          <a:effectLst/>
                          <a:latin typeface="Roboto" panose="02000000000000000000" pitchFamily="2" charset="0"/>
                          <a:ea typeface="Roboto" panose="02000000000000000000" pitchFamily="2" charset="0"/>
                          <a:cs typeface="+mn-cs"/>
                        </a:rPr>
                        <a:t>craqué </a:t>
                      </a:r>
                      <a:r>
                        <a:rPr lang="fr-FR" sz="1000" b="0" i="0" kern="1300" baseline="0" dirty="0">
                          <a:solidFill>
                            <a:schemeClr val="dk1"/>
                          </a:solidFill>
                          <a:effectLst/>
                          <a:latin typeface="Roboto" panose="02000000000000000000" pitchFamily="2" charset="0"/>
                          <a:ea typeface="Roboto" panose="02000000000000000000" pitchFamily="2" charset="0"/>
                          <a:cs typeface="+mn-cs"/>
                        </a:rPr>
                        <a:t>ou j’ai</a:t>
                      </a:r>
                      <a:r>
                        <a:rPr lang="fr-FR" sz="1000" b="1" i="0" kern="1300" baseline="0" dirty="0">
                          <a:solidFill>
                            <a:schemeClr val="dk1"/>
                          </a:solidFill>
                          <a:effectLst/>
                          <a:latin typeface="Roboto" panose="02000000000000000000" pitchFamily="2" charset="0"/>
                          <a:ea typeface="Roboto" panose="02000000000000000000" pitchFamily="2" charset="0"/>
                          <a:cs typeface="+mn-cs"/>
                        </a:rPr>
                        <a:t> croqué </a:t>
                      </a:r>
                      <a:r>
                        <a:rPr lang="fr-FR" sz="1000" b="0" i="0" kern="1300" baseline="0" dirty="0">
                          <a:solidFill>
                            <a:schemeClr val="dk1"/>
                          </a:solidFill>
                          <a:effectLst/>
                          <a:latin typeface="Roboto" panose="02000000000000000000" pitchFamily="2" charset="0"/>
                          <a:ea typeface="Roboto" panose="02000000000000000000" pitchFamily="2" charset="0"/>
                          <a:cs typeface="+mn-cs"/>
                        </a:rPr>
                        <a:t>la vie ?</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c. Pour dire « m</a:t>
                      </a:r>
                      <a:r>
                        <a:rPr lang="fr-FR" sz="1000" b="0" i="0" kern="1300" baseline="0" dirty="0">
                          <a:solidFill>
                            <a:schemeClr val="dk1"/>
                          </a:solidFill>
                          <a:effectLst/>
                          <a:latin typeface="Roboto" panose="02000000000000000000" pitchFamily="2" charset="0"/>
                          <a:ea typeface="+mn-ea"/>
                          <a:cs typeface="+mn-cs"/>
                        </a:rPr>
                        <a:t>anger vite et avec beaucoup d’appétit », le chanteur dit : </a:t>
                      </a: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J’ai </a:t>
                      </a:r>
                      <a:r>
                        <a:rPr lang="fr-FR" sz="1000" b="1" i="0" kern="1300" baseline="0" dirty="0">
                          <a:solidFill>
                            <a:schemeClr val="dk1"/>
                          </a:solidFill>
                          <a:effectLst/>
                          <a:latin typeface="Roboto" panose="02000000000000000000" pitchFamily="2" charset="0"/>
                          <a:ea typeface="Roboto" panose="02000000000000000000" pitchFamily="2" charset="0"/>
                          <a:cs typeface="+mn-cs"/>
                        </a:rPr>
                        <a:t>décoré </a:t>
                      </a:r>
                      <a:r>
                        <a:rPr lang="fr-FR" sz="1000" b="0" i="0" kern="1300" baseline="0" dirty="0">
                          <a:solidFill>
                            <a:schemeClr val="dk1"/>
                          </a:solidFill>
                          <a:effectLst/>
                          <a:latin typeface="Roboto" panose="02000000000000000000" pitchFamily="2" charset="0"/>
                          <a:ea typeface="Roboto" panose="02000000000000000000" pitchFamily="2" charset="0"/>
                          <a:cs typeface="+mn-cs"/>
                        </a:rPr>
                        <a:t>ou j’ai</a:t>
                      </a:r>
                      <a:r>
                        <a:rPr lang="fr-FR" sz="1000" b="1" i="0" kern="1300" baseline="0" dirty="0">
                          <a:solidFill>
                            <a:schemeClr val="dk1"/>
                          </a:solidFill>
                          <a:effectLst/>
                          <a:latin typeface="Roboto" panose="02000000000000000000" pitchFamily="2" charset="0"/>
                          <a:ea typeface="Roboto" panose="02000000000000000000" pitchFamily="2" charset="0"/>
                          <a:cs typeface="+mn-cs"/>
                        </a:rPr>
                        <a:t> dévoré </a:t>
                      </a:r>
                      <a:r>
                        <a:rPr lang="fr-FR" sz="1000" b="0" i="0" kern="1300" baseline="0" dirty="0">
                          <a:solidFill>
                            <a:schemeClr val="dk1"/>
                          </a:solidFill>
                          <a:effectLst/>
                          <a:latin typeface="Roboto" panose="02000000000000000000" pitchFamily="2" charset="0"/>
                          <a:ea typeface="Roboto" panose="02000000000000000000" pitchFamily="2" charset="0"/>
                          <a:cs typeface="+mn-cs"/>
                        </a:rPr>
                        <a:t>l’ennui ?</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d. Pour dire « </a:t>
                      </a:r>
                      <a:r>
                        <a:rPr lang="fr-FR" sz="1000" b="0" i="0" kern="1300" baseline="0" dirty="0">
                          <a:solidFill>
                            <a:schemeClr val="dk1"/>
                          </a:solidFill>
                          <a:effectLst/>
                          <a:latin typeface="Roboto" panose="02000000000000000000" pitchFamily="2" charset="0"/>
                          <a:ea typeface="+mn-ea"/>
                          <a:cs typeface="+mn-cs"/>
                        </a:rPr>
                        <a:t>passer la langue sur quelque chose », le chanteur dit : </a:t>
                      </a:r>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pPr marL="0" marR="0" lvl="0" indent="0" algn="ctr"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J’ai </a:t>
                      </a:r>
                      <a:r>
                        <a:rPr lang="fr-FR" sz="1000" b="1" i="0" kern="1300" baseline="0" dirty="0">
                          <a:solidFill>
                            <a:schemeClr val="dk1"/>
                          </a:solidFill>
                          <a:effectLst/>
                          <a:latin typeface="Roboto" panose="02000000000000000000" pitchFamily="2" charset="0"/>
                          <a:ea typeface="Roboto" panose="02000000000000000000" pitchFamily="2" charset="0"/>
                          <a:cs typeface="+mn-cs"/>
                        </a:rPr>
                        <a:t>lâché </a:t>
                      </a:r>
                      <a:r>
                        <a:rPr lang="fr-FR" sz="1000" b="0" i="0" kern="1300" baseline="0" dirty="0">
                          <a:solidFill>
                            <a:schemeClr val="dk1"/>
                          </a:solidFill>
                          <a:effectLst/>
                          <a:latin typeface="Roboto" panose="02000000000000000000" pitchFamily="2" charset="0"/>
                          <a:ea typeface="Roboto" panose="02000000000000000000" pitchFamily="2" charset="0"/>
                          <a:cs typeface="+mn-cs"/>
                        </a:rPr>
                        <a:t>ou j’ai</a:t>
                      </a:r>
                      <a:r>
                        <a:rPr lang="fr-FR" sz="1000" b="1" i="0" kern="1300" baseline="0" dirty="0">
                          <a:solidFill>
                            <a:schemeClr val="dk1"/>
                          </a:solidFill>
                          <a:effectLst/>
                          <a:latin typeface="Roboto" panose="02000000000000000000" pitchFamily="2" charset="0"/>
                          <a:ea typeface="Roboto" panose="02000000000000000000" pitchFamily="2" charset="0"/>
                          <a:cs typeface="+mn-cs"/>
                        </a:rPr>
                        <a:t> léché </a:t>
                      </a:r>
                      <a:r>
                        <a:rPr lang="fr-FR" sz="1000" b="0" i="0" kern="1300" baseline="0" dirty="0">
                          <a:solidFill>
                            <a:schemeClr val="dk1"/>
                          </a:solidFill>
                          <a:effectLst/>
                          <a:latin typeface="Roboto" panose="02000000000000000000" pitchFamily="2" charset="0"/>
                          <a:ea typeface="Roboto" panose="02000000000000000000" pitchFamily="2" charset="0"/>
                          <a:cs typeface="+mn-cs"/>
                        </a:rPr>
                        <a:t>les trottoirs</a:t>
                      </a:r>
                      <a:r>
                        <a:rPr lang="fr-FR" sz="1000" b="0" i="0" kern="1300" baseline="0" dirty="0">
                          <a:solidFill>
                            <a:schemeClr val="dk1"/>
                          </a:solidFill>
                          <a:effectLst/>
                          <a:latin typeface="Roboto" panose="02000000000000000000" pitchFamily="2" charset="0"/>
                          <a:ea typeface="+mn-ea"/>
                          <a:cs typeface="+mn-cs"/>
                        </a:rPr>
                        <a:t> ?</a:t>
                      </a:r>
                    </a:p>
                    <a:p>
                      <a:pPr marL="0" marR="0" lvl="0" indent="0" algn="just"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e. Pour dire de façon familière « manger avec excès », le chanteur dit :</a:t>
                      </a:r>
                    </a:p>
                    <a:p>
                      <a:pPr marL="0" marR="0" lvl="0" indent="0" algn="ctr" defTabSz="755934" rtl="0" eaLnBrk="1" fontAlgn="auto" latinLnBrk="0" hangingPunct="1">
                        <a:lnSpc>
                          <a:spcPct val="15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Roboto" panose="02000000000000000000" pitchFamily="2" charset="0"/>
                          <a:cs typeface="+mn-cs"/>
                        </a:rPr>
                        <a:t>Je me suis </a:t>
                      </a:r>
                      <a:r>
                        <a:rPr lang="fr-FR" sz="1000" b="1" i="0" kern="1300" baseline="0" dirty="0">
                          <a:solidFill>
                            <a:schemeClr val="dk1"/>
                          </a:solidFill>
                          <a:effectLst/>
                          <a:latin typeface="Roboto" panose="02000000000000000000" pitchFamily="2" charset="0"/>
                          <a:ea typeface="Roboto" panose="02000000000000000000" pitchFamily="2" charset="0"/>
                          <a:cs typeface="+mn-cs"/>
                        </a:rPr>
                        <a:t>bouffé </a:t>
                      </a:r>
                      <a:r>
                        <a:rPr lang="fr-FR" sz="1000" b="0" i="0" kern="1300" baseline="0" dirty="0">
                          <a:solidFill>
                            <a:schemeClr val="dk1"/>
                          </a:solidFill>
                          <a:effectLst/>
                          <a:latin typeface="Roboto" panose="02000000000000000000" pitchFamily="2" charset="0"/>
                          <a:ea typeface="Roboto" panose="02000000000000000000" pitchFamily="2" charset="0"/>
                          <a:cs typeface="+mn-cs"/>
                        </a:rPr>
                        <a:t>ou je me suis</a:t>
                      </a:r>
                      <a:r>
                        <a:rPr lang="fr-FR" sz="1000" b="1" i="0" kern="1300" baseline="0" dirty="0">
                          <a:solidFill>
                            <a:schemeClr val="dk1"/>
                          </a:solidFill>
                          <a:effectLst/>
                          <a:latin typeface="Roboto" panose="02000000000000000000" pitchFamily="2" charset="0"/>
                          <a:ea typeface="Roboto" panose="02000000000000000000" pitchFamily="2" charset="0"/>
                          <a:cs typeface="+mn-cs"/>
                        </a:rPr>
                        <a:t> boudé </a:t>
                      </a:r>
                      <a:r>
                        <a:rPr lang="fr-FR" sz="1000" b="0" i="0" kern="1300" baseline="0" dirty="0">
                          <a:solidFill>
                            <a:schemeClr val="dk1"/>
                          </a:solidFill>
                          <a:effectLst/>
                          <a:latin typeface="Roboto" panose="02000000000000000000" pitchFamily="2" charset="0"/>
                          <a:ea typeface="Roboto" panose="02000000000000000000" pitchFamily="2" charset="0"/>
                          <a:cs typeface="+mn-cs"/>
                        </a:rPr>
                        <a:t>les mains </a:t>
                      </a:r>
                      <a:r>
                        <a:rPr lang="fr-FR" sz="1000" b="0" i="0" kern="1300" baseline="0" dirty="0">
                          <a:solidFill>
                            <a:schemeClr val="dk1"/>
                          </a:solidFill>
                          <a:effectLst/>
                          <a:latin typeface="Roboto" panose="02000000000000000000" pitchFamily="2" charset="0"/>
                          <a:ea typeface="+mn-ea"/>
                          <a:cs typeface="+mn-cs"/>
                        </a:rPr>
                        <a:t>? </a:t>
                      </a:r>
                    </a:p>
                    <a:p>
                      <a:pPr marL="0" marR="0" lvl="0" indent="0" algn="just" defTabSz="755934" rtl="0" eaLnBrk="1" fontAlgn="auto" latinLnBrk="0" hangingPunct="1">
                        <a:lnSpc>
                          <a:spcPct val="15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pPr marL="0" indent="0" algn="just">
                        <a:buNone/>
                      </a:pP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r h="1165815">
                <a:tc gridSpan="3">
                  <a:txBody>
                    <a:bodyPr/>
                    <a:lstStyle/>
                    <a:p>
                      <a:pPr algn="r"/>
                      <a:endParaRPr lang="fr-FR" sz="5300" b="1" i="0" baseline="0" dirty="0">
                        <a:solidFill>
                          <a:srgbClr val="5194C4"/>
                        </a:solidFill>
                        <a:latin typeface="Proto Grotesk" panose="02000000000000000000" pitchFamily="2" charset="0"/>
                      </a:endParaRP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indent="0" algn="just">
                        <a:buNone/>
                      </a:pP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6335930"/>
                  </a:ext>
                </a:extLst>
              </a:tr>
            </a:tbl>
          </a:graphicData>
        </a:graphic>
      </p:graphicFrame>
      <p:pic>
        <p:nvPicPr>
          <p:cNvPr id="16" name="Image 15">
            <a:extLst>
              <a:ext uri="{FF2B5EF4-FFF2-40B4-BE49-F238E27FC236}">
                <a16:creationId xmlns:a16="http://schemas.microsoft.com/office/drawing/2014/main" id="{81A48C64-E50A-4E9D-945A-9E3942C79510}"/>
              </a:ext>
            </a:extLst>
          </p:cNvPr>
          <p:cNvPicPr>
            <a:picLocks noChangeAspect="1"/>
          </p:cNvPicPr>
          <p:nvPr>
            <p:custDataLst>
              <p:tags r:id="rId6"/>
            </p:custDataLst>
          </p:nvPr>
        </p:nvPicPr>
        <p:blipFill>
          <a:blip r:embed="rId15"/>
          <a:stretch>
            <a:fillRect/>
          </a:stretch>
        </p:blipFill>
        <p:spPr>
          <a:xfrm>
            <a:off x="1875705" y="1312075"/>
            <a:ext cx="508000" cy="508000"/>
          </a:xfrm>
          <a:prstGeom prst="rect">
            <a:avLst/>
          </a:prstGeom>
        </p:spPr>
      </p:pic>
      <p:pic>
        <p:nvPicPr>
          <p:cNvPr id="17" name="Image 16">
            <a:extLst>
              <a:ext uri="{FF2B5EF4-FFF2-40B4-BE49-F238E27FC236}">
                <a16:creationId xmlns:a16="http://schemas.microsoft.com/office/drawing/2014/main" id="{9E506781-86BF-49E1-9D37-0565E3BD5AEC}"/>
              </a:ext>
            </a:extLst>
          </p:cNvPr>
          <p:cNvPicPr>
            <a:picLocks noChangeAspect="1"/>
          </p:cNvPicPr>
          <p:nvPr>
            <p:custDataLst>
              <p:tags r:id="rId7"/>
            </p:custDataLst>
          </p:nvPr>
        </p:nvPicPr>
        <p:blipFill>
          <a:blip r:embed="rId16"/>
          <a:stretch>
            <a:fillRect/>
          </a:stretch>
        </p:blipFill>
        <p:spPr>
          <a:xfrm>
            <a:off x="1875420" y="3270627"/>
            <a:ext cx="508000" cy="508000"/>
          </a:xfrm>
          <a:prstGeom prst="rect">
            <a:avLst/>
          </a:prstGeom>
        </p:spPr>
      </p:pic>
      <p:pic>
        <p:nvPicPr>
          <p:cNvPr id="18" name="Image 17">
            <a:extLst>
              <a:ext uri="{FF2B5EF4-FFF2-40B4-BE49-F238E27FC236}">
                <a16:creationId xmlns:a16="http://schemas.microsoft.com/office/drawing/2014/main" id="{C264149A-A88E-45D4-B356-BDC7C79E20B6}"/>
              </a:ext>
            </a:extLst>
          </p:cNvPr>
          <p:cNvPicPr>
            <a:picLocks noChangeAspect="1"/>
          </p:cNvPicPr>
          <p:nvPr>
            <p:custDataLst>
              <p:tags r:id="rId8"/>
            </p:custDataLst>
          </p:nvPr>
        </p:nvPicPr>
        <p:blipFill>
          <a:blip r:embed="rId17"/>
          <a:stretch>
            <a:fillRect/>
          </a:stretch>
        </p:blipFill>
        <p:spPr>
          <a:xfrm>
            <a:off x="1852586" y="4911088"/>
            <a:ext cx="508000" cy="508000"/>
          </a:xfrm>
          <a:prstGeom prst="rect">
            <a:avLst/>
          </a:prstGeom>
        </p:spPr>
      </p:pic>
      <p:sp>
        <p:nvSpPr>
          <p:cNvPr id="2" name="ZoneTexte 1">
            <a:extLst>
              <a:ext uri="{FF2B5EF4-FFF2-40B4-BE49-F238E27FC236}">
                <a16:creationId xmlns:a16="http://schemas.microsoft.com/office/drawing/2014/main" id="{3CB8DB4B-D317-40EA-BC9D-C65AD07B5592}"/>
              </a:ext>
            </a:extLst>
          </p:cNvPr>
          <p:cNvSpPr txBox="1"/>
          <p:nvPr>
            <p:custDataLst>
              <p:tags r:id="rId9"/>
            </p:custDataLst>
          </p:nvPr>
        </p:nvSpPr>
        <p:spPr>
          <a:xfrm>
            <a:off x="2482369" y="5188897"/>
            <a:ext cx="4334782" cy="1169551"/>
          </a:xfrm>
          <a:prstGeom prst="rect">
            <a:avLst/>
          </a:prstGeom>
          <a:noFill/>
        </p:spPr>
        <p:txBody>
          <a:bodyPr wrap="square" rtlCol="0">
            <a:spAutoFit/>
          </a:bodyPr>
          <a:lstStyle/>
          <a:p>
            <a:pPr lvl="0" algn="ctr" defTabSz="755934"/>
            <a:r>
              <a:rPr lang="fr-FR" sz="1000" kern="1300" dirty="0">
                <a:solidFill>
                  <a:prstClr val="black"/>
                </a:solidFill>
                <a:latin typeface="Roboto" panose="02000000000000000000" pitchFamily="2" charset="0"/>
              </a:rPr>
              <a:t>On a mangé…</a:t>
            </a:r>
          </a:p>
          <a:p>
            <a:pPr lvl="0" algn="ctr" defTabSz="755934"/>
            <a:endParaRPr lang="fr-FR" sz="1000" kern="1300" dirty="0">
              <a:solidFill>
                <a:prstClr val="black"/>
              </a:solidFill>
              <a:latin typeface="Roboto" panose="02000000000000000000" pitchFamily="2" charset="0"/>
            </a:endParaRPr>
          </a:p>
          <a:p>
            <a:pPr lvl="0" algn="ctr" defTabSz="755934"/>
            <a:r>
              <a:rPr lang="fr-FR" sz="1000" kern="1300" dirty="0">
                <a:solidFill>
                  <a:prstClr val="black"/>
                </a:solidFill>
                <a:latin typeface="Roboto" panose="02000000000000000000" pitchFamily="2" charset="0"/>
              </a:rPr>
              <a:t>la mer           le soleil             le sable              les étoiles       </a:t>
            </a:r>
          </a:p>
          <a:p>
            <a:pPr lvl="0" algn="ctr" defTabSz="755934"/>
            <a:endParaRPr lang="fr-FR" sz="1000" kern="1300" dirty="0">
              <a:solidFill>
                <a:prstClr val="black"/>
              </a:solidFill>
              <a:latin typeface="Roboto" panose="02000000000000000000" pitchFamily="2" charset="0"/>
            </a:endParaRPr>
          </a:p>
          <a:p>
            <a:pPr lvl="0" algn="ctr" defTabSz="755934"/>
            <a:r>
              <a:rPr lang="fr-FR" sz="1000" kern="1300" dirty="0">
                <a:solidFill>
                  <a:prstClr val="black"/>
                </a:solidFill>
                <a:latin typeface="Roboto" panose="02000000000000000000" pitchFamily="2" charset="0"/>
              </a:rPr>
              <a:t>    les déserts      le ciel</a:t>
            </a:r>
          </a:p>
          <a:p>
            <a:pPr lvl="0" algn="ctr" defTabSz="755934"/>
            <a:endParaRPr lang="fr-FR" sz="1000" kern="1300" dirty="0">
              <a:solidFill>
                <a:prstClr val="black"/>
              </a:solidFill>
              <a:latin typeface="Roboto" panose="02000000000000000000" pitchFamily="2" charset="0"/>
            </a:endParaRPr>
          </a:p>
          <a:p>
            <a:pPr lvl="0" algn="ctr" defTabSz="755934"/>
            <a:r>
              <a:rPr lang="fr-FR" sz="1000" kern="1300" dirty="0">
                <a:solidFill>
                  <a:prstClr val="black"/>
                </a:solidFill>
                <a:latin typeface="Roboto" panose="02000000000000000000" pitchFamily="2" charset="0"/>
              </a:rPr>
              <a:t>               les montagnes              les continents</a:t>
            </a:r>
          </a:p>
        </p:txBody>
      </p:sp>
      <p:grpSp>
        <p:nvGrpSpPr>
          <p:cNvPr id="4" name="Groupe 3">
            <a:extLst>
              <a:ext uri="{FF2B5EF4-FFF2-40B4-BE49-F238E27FC236}">
                <a16:creationId xmlns:a16="http://schemas.microsoft.com/office/drawing/2014/main" id="{040F7A91-2415-4753-A517-367ECE5AB879}"/>
              </a:ext>
            </a:extLst>
          </p:cNvPr>
          <p:cNvGrpSpPr/>
          <p:nvPr>
            <p:custDataLst>
              <p:tags r:id="rId10"/>
            </p:custDataLst>
          </p:nvPr>
        </p:nvGrpSpPr>
        <p:grpSpPr>
          <a:xfrm>
            <a:off x="3076553" y="1909352"/>
            <a:ext cx="703284" cy="668494"/>
            <a:chOff x="2482369" y="1946990"/>
            <a:chExt cx="703284" cy="668494"/>
          </a:xfrm>
        </p:grpSpPr>
        <p:pic>
          <p:nvPicPr>
            <p:cNvPr id="3" name="Graphique 2" descr="Scène de crépuscule">
              <a:extLst>
                <a:ext uri="{FF2B5EF4-FFF2-40B4-BE49-F238E27FC236}">
                  <a16:creationId xmlns:a16="http://schemas.microsoft.com/office/drawing/2014/main" id="{79CA437C-7B07-45FE-826A-E53584F249B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482369" y="1946990"/>
              <a:ext cx="534250" cy="534250"/>
            </a:xfrm>
            <a:prstGeom prst="rect">
              <a:avLst/>
            </a:prstGeom>
          </p:spPr>
        </p:pic>
        <p:cxnSp>
          <p:nvCxnSpPr>
            <p:cNvPr id="20" name="Connecteur droit avec flèche 19">
              <a:extLst>
                <a:ext uri="{FF2B5EF4-FFF2-40B4-BE49-F238E27FC236}">
                  <a16:creationId xmlns:a16="http://schemas.microsoft.com/office/drawing/2014/main" id="{ADA8A34B-D91F-47A4-A969-CF82BAA1AAC2}"/>
                </a:ext>
              </a:extLst>
            </p:cNvPr>
            <p:cNvCxnSpPr/>
            <p:nvPr/>
          </p:nvCxnSpPr>
          <p:spPr>
            <a:xfrm flipV="1">
              <a:off x="2996713" y="1959380"/>
              <a:ext cx="184447" cy="117788"/>
            </a:xfrm>
            <a:prstGeom prst="straightConnector1">
              <a:avLst/>
            </a:prstGeom>
            <a:ln>
              <a:solidFill>
                <a:srgbClr val="5194C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36D587D6-7D59-4CB3-A725-B07437B59E44}"/>
                </a:ext>
              </a:extLst>
            </p:cNvPr>
            <p:cNvCxnSpPr>
              <a:cxnSpLocks/>
            </p:cNvCxnSpPr>
            <p:nvPr/>
          </p:nvCxnSpPr>
          <p:spPr>
            <a:xfrm>
              <a:off x="2997858" y="2463084"/>
              <a:ext cx="150735" cy="152400"/>
            </a:xfrm>
            <a:prstGeom prst="straightConnector1">
              <a:avLst/>
            </a:prstGeom>
            <a:ln>
              <a:solidFill>
                <a:srgbClr val="5194C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439BD90E-46B1-495D-90A7-F0AB291214AE}"/>
                </a:ext>
              </a:extLst>
            </p:cNvPr>
            <p:cNvCxnSpPr>
              <a:cxnSpLocks/>
            </p:cNvCxnSpPr>
            <p:nvPr/>
          </p:nvCxnSpPr>
          <p:spPr>
            <a:xfrm>
              <a:off x="3001206" y="2291298"/>
              <a:ext cx="184447" cy="0"/>
            </a:xfrm>
            <a:prstGeom prst="straightConnector1">
              <a:avLst/>
            </a:prstGeom>
            <a:ln>
              <a:solidFill>
                <a:srgbClr val="5194C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e 5">
            <a:extLst>
              <a:ext uri="{FF2B5EF4-FFF2-40B4-BE49-F238E27FC236}">
                <a16:creationId xmlns:a16="http://schemas.microsoft.com/office/drawing/2014/main" id="{DA3678F2-7BCE-4109-936C-DA890B768BCD}"/>
              </a:ext>
            </a:extLst>
          </p:cNvPr>
          <p:cNvGrpSpPr/>
          <p:nvPr>
            <p:custDataLst>
              <p:tags r:id="rId11"/>
            </p:custDataLst>
          </p:nvPr>
        </p:nvGrpSpPr>
        <p:grpSpPr>
          <a:xfrm>
            <a:off x="4773376" y="1900390"/>
            <a:ext cx="547718" cy="621790"/>
            <a:chOff x="4773376" y="1900390"/>
            <a:chExt cx="547718" cy="621790"/>
          </a:xfrm>
        </p:grpSpPr>
        <p:pic>
          <p:nvPicPr>
            <p:cNvPr id="19" name="Graphique 18" descr="Lune">
              <a:extLst>
                <a:ext uri="{FF2B5EF4-FFF2-40B4-BE49-F238E27FC236}">
                  <a16:creationId xmlns:a16="http://schemas.microsoft.com/office/drawing/2014/main" id="{F8297706-A6D3-46D4-BDAF-8A30BAEF6FF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9040209">
              <a:off x="4773376" y="1946990"/>
              <a:ext cx="534250" cy="534250"/>
            </a:xfrm>
            <a:prstGeom prst="rect">
              <a:avLst/>
            </a:prstGeom>
          </p:spPr>
        </p:pic>
        <p:cxnSp>
          <p:nvCxnSpPr>
            <p:cNvPr id="33" name="Connecteur droit avec flèche 32">
              <a:extLst>
                <a:ext uri="{FF2B5EF4-FFF2-40B4-BE49-F238E27FC236}">
                  <a16:creationId xmlns:a16="http://schemas.microsoft.com/office/drawing/2014/main" id="{99A714AA-6889-41F7-BDAA-11D846276E8A}"/>
                </a:ext>
              </a:extLst>
            </p:cNvPr>
            <p:cNvCxnSpPr/>
            <p:nvPr/>
          </p:nvCxnSpPr>
          <p:spPr>
            <a:xfrm flipV="1">
              <a:off x="5133079" y="1900390"/>
              <a:ext cx="184447" cy="117788"/>
            </a:xfrm>
            <a:prstGeom prst="straightConnector1">
              <a:avLst/>
            </a:prstGeom>
            <a:ln>
              <a:solidFill>
                <a:srgbClr val="5194C4"/>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B820E699-5EFD-45CA-BB01-4E9989D16F31}"/>
                </a:ext>
              </a:extLst>
            </p:cNvPr>
            <p:cNvCxnSpPr>
              <a:cxnSpLocks/>
            </p:cNvCxnSpPr>
            <p:nvPr/>
          </p:nvCxnSpPr>
          <p:spPr>
            <a:xfrm>
              <a:off x="5136647" y="2185000"/>
              <a:ext cx="184447" cy="0"/>
            </a:xfrm>
            <a:prstGeom prst="straightConnector1">
              <a:avLst/>
            </a:prstGeom>
            <a:ln>
              <a:solidFill>
                <a:srgbClr val="5194C4"/>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9742DD0C-CE73-406E-8A3A-93E87F01E014}"/>
                </a:ext>
              </a:extLst>
            </p:cNvPr>
            <p:cNvCxnSpPr>
              <a:cxnSpLocks/>
            </p:cNvCxnSpPr>
            <p:nvPr/>
          </p:nvCxnSpPr>
          <p:spPr>
            <a:xfrm>
              <a:off x="5170359" y="2369780"/>
              <a:ext cx="150735" cy="152400"/>
            </a:xfrm>
            <a:prstGeom prst="straightConnector1">
              <a:avLst/>
            </a:prstGeom>
            <a:ln>
              <a:solidFill>
                <a:srgbClr val="5194C4"/>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Image 22">
            <a:extLst>
              <a:ext uri="{FF2B5EF4-FFF2-40B4-BE49-F238E27FC236}">
                <a16:creationId xmlns:a16="http://schemas.microsoft.com/office/drawing/2014/main" id="{8DDB6AA3-F66F-CA4F-BF91-E4D910BEC8CB}"/>
              </a:ext>
            </a:extLst>
          </p:cNvPr>
          <p:cNvPicPr>
            <a:picLocks noChangeAspect="1"/>
          </p:cNvPicPr>
          <p:nvPr/>
        </p:nvPicPr>
        <p:blipFill>
          <a:blip r:embed="rId22"/>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8211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7D2ABAC-ED68-4395-8AF6-183187797518}"/>
              </a:ext>
            </a:extLst>
          </p:cNvPr>
          <p:cNvPicPr>
            <a:picLocks noChangeAspect="1"/>
          </p:cNvPicPr>
          <p:nvPr>
            <p:custDataLst>
              <p:tags r:id="rId1"/>
            </p:custDataLst>
          </p:nvPr>
        </p:nvPicPr>
        <p:blipFill>
          <a:blip r:embed="rId12"/>
          <a:stretch>
            <a:fillRect/>
          </a:stretch>
        </p:blipFill>
        <p:spPr>
          <a:xfrm>
            <a:off x="13230"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111289" y="724598"/>
            <a:ext cx="2743200"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On a mangé le soleil » </a:t>
            </a:r>
            <a:r>
              <a:rPr lang="fr-FR" sz="1200" dirty="0">
                <a:latin typeface="Roboto" panose="02000000000000000000" pitchFamily="2" charset="0"/>
                <a:ea typeface="Roboto" panose="02000000000000000000" pitchFamily="2" charset="0"/>
              </a:rPr>
              <a:t>Céphaz</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4549"/>
            <a:ext cx="2131594"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3" name="Image 22">
            <a:extLst>
              <a:ext uri="{FF2B5EF4-FFF2-40B4-BE49-F238E27FC236}">
                <a16:creationId xmlns:a16="http://schemas.microsoft.com/office/drawing/2014/main" id="{CA879607-E19B-0F40-9C0B-6E9B796FF879}"/>
              </a:ext>
            </a:extLst>
          </p:cNvPr>
          <p:cNvPicPr>
            <a:picLocks noChangeAspect="1"/>
          </p:cNvPicPr>
          <p:nvPr>
            <p:custDataLst>
              <p:tags r:id="rId4"/>
            </p:custDataLst>
          </p:nvPr>
        </p:nvPicPr>
        <p:blipFill>
          <a:blip r:embed="rId13"/>
          <a:stretch>
            <a:fillRect/>
          </a:stretch>
        </p:blipFill>
        <p:spPr>
          <a:xfrm>
            <a:off x="-1227" y="0"/>
            <a:ext cx="2743200" cy="660400"/>
          </a:xfrm>
          <a:prstGeom prst="rect">
            <a:avLst/>
          </a:prstGeom>
        </p:spPr>
      </p:pic>
      <p:graphicFrame>
        <p:nvGraphicFramePr>
          <p:cNvPr id="14" name="Tableau 7">
            <a:extLst>
              <a:ext uri="{FF2B5EF4-FFF2-40B4-BE49-F238E27FC236}">
                <a16:creationId xmlns:a16="http://schemas.microsoft.com/office/drawing/2014/main" id="{97FB3814-73AA-4F94-B82B-A330C0562CEF}"/>
              </a:ext>
            </a:extLst>
          </p:cNvPr>
          <p:cNvGraphicFramePr>
            <a:graphicFrameLocks noGrp="1"/>
          </p:cNvGraphicFramePr>
          <p:nvPr>
            <p:custDataLst>
              <p:tags r:id="rId5"/>
            </p:custDataLst>
            <p:extLst>
              <p:ext uri="{D42A27DB-BD31-4B8C-83A1-F6EECF244321}">
                <p14:modId xmlns:p14="http://schemas.microsoft.com/office/powerpoint/2010/main" val="2835821999"/>
              </p:ext>
            </p:extLst>
          </p:nvPr>
        </p:nvGraphicFramePr>
        <p:xfrm>
          <a:off x="849766" y="2035867"/>
          <a:ext cx="6369404" cy="746789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48431">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42222">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3573852">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just" defTabSz="755934" rtl="0" eaLnBrk="1" latinLnBrk="0" hangingPunct="1">
                        <a:lnSpc>
                          <a:spcPct val="114000"/>
                        </a:lnSpc>
                      </a:pPr>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pPr marL="0" algn="just" defTabSz="755934" rtl="0" eaLnBrk="1" latinLnBrk="0" hangingPunct="1">
                        <a:lnSpc>
                          <a:spcPct val="114000"/>
                        </a:lnSpc>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marL="0" algn="just" defTabSz="755934" rtl="0" eaLnBrk="1" latinLnBrk="0" hangingPunct="1">
                        <a:lnSpc>
                          <a:spcPct val="114000"/>
                        </a:lnSpc>
                      </a:pPr>
                      <a:r>
                        <a:rPr lang="fr-FR" sz="1000" b="0" kern="1300" baseline="0" dirty="0">
                          <a:solidFill>
                            <a:schemeClr val="dk1"/>
                          </a:solidFill>
                          <a:effectLst/>
                          <a:latin typeface="Roboto" panose="02000000000000000000" pitchFamily="2" charset="0"/>
                          <a:ea typeface="Roboto" panose="02000000000000000000" pitchFamily="2" charset="0"/>
                          <a:cs typeface="+mn-cs"/>
                        </a:rPr>
                        <a:t>Transformez-vous en lanceurs d’alerte !</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Roboto" panose="02000000000000000000" pitchFamily="2" charset="0"/>
                          <a:cs typeface="+mn-cs"/>
                        </a:rPr>
                        <a:t>Dans votre ville, prenez en photo des scènes de la vie qui montrent la surconsommation (des poubelles qui débordent, des publicités, des chariots de supermarchés remplis, etc.). </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Roboto" panose="02000000000000000000" pitchFamily="2" charset="0"/>
                          <a:cs typeface="+mn-cs"/>
                        </a:rPr>
                        <a:t>Partagez ces photos sur un mur collaboratif, tel que </a:t>
                      </a:r>
                      <a:r>
                        <a:rPr lang="fr-FR" sz="1000" b="0" i="0" kern="1300" baseline="0" dirty="0" err="1">
                          <a:solidFill>
                            <a:schemeClr val="dk1"/>
                          </a:solidFill>
                          <a:effectLst/>
                          <a:latin typeface="Roboto" panose="02000000000000000000" pitchFamily="2" charset="0"/>
                          <a:ea typeface="Roboto" panose="02000000000000000000" pitchFamily="2" charset="0"/>
                          <a:cs typeface="+mn-cs"/>
                        </a:rPr>
                        <a:t>Digipad</a:t>
                      </a:r>
                      <a:r>
                        <a:rPr lang="fr-FR" sz="1000" b="0" i="0" kern="1300" baseline="0" dirty="0">
                          <a:solidFill>
                            <a:schemeClr val="dk1"/>
                          </a:solidFill>
                          <a:effectLst/>
                          <a:latin typeface="Roboto" panose="02000000000000000000" pitchFamily="2" charset="0"/>
                          <a:ea typeface="Roboto" panose="02000000000000000000" pitchFamily="2" charset="0"/>
                          <a:cs typeface="+mn-cs"/>
                        </a:rPr>
                        <a:t>. Ajoutez une légende en-dessous de chaque photo.</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Roboto" panose="02000000000000000000" pitchFamily="2" charset="0"/>
                          <a:cs typeface="+mn-cs"/>
                        </a:rPr>
                        <a:t>Consultez les photos de chaque groupe et commentez-les. </a:t>
                      </a: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42222">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06117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lnSpc>
                          <a:spcPct val="114000"/>
                        </a:lnSpc>
                      </a:pPr>
                      <a:r>
                        <a:rPr lang="fr-FR" sz="1000" b="0" kern="1300" baseline="0" dirty="0">
                          <a:solidFill>
                            <a:schemeClr val="dk1"/>
                          </a:solidFill>
                          <a:effectLst/>
                          <a:latin typeface="Roboto Medium" panose="02000000000000000000" pitchFamily="2" charset="0"/>
                          <a:ea typeface="+mn-ea"/>
                          <a:cs typeface="+mn-cs"/>
                        </a:rPr>
                        <a:t>Céphaz était l’un des douze artistes présélectionnés pour représenter la France au concours de l’Eurovision 2021. </a:t>
                      </a:r>
                    </a:p>
                    <a:p>
                      <a:pPr algn="just">
                        <a:lnSpc>
                          <a:spcPct val="114000"/>
                        </a:lnSpc>
                      </a:pPr>
                      <a:r>
                        <a:rPr lang="fr-FR" sz="1000" b="0" kern="1300" baseline="0" dirty="0">
                          <a:solidFill>
                            <a:schemeClr val="dk1"/>
                          </a:solidFill>
                          <a:effectLst/>
                          <a:latin typeface="Roboto Medium" panose="02000000000000000000" pitchFamily="2" charset="0"/>
                          <a:ea typeface="+mn-ea"/>
                          <a:cs typeface="+mn-cs"/>
                        </a:rPr>
                        <a:t>Flashez le QR code pour accéder à la playlist de l’émission « Eurovision France, c’est vous qui décidez ». Écoutez les différentes chansons. </a:t>
                      </a:r>
                    </a:p>
                    <a:p>
                      <a:pPr algn="just">
                        <a:lnSpc>
                          <a:spcPct val="114000"/>
                        </a:lnSpc>
                      </a:pPr>
                      <a:r>
                        <a:rPr lang="fr-FR" sz="1000" b="0" kern="1300" baseline="0" dirty="0">
                          <a:solidFill>
                            <a:schemeClr val="dk1"/>
                          </a:solidFill>
                          <a:effectLst/>
                          <a:latin typeface="Roboto Medium" panose="02000000000000000000" pitchFamily="2" charset="0"/>
                          <a:ea typeface="+mn-ea"/>
                          <a:cs typeface="+mn-cs"/>
                        </a:rPr>
                        <a:t>Qui a gagné, selon vous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pic>
        <p:nvPicPr>
          <p:cNvPr id="19" name="Image 18">
            <a:extLst>
              <a:ext uri="{FF2B5EF4-FFF2-40B4-BE49-F238E27FC236}">
                <a16:creationId xmlns:a16="http://schemas.microsoft.com/office/drawing/2014/main" id="{292807F7-8F24-4EF2-ABA9-4E16D89FD9C7}"/>
              </a:ext>
            </a:extLst>
          </p:cNvPr>
          <p:cNvPicPr>
            <a:picLocks noChangeAspect="1"/>
          </p:cNvPicPr>
          <p:nvPr>
            <p:custDataLst>
              <p:tags r:id="rId6"/>
            </p:custDataLst>
          </p:nvPr>
        </p:nvPicPr>
        <p:blipFill>
          <a:blip r:embed="rId14"/>
          <a:stretch>
            <a:fillRect/>
          </a:stretch>
        </p:blipFill>
        <p:spPr>
          <a:xfrm>
            <a:off x="1899183" y="2452569"/>
            <a:ext cx="508000" cy="508000"/>
          </a:xfrm>
          <a:prstGeom prst="rect">
            <a:avLst/>
          </a:prstGeom>
        </p:spPr>
      </p:pic>
      <p:graphicFrame>
        <p:nvGraphicFramePr>
          <p:cNvPr id="11" name="Tableau 7">
            <a:extLst>
              <a:ext uri="{FF2B5EF4-FFF2-40B4-BE49-F238E27FC236}">
                <a16:creationId xmlns:a16="http://schemas.microsoft.com/office/drawing/2014/main" id="{76A16DD7-7032-47E1-B519-DFF0A03FA934}"/>
              </a:ext>
            </a:extLst>
          </p:cNvPr>
          <p:cNvGraphicFramePr>
            <a:graphicFrameLocks noGrp="1"/>
          </p:cNvGraphicFramePr>
          <p:nvPr>
            <p:custDataLst>
              <p:tags r:id="rId7"/>
            </p:custDataLst>
            <p:extLst>
              <p:ext uri="{D42A27DB-BD31-4B8C-83A1-F6EECF244321}">
                <p14:modId xmlns:p14="http://schemas.microsoft.com/office/powerpoint/2010/main" val="2791915442"/>
              </p:ext>
            </p:extLst>
          </p:nvPr>
        </p:nvGraphicFramePr>
        <p:xfrm>
          <a:off x="2727346" y="4500393"/>
          <a:ext cx="4491824" cy="1666680"/>
        </p:xfrm>
        <a:graphic>
          <a:graphicData uri="http://schemas.openxmlformats.org/drawingml/2006/table">
            <a:tbl>
              <a:tblPr bandRow="1">
                <a:tableStyleId>{073A0DAA-6AF3-43AB-8588-CEC1D06C72B9}</a:tableStyleId>
              </a:tblPr>
              <a:tblGrid>
                <a:gridCol w="4491824">
                  <a:extLst>
                    <a:ext uri="{9D8B030D-6E8A-4147-A177-3AD203B41FA5}">
                      <a16:colId xmlns:a16="http://schemas.microsoft.com/office/drawing/2014/main" val="9856797"/>
                    </a:ext>
                  </a:extLst>
                </a:gridCol>
              </a:tblGrid>
              <a:tr h="16410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30622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1" kern="1300" baseline="0" dirty="0">
                        <a:solidFill>
                          <a:schemeClr val="dk1"/>
                        </a:solidFill>
                        <a:effectLst/>
                        <a:latin typeface="Roboto Medium" panose="02000000000000000000" pitchFamily="2" charset="0"/>
                        <a:ea typeface="Roboto Medium" panose="02000000000000000000" pitchFamily="2" charset="0"/>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lnSpc>
                          <a:spcPct val="114000"/>
                        </a:lnSpc>
                      </a:pPr>
                      <a:r>
                        <a:rPr lang="fr-FR" sz="1000" b="0" kern="1300" baseline="0" dirty="0">
                          <a:solidFill>
                            <a:schemeClr val="dk1"/>
                          </a:solidFill>
                          <a:effectLst/>
                          <a:latin typeface="Roboto Medium" panose="02000000000000000000" pitchFamily="2" charset="0"/>
                          <a:ea typeface="+mn-ea"/>
                          <a:cs typeface="+mn-cs"/>
                        </a:rPr>
                        <a:t>Vous allez réaliser un musée de la surconsommation.</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Rassemblez des magazines, journaux ou prospectus de magasins.</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Sélectionnez et découpez des images représentant la surconsommation.</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Disposez et collez vos images sur une feuille A3.</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Présentez votre création à la classe.</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2" name="Image 1">
            <a:hlinkClick r:id="rId15"/>
            <a:extLst>
              <a:ext uri="{FF2B5EF4-FFF2-40B4-BE49-F238E27FC236}">
                <a16:creationId xmlns:a16="http://schemas.microsoft.com/office/drawing/2014/main" id="{438C4A7F-53CA-4A35-BEC7-02160182E1D8}"/>
              </a:ext>
            </a:extLst>
          </p:cNvPr>
          <p:cNvPicPr>
            <a:picLocks noChangeAspect="1"/>
          </p:cNvPicPr>
          <p:nvPr>
            <p:custDataLst>
              <p:tags r:id="rId8"/>
            </p:custDataLst>
          </p:nvPr>
        </p:nvPicPr>
        <p:blipFill>
          <a:blip r:embed="rId16"/>
          <a:stretch>
            <a:fillRect/>
          </a:stretch>
        </p:blipFill>
        <p:spPr>
          <a:xfrm>
            <a:off x="1729911" y="6584877"/>
            <a:ext cx="846545" cy="863144"/>
          </a:xfrm>
          <a:prstGeom prst="rect">
            <a:avLst/>
          </a:prstGeom>
        </p:spPr>
      </p:pic>
      <p:pic>
        <p:nvPicPr>
          <p:cNvPr id="12" name="Image 11">
            <a:extLst>
              <a:ext uri="{FF2B5EF4-FFF2-40B4-BE49-F238E27FC236}">
                <a16:creationId xmlns:a16="http://schemas.microsoft.com/office/drawing/2014/main" id="{13BF3D9D-CB6C-45B1-9808-0F560ABEF112}"/>
              </a:ext>
            </a:extLst>
          </p:cNvPr>
          <p:cNvPicPr>
            <a:picLocks noChangeAspect="1"/>
          </p:cNvPicPr>
          <p:nvPr>
            <p:custDataLst>
              <p:tags r:id="rId9"/>
            </p:custDataLst>
          </p:nvPr>
        </p:nvPicPr>
        <p:blipFill>
          <a:blip r:embed="rId17"/>
          <a:stretch>
            <a:fillRect/>
          </a:stretch>
        </p:blipFill>
        <p:spPr>
          <a:xfrm>
            <a:off x="1899183" y="4825733"/>
            <a:ext cx="508000" cy="508000"/>
          </a:xfrm>
          <a:prstGeom prst="rect">
            <a:avLst/>
          </a:prstGeom>
        </p:spPr>
      </p:pic>
      <p:sp>
        <p:nvSpPr>
          <p:cNvPr id="3" name="Rectangle 2">
            <a:extLst>
              <a:ext uri="{FF2B5EF4-FFF2-40B4-BE49-F238E27FC236}">
                <a16:creationId xmlns:a16="http://schemas.microsoft.com/office/drawing/2014/main" id="{CC164F96-7E02-4A82-BCF7-1F5A17F1D043}"/>
              </a:ext>
            </a:extLst>
          </p:cNvPr>
          <p:cNvSpPr/>
          <p:nvPr>
            <p:custDataLst>
              <p:tags r:id="rId10"/>
            </p:custDataLst>
          </p:nvPr>
        </p:nvSpPr>
        <p:spPr>
          <a:xfrm>
            <a:off x="2640650" y="1023874"/>
            <a:ext cx="4691642" cy="707886"/>
          </a:xfrm>
          <a:prstGeom prst="rect">
            <a:avLst/>
          </a:prstGeom>
        </p:spPr>
        <p:txBody>
          <a:bodyPr wrap="square">
            <a:spAutoFit/>
          </a:bodyPr>
          <a:lstStyle/>
          <a:p>
            <a:pPr lvl="0" algn="just" defTabSz="755934">
              <a:defRPr/>
            </a:pPr>
            <a:r>
              <a:rPr lang="fr-FR" sz="1000" kern="1300" dirty="0">
                <a:solidFill>
                  <a:schemeClr val="dk1"/>
                </a:solidFill>
                <a:latin typeface="Roboto" panose="02000000000000000000" pitchFamily="2" charset="0"/>
              </a:rPr>
              <a:t>C. Quand le chanteur dit « on a mangé le soleil, on a mangé les étoiles / on a mangé le ciel / et on a encore la dalle (= on a encore faim) »,  « on » veut dire…</a:t>
            </a:r>
          </a:p>
          <a:p>
            <a:pPr marL="171450" lvl="0" indent="-171450" algn="just" defTabSz="755934">
              <a:buFont typeface="Wingdings" panose="05000000000000000000" pitchFamily="2" charset="2"/>
              <a:buChar char="q"/>
              <a:defRPr/>
            </a:pPr>
            <a:r>
              <a:rPr lang="fr-FR" sz="1000" kern="1300" dirty="0">
                <a:solidFill>
                  <a:schemeClr val="dk1"/>
                </a:solidFill>
                <a:latin typeface="Roboto" panose="02000000000000000000" pitchFamily="2" charset="0"/>
                <a:ea typeface="Roboto" panose="02000000000000000000" pitchFamily="2" charset="0"/>
              </a:rPr>
              <a:t>tout le monde, l’ensemble des êtres humains.</a:t>
            </a:r>
          </a:p>
          <a:p>
            <a:pPr marL="171450" lvl="0" indent="-171450" algn="just" defTabSz="755934">
              <a:buFont typeface="Wingdings" panose="05000000000000000000" pitchFamily="2" charset="2"/>
              <a:buChar char="q"/>
              <a:defRPr/>
            </a:pPr>
            <a:r>
              <a:rPr lang="fr-FR" sz="1000" kern="1300" dirty="0">
                <a:solidFill>
                  <a:schemeClr val="dk1"/>
                </a:solidFill>
                <a:latin typeface="Roboto" panose="02000000000000000000" pitchFamily="2" charset="0"/>
                <a:ea typeface="Roboto" panose="02000000000000000000" pitchFamily="2" charset="0"/>
              </a:rPr>
              <a:t>quelqu’un en particulier, lui seul. </a:t>
            </a:r>
          </a:p>
        </p:txBody>
      </p:sp>
      <p:pic>
        <p:nvPicPr>
          <p:cNvPr id="13" name="Image 12">
            <a:extLst>
              <a:ext uri="{FF2B5EF4-FFF2-40B4-BE49-F238E27FC236}">
                <a16:creationId xmlns:a16="http://schemas.microsoft.com/office/drawing/2014/main" id="{55569C04-A491-D048-8F2A-4C7E44A0F229}"/>
              </a:ext>
            </a:extLst>
          </p:cNvPr>
          <p:cNvPicPr>
            <a:picLocks noChangeAspect="1"/>
          </p:cNvPicPr>
          <p:nvPr/>
        </p:nvPicPr>
        <p:blipFill>
          <a:blip r:embed="rId18"/>
          <a:stretch>
            <a:fillRect/>
          </a:stretch>
        </p:blipFill>
        <p:spPr>
          <a:xfrm>
            <a:off x="6614" y="10102536"/>
            <a:ext cx="7546445" cy="58927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086D7CB-A8D8-470A-8272-3A8612A4BC4E}"/>
              </a:ext>
            </a:extLst>
          </p:cNvPr>
          <p:cNvPicPr>
            <a:picLocks noChangeAspect="1"/>
          </p:cNvPicPr>
          <p:nvPr>
            <p:custDataLst>
              <p:tags r:id="rId1"/>
            </p:custDataLst>
          </p:nvPr>
        </p:nvPicPr>
        <p:blipFill>
          <a:blip r:embed="rId14"/>
          <a:stretch>
            <a:fillRect/>
          </a:stretch>
        </p:blipFill>
        <p:spPr>
          <a:xfrm>
            <a:off x="6615" y="0"/>
            <a:ext cx="7546445" cy="10691813"/>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74117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On a mangé le soleil » </a:t>
            </a:r>
            <a:r>
              <a:rPr lang="fr-FR" sz="1200" dirty="0">
                <a:latin typeface="Roboto" panose="02000000000000000000" pitchFamily="2" charset="0"/>
                <a:ea typeface="Roboto" panose="02000000000000000000" pitchFamily="2" charset="0"/>
              </a:rPr>
              <a:t>Céphaz</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6" y="9705517"/>
            <a:ext cx="2169673" cy="247760"/>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Maëlle Prosper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custDataLst>
              <p:tags r:id="rId4"/>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graphicFrame>
        <p:nvGraphicFramePr>
          <p:cNvPr id="11" name="Tableau 7">
            <a:extLst>
              <a:ext uri="{FF2B5EF4-FFF2-40B4-BE49-F238E27FC236}">
                <a16:creationId xmlns:a16="http://schemas.microsoft.com/office/drawing/2014/main" id="{423335C2-4152-4CD7-9233-D5034E11E454}"/>
              </a:ext>
            </a:extLst>
          </p:cNvPr>
          <p:cNvGraphicFramePr>
            <a:graphicFrameLocks noGrp="1"/>
          </p:cNvGraphicFramePr>
          <p:nvPr>
            <p:custDataLst>
              <p:tags r:id="rId5"/>
            </p:custDataLst>
            <p:extLst>
              <p:ext uri="{D42A27DB-BD31-4B8C-83A1-F6EECF244321}">
                <p14:modId xmlns:p14="http://schemas.microsoft.com/office/powerpoint/2010/main" val="3796340211"/>
              </p:ext>
            </p:extLst>
          </p:nvPr>
        </p:nvGraphicFramePr>
        <p:xfrm>
          <a:off x="3877949" y="1311555"/>
          <a:ext cx="3279702" cy="3364416"/>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29108">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4892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930084">
                <a:tc>
                  <a:txBody>
                    <a:bodyPr/>
                    <a:lstStyle/>
                    <a:p>
                      <a:pPr marL="0" algn="just" defTabSz="755934" rtl="0" eaLnBrk="1" latinLnBrk="0" hangingPunct="1">
                        <a:lnSpc>
                          <a:spcPct val="114000"/>
                        </a:lnSpc>
                      </a:pPr>
                      <a:r>
                        <a:rPr lang="fr-FR" sz="1000" b="0" i="1" kern="1300" baseline="0" dirty="0">
                          <a:solidFill>
                            <a:schemeClr val="dk1"/>
                          </a:solidFill>
                          <a:effectLst/>
                          <a:latin typeface="Roboto" panose="02000000000000000000" pitchFamily="2" charset="0"/>
                          <a:ea typeface="+mn-ea"/>
                          <a:cs typeface="+mn-cs"/>
                        </a:rPr>
                        <a:t>En petits groupes.</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mn-ea"/>
                          <a:cs typeface="+mn-cs"/>
                        </a:rPr>
                        <a:t>Transformez-vous en lanceurs d’alerte !</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mn-ea"/>
                          <a:cs typeface="+mn-cs"/>
                        </a:rPr>
                        <a:t>Dans votre ville, prenez en photo des scènes de la vie qui montrent la surconsommation (des poubelles qui débordent, des publicités, des chariots de supermarchés remplis, etc.). </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mn-ea"/>
                          <a:cs typeface="+mn-cs"/>
                        </a:rPr>
                        <a:t>Partagez ces photos sur un mur collaboratif, tel que </a:t>
                      </a:r>
                      <a:r>
                        <a:rPr lang="fr-FR" sz="1000" b="0" i="0" kern="1300" baseline="0" dirty="0" err="1">
                          <a:solidFill>
                            <a:schemeClr val="dk1"/>
                          </a:solidFill>
                          <a:effectLst/>
                          <a:latin typeface="Roboto" panose="02000000000000000000" pitchFamily="2" charset="0"/>
                          <a:ea typeface="+mn-ea"/>
                          <a:cs typeface="+mn-cs"/>
                        </a:rPr>
                        <a:t>Digipad</a:t>
                      </a:r>
                      <a:r>
                        <a:rPr lang="fr-FR" sz="1000" b="0" i="0" kern="1300" baseline="0" dirty="0">
                          <a:solidFill>
                            <a:schemeClr val="dk1"/>
                          </a:solidFill>
                          <a:effectLst/>
                          <a:latin typeface="Roboto" panose="02000000000000000000" pitchFamily="2" charset="0"/>
                          <a:ea typeface="+mn-ea"/>
                          <a:cs typeface="+mn-cs"/>
                        </a:rPr>
                        <a:t>. Ajoutez une légende en-dessous de chaque photo.</a:t>
                      </a:r>
                    </a:p>
                    <a:p>
                      <a:pPr marL="0" algn="just" defTabSz="755934" rtl="0" eaLnBrk="1" latinLnBrk="0" hangingPunct="1">
                        <a:lnSpc>
                          <a:spcPct val="114000"/>
                        </a:lnSpc>
                      </a:pPr>
                      <a:r>
                        <a:rPr lang="fr-FR" sz="1000" b="0" i="0" kern="1300" baseline="0" dirty="0">
                          <a:solidFill>
                            <a:schemeClr val="dk1"/>
                          </a:solidFill>
                          <a:effectLst/>
                          <a:latin typeface="Roboto" panose="02000000000000000000" pitchFamily="2" charset="0"/>
                          <a:ea typeface="+mn-ea"/>
                          <a:cs typeface="+mn-cs"/>
                        </a:rPr>
                        <a:t>Consultez les photos de chaque groupe et commentez-les. </a:t>
                      </a:r>
                    </a:p>
                    <a:p>
                      <a:pPr marL="0" algn="just" defTabSz="755934" rtl="0" eaLnBrk="1" latinLnBrk="0" hangingPunct="1">
                        <a:lnSpc>
                          <a:spcPct val="114000"/>
                        </a:lnSpc>
                      </a:pPr>
                      <a:endParaRPr lang="fr-FR" sz="1000" b="0" i="0" kern="1300" baseline="0" dirty="0">
                        <a:solidFill>
                          <a:schemeClr val="dk1"/>
                        </a:solidFill>
                        <a:effectLst/>
                        <a:latin typeface="Roboto" panose="02000000000000000000" pitchFamily="2" charset="0"/>
                        <a:ea typeface="+mn-ea"/>
                        <a:cs typeface="+mn-cs"/>
                      </a:endParaRPr>
                    </a:p>
                    <a:p>
                      <a:pPr marL="0" algn="just" defTabSz="755934" rtl="0" eaLnBrk="1" latinLnBrk="0" hangingPunct="1">
                        <a:lnSpc>
                          <a:spcPct val="114000"/>
                        </a:lnSpc>
                      </a:pPr>
                      <a:r>
                        <a:rPr lang="fr-FR" sz="1000" b="0" i="1" kern="1300" baseline="0" dirty="0">
                          <a:solidFill>
                            <a:srgbClr val="E05329"/>
                          </a:solidFill>
                          <a:effectLst/>
                          <a:latin typeface="Roboto" panose="02000000000000000000" pitchFamily="2" charset="0"/>
                          <a:ea typeface="+mn-ea"/>
                          <a:cs typeface="+mn-cs"/>
                        </a:rPr>
                        <a:t>Exemples de légendes possibles :</a:t>
                      </a:r>
                    </a:p>
                    <a:p>
                      <a:pPr marL="0" algn="just" defTabSz="755934" rtl="0" eaLnBrk="1" latinLnBrk="0" hangingPunct="1">
                        <a:lnSpc>
                          <a:spcPct val="114000"/>
                        </a:lnSpc>
                      </a:pPr>
                      <a:r>
                        <a:rPr lang="fr-FR" sz="1000" b="0" i="1" kern="1300" baseline="0" dirty="0">
                          <a:solidFill>
                            <a:srgbClr val="E05329"/>
                          </a:solidFill>
                          <a:effectLst/>
                          <a:latin typeface="Roboto" panose="02000000000000000000" pitchFamily="2" charset="0"/>
                          <a:ea typeface="+mn-ea"/>
                          <a:cs typeface="+mn-cs"/>
                        </a:rPr>
                        <a:t>Des chariots remplis ! Avons-nous besoin de tout ça ?</a:t>
                      </a:r>
                    </a:p>
                    <a:p>
                      <a:pPr marL="0" algn="just" defTabSz="755934" rtl="0" eaLnBrk="1" latinLnBrk="0" hangingPunct="1">
                        <a:lnSpc>
                          <a:spcPct val="114000"/>
                        </a:lnSpc>
                      </a:pPr>
                      <a:r>
                        <a:rPr lang="fr-FR" sz="1000" b="0" i="1" kern="1300" baseline="0" dirty="0">
                          <a:solidFill>
                            <a:srgbClr val="E05329"/>
                          </a:solidFill>
                          <a:effectLst/>
                          <a:latin typeface="Roboto" panose="02000000000000000000" pitchFamily="2" charset="0"/>
                          <a:ea typeface="+mn-ea"/>
                          <a:cs typeface="+mn-cs"/>
                        </a:rPr>
                        <a:t>On jette plein de nourriture encore bonne. </a:t>
                      </a:r>
                    </a:p>
                    <a:p>
                      <a:pPr marL="0" algn="just" defTabSz="755934" rtl="0" eaLnBrk="1" latinLnBrk="0" hangingPunct="1">
                        <a:lnSpc>
                          <a:spcPct val="114000"/>
                        </a:lnSpc>
                      </a:pPr>
                      <a:endParaRPr lang="fr-FR" sz="1000" b="0" i="1"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graphicFrame>
        <p:nvGraphicFramePr>
          <p:cNvPr id="12" name="Tableau 7">
            <a:extLst>
              <a:ext uri="{FF2B5EF4-FFF2-40B4-BE49-F238E27FC236}">
                <a16:creationId xmlns:a16="http://schemas.microsoft.com/office/drawing/2014/main" id="{8A0D5096-2DB6-4D9F-AC16-FCDCD7B1552E}"/>
              </a:ext>
            </a:extLst>
          </p:cNvPr>
          <p:cNvGraphicFramePr>
            <a:graphicFrameLocks noGrp="1"/>
          </p:cNvGraphicFramePr>
          <p:nvPr>
            <p:custDataLst>
              <p:tags r:id="rId6"/>
            </p:custDataLst>
            <p:extLst>
              <p:ext uri="{D42A27DB-BD31-4B8C-83A1-F6EECF244321}">
                <p14:modId xmlns:p14="http://schemas.microsoft.com/office/powerpoint/2010/main" val="1160719360"/>
              </p:ext>
            </p:extLst>
          </p:nvPr>
        </p:nvGraphicFramePr>
        <p:xfrm>
          <a:off x="302431" y="1311555"/>
          <a:ext cx="3235640" cy="12239040"/>
        </p:xfrm>
        <a:graphic>
          <a:graphicData uri="http://schemas.openxmlformats.org/drawingml/2006/table">
            <a:tbl>
              <a:tblPr bandRow="1">
                <a:tableStyleId>{073A0DAA-6AF3-43AB-8588-CEC1D06C72B9}</a:tableStyleId>
              </a:tblPr>
              <a:tblGrid>
                <a:gridCol w="3235640">
                  <a:extLst>
                    <a:ext uri="{9D8B030D-6E8A-4147-A177-3AD203B41FA5}">
                      <a16:colId xmlns:a16="http://schemas.microsoft.com/office/drawing/2014/main" val="9856797"/>
                    </a:ext>
                  </a:extLst>
                </a:gridCol>
              </a:tblGrid>
              <a:tr h="79639">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61532">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318557">
                <a:tc>
                  <a:txBody>
                    <a:bodyPr/>
                    <a:lstStyle/>
                    <a:p>
                      <a:pPr algn="just"/>
                      <a:r>
                        <a:rPr lang="fr-FR" sz="1000" b="0" i="0" kern="1300" baseline="0" dirty="0">
                          <a:solidFill>
                            <a:schemeClr val="dk1"/>
                          </a:solidFill>
                          <a:effectLst/>
                          <a:latin typeface="Roboto" panose="02000000000000000000" pitchFamily="2" charset="0"/>
                          <a:ea typeface="+mn-ea"/>
                          <a:cs typeface="+mn-cs"/>
                        </a:rPr>
                        <a:t>Quels mots (verbes, noms, adjectifs) associez-vous aux éléments suivants ?</a:t>
                      </a:r>
                    </a:p>
                    <a:p>
                      <a:pPr algn="just"/>
                      <a:endParaRPr lang="fr-FR" sz="4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Le soleil : briller, le jour, jaune.</a:t>
                      </a:r>
                    </a:p>
                    <a:p>
                      <a:pPr algn="just"/>
                      <a:r>
                        <a:rPr lang="fr-FR" sz="1000" i="1" kern="1300" dirty="0">
                          <a:solidFill>
                            <a:srgbClr val="E05329"/>
                          </a:solidFill>
                          <a:effectLst/>
                          <a:latin typeface="Roboto" panose="02000000000000000000" pitchFamily="2" charset="0"/>
                          <a:ea typeface="+mn-ea"/>
                          <a:cs typeface="+mn-cs"/>
                        </a:rPr>
                        <a:t>La lune : blanche, éclairer, la nuit.</a:t>
                      </a:r>
                    </a:p>
                    <a:p>
                      <a:pPr algn="just"/>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7963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6153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451552">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Écoutez et concentrez-vous sur la musique. Soulignez les réponses qui vous correspondent.</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 </a:t>
                      </a:r>
                      <a:r>
                        <a:rPr lang="fr-FR" sz="1000" b="0" i="1" kern="1300" baseline="0" dirty="0">
                          <a:solidFill>
                            <a:srgbClr val="E05329"/>
                          </a:solidFill>
                          <a:effectLst/>
                          <a:latin typeface="Roboto" panose="02000000000000000000" pitchFamily="2" charset="0"/>
                          <a:ea typeface="+mn-ea"/>
                          <a:cs typeface="+mn-cs"/>
                        </a:rPr>
                        <a:t>R</a:t>
                      </a:r>
                      <a:r>
                        <a:rPr lang="fr-FR" sz="1000" i="1" kern="1300" dirty="0">
                          <a:solidFill>
                            <a:srgbClr val="E05329"/>
                          </a:solidFill>
                          <a:effectLst/>
                          <a:latin typeface="Roboto" panose="02000000000000000000" pitchFamily="2" charset="0"/>
                          <a:ea typeface="+mn-ea"/>
                          <a:cs typeface="+mn-cs"/>
                        </a:rPr>
                        <a:t>éponses libres.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49775">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61532">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1791885">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A. Écoutez la chanson. Que dit-il ? Entourez les mots que vous entendez.</a:t>
                      </a: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228600" indent="-228600" algn="just">
                        <a:buAutoNum type="alphaUcPeriod"/>
                      </a:pPr>
                      <a:endParaRPr lang="fr-FR" sz="1000" b="0" i="1" kern="1300" baseline="0" dirty="0">
                        <a:solidFill>
                          <a:schemeClr val="dk1"/>
                        </a:solidFill>
                        <a:effectLst/>
                        <a:latin typeface="Roboto Medium" panose="02000000000000000000" pitchFamily="2" charset="0"/>
                        <a:ea typeface="+mn-ea"/>
                        <a:cs typeface="+mn-cs"/>
                      </a:endParaRPr>
                    </a:p>
                    <a:p>
                      <a:pPr marL="0" indent="0" algn="just">
                        <a:buNone/>
                      </a:pPr>
                      <a:endParaRPr lang="fr-FR" sz="1000" b="0" i="1" kern="1300" baseline="0" dirty="0">
                        <a:solidFill>
                          <a:schemeClr val="dk1"/>
                        </a:solidFill>
                        <a:effectLst/>
                        <a:latin typeface="Roboto Medium" panose="02000000000000000000" pitchFamily="2" charset="0"/>
                        <a:ea typeface="+mn-ea"/>
                        <a:cs typeface="+mn-cs"/>
                      </a:endParaRPr>
                    </a:p>
                    <a:p>
                      <a:pPr marL="0" indent="0" algn="just">
                        <a:buNone/>
                      </a:pPr>
                      <a:endParaRPr lang="fr-FR" sz="1000" b="0" i="1"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Écoutez la chanson et soulignez le bon verbe.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a. Pour dire « manger quelque chose pour la première fois », le chanteur dit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rgbClr val="E05329"/>
                          </a:solidFill>
                          <a:effectLst/>
                          <a:latin typeface="Roboto Medium" panose="02000000000000000000" pitchFamily="2" charset="0"/>
                          <a:ea typeface="+mn-ea"/>
                          <a:cs typeface="+mn-cs"/>
                        </a:rPr>
                        <a:t>J’ai goûté au futur.</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b. Pour dire « manger en cassant avec les dents », le chanteur dit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rgbClr val="E05329"/>
                          </a:solidFill>
                          <a:effectLst/>
                          <a:latin typeface="Roboto Medium" panose="02000000000000000000" pitchFamily="2" charset="0"/>
                          <a:ea typeface="+mn-ea"/>
                          <a:cs typeface="+mn-cs"/>
                        </a:rPr>
                        <a:t>J’ai croqué la vie.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c. Pour dire « manger vite et avec beaucoup d’appétit », le chanteur dit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rgbClr val="E05329"/>
                          </a:solidFill>
                          <a:effectLst/>
                          <a:latin typeface="Roboto Medium" panose="02000000000000000000" pitchFamily="2" charset="0"/>
                          <a:ea typeface="+mn-ea"/>
                          <a:cs typeface="+mn-cs"/>
                        </a:rPr>
                        <a:t>J’ai dévoré l’ennui.</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d. Pour dire « passer la langue sur quelque chose », le chanteur dit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rgbClr val="E05329"/>
                          </a:solidFill>
                          <a:effectLst/>
                          <a:latin typeface="Roboto Medium" panose="02000000000000000000" pitchFamily="2" charset="0"/>
                          <a:ea typeface="+mn-ea"/>
                          <a:cs typeface="+mn-cs"/>
                        </a:rPr>
                        <a:t>J’ai léché les trottoirs.</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Medium" panose="02000000000000000000" pitchFamily="2" charset="0"/>
                          <a:ea typeface="+mn-ea"/>
                          <a:cs typeface="+mn-cs"/>
                        </a:rPr>
                        <a:t>e. Pour dire de façon familière « manger avec excès », le chanteur dit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rgbClr val="E05329"/>
                          </a:solidFill>
                          <a:effectLst/>
                          <a:latin typeface="Roboto Medium" panose="02000000000000000000" pitchFamily="2" charset="0"/>
                          <a:ea typeface="+mn-ea"/>
                          <a:cs typeface="+mn-cs"/>
                        </a:rPr>
                        <a:t>Je me suis bouffé les mains.</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mn-cs"/>
                        </a:rPr>
                        <a:t>C. Quand le chanteur dit « on a mangé le soleil, on a mangé les étoiles / on a mangé le ciel / et on a encore la dalle (= on a encore faim) »,  « on » veut dire…</a:t>
                      </a:r>
                    </a:p>
                    <a:p>
                      <a:pPr marL="171450" marR="0" lvl="0" indent="-171450" algn="just" defTabSz="755934"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fr-FR" sz="1000" b="0" i="0" kern="1300" baseline="0" dirty="0">
                          <a:solidFill>
                            <a:srgbClr val="E05329"/>
                          </a:solidFill>
                          <a:effectLst/>
                          <a:latin typeface="Roboto" panose="02000000000000000000" pitchFamily="2" charset="0"/>
                          <a:ea typeface="Roboto" panose="02000000000000000000" pitchFamily="2" charset="0"/>
                          <a:cs typeface="+mn-cs"/>
                        </a:rPr>
                        <a:t>tout le monde, l’ensemble des êtres humains.</a:t>
                      </a:r>
                      <a:endParaRPr lang="fr-FR" sz="1000" b="0" i="0" kern="1300" baseline="0" dirty="0">
                        <a:solidFill>
                          <a:srgbClr val="E05329"/>
                        </a:solidFill>
                        <a:effectLst/>
                        <a:latin typeface="Roboto Medium" panose="02000000000000000000" pitchFamily="2" charset="0"/>
                        <a:ea typeface="+mn-ea"/>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228600" indent="-228600" algn="just">
                        <a:buAutoNum type="alphaUcPeriod"/>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0" indent="0" algn="just">
                        <a:buNone/>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0" indent="0" algn="just">
                        <a:buNone/>
                      </a:pPr>
                      <a:endParaRPr lang="fr-FR" sz="1000" b="0" kern="1300" baseline="0" dirty="0">
                        <a:solidFill>
                          <a:schemeClr val="dk1"/>
                        </a:solidFill>
                        <a:effectLst/>
                        <a:latin typeface="Roboto" panose="02000000000000000000" pitchFamily="2" charset="0"/>
                        <a:ea typeface="Roboto" panose="02000000000000000000" pitchFamily="2" charset="0"/>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pPr marL="0" indent="0" algn="just" defTabSz="755934" rtl="0" eaLnBrk="1" latinLnBrk="0" hangingPunct="1">
                        <a:buFont typeface="+mj-lt"/>
                        <a:buNone/>
                      </a:pPr>
                      <a:endParaRPr lang="fr-FR" sz="1000" i="1" kern="130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7" name="ZoneTexte 16">
            <a:extLst>
              <a:ext uri="{FF2B5EF4-FFF2-40B4-BE49-F238E27FC236}">
                <a16:creationId xmlns:a16="http://schemas.microsoft.com/office/drawing/2014/main" id="{5AA3FFD6-38EE-494E-B9E4-FB2D69EA5D18}"/>
              </a:ext>
            </a:extLst>
          </p:cNvPr>
          <p:cNvSpPr txBox="1"/>
          <p:nvPr>
            <p:custDataLst>
              <p:tags r:id="rId7"/>
            </p:custDataLst>
          </p:nvPr>
        </p:nvSpPr>
        <p:spPr>
          <a:xfrm>
            <a:off x="615167" y="4369797"/>
            <a:ext cx="2701119" cy="1169551"/>
          </a:xfrm>
          <a:prstGeom prst="rect">
            <a:avLst/>
          </a:prstGeom>
          <a:noFill/>
        </p:spPr>
        <p:txBody>
          <a:bodyPr wrap="square" rtlCol="0">
            <a:spAutoFit/>
          </a:bodyPr>
          <a:lstStyle/>
          <a:p>
            <a:pPr lvl="0" algn="just" defTabSz="755934"/>
            <a:r>
              <a:rPr lang="fr-FR" sz="1000" i="1" kern="1300" dirty="0">
                <a:solidFill>
                  <a:srgbClr val="E05329"/>
                </a:solidFill>
                <a:latin typeface="Roboto" panose="02000000000000000000" pitchFamily="2" charset="0"/>
              </a:rPr>
              <a:t>On a mangé…</a:t>
            </a:r>
          </a:p>
          <a:p>
            <a:pPr lvl="0" algn="just" defTabSz="755934"/>
            <a:endParaRPr lang="fr-FR" sz="1000" i="1" kern="1300" dirty="0">
              <a:solidFill>
                <a:srgbClr val="E05329"/>
              </a:solidFill>
              <a:latin typeface="Roboto" panose="02000000000000000000" pitchFamily="2" charset="0"/>
            </a:endParaRPr>
          </a:p>
          <a:p>
            <a:pPr lvl="0" algn="just" defTabSz="755934"/>
            <a:r>
              <a:rPr lang="fr-FR" sz="1000" i="1" kern="1300" dirty="0">
                <a:solidFill>
                  <a:srgbClr val="E05329"/>
                </a:solidFill>
                <a:latin typeface="Roboto" panose="02000000000000000000" pitchFamily="2" charset="0"/>
              </a:rPr>
              <a:t>la mer    le soleil    le sable     les étoiles   </a:t>
            </a:r>
          </a:p>
          <a:p>
            <a:pPr lvl="0" algn="just" defTabSz="755934"/>
            <a:endParaRPr lang="fr-FR" sz="1000" i="1" kern="1300" dirty="0">
              <a:solidFill>
                <a:srgbClr val="E05329"/>
              </a:solidFill>
              <a:latin typeface="Roboto" panose="02000000000000000000" pitchFamily="2" charset="0"/>
            </a:endParaRPr>
          </a:p>
          <a:p>
            <a:pPr lvl="0" algn="just" defTabSz="755934"/>
            <a:r>
              <a:rPr lang="fr-FR" sz="1000" i="1" kern="1300" dirty="0">
                <a:solidFill>
                  <a:srgbClr val="E05329"/>
                </a:solidFill>
                <a:latin typeface="Roboto" panose="02000000000000000000" pitchFamily="2" charset="0"/>
              </a:rPr>
              <a:t>                les déserts     le ciel</a:t>
            </a:r>
          </a:p>
          <a:p>
            <a:pPr lvl="0" algn="just" defTabSz="755934"/>
            <a:endParaRPr lang="fr-FR" sz="1000" i="1" kern="1300" dirty="0">
              <a:solidFill>
                <a:srgbClr val="E05329"/>
              </a:solidFill>
              <a:latin typeface="Roboto" panose="02000000000000000000" pitchFamily="2" charset="0"/>
            </a:endParaRPr>
          </a:p>
          <a:p>
            <a:pPr lvl="0" algn="just" defTabSz="755934"/>
            <a:r>
              <a:rPr lang="fr-FR" sz="1000" i="1" kern="1300" dirty="0">
                <a:solidFill>
                  <a:srgbClr val="E05329"/>
                </a:solidFill>
                <a:latin typeface="Roboto" panose="02000000000000000000" pitchFamily="2" charset="0"/>
              </a:rPr>
              <a:t>      les montagnes      les continents</a:t>
            </a:r>
          </a:p>
        </p:txBody>
      </p:sp>
      <p:sp>
        <p:nvSpPr>
          <p:cNvPr id="3" name="Ellipse 2">
            <a:extLst>
              <a:ext uri="{FF2B5EF4-FFF2-40B4-BE49-F238E27FC236}">
                <a16:creationId xmlns:a16="http://schemas.microsoft.com/office/drawing/2014/main" id="{F8D3A35A-5F1E-49ED-9C20-02BA00C382BE}"/>
              </a:ext>
            </a:extLst>
          </p:cNvPr>
          <p:cNvSpPr/>
          <p:nvPr>
            <p:custDataLst>
              <p:tags r:id="rId8"/>
            </p:custDataLst>
          </p:nvPr>
        </p:nvSpPr>
        <p:spPr>
          <a:xfrm>
            <a:off x="1140837" y="4666661"/>
            <a:ext cx="539750" cy="278118"/>
          </a:xfrm>
          <a:prstGeom prst="ellipse">
            <a:avLst/>
          </a:prstGeom>
          <a:no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934F9D6A-D1BE-4ED0-8007-1D45B4A78952}"/>
              </a:ext>
            </a:extLst>
          </p:cNvPr>
          <p:cNvSpPr/>
          <p:nvPr>
            <p:custDataLst>
              <p:tags r:id="rId9"/>
            </p:custDataLst>
          </p:nvPr>
        </p:nvSpPr>
        <p:spPr>
          <a:xfrm>
            <a:off x="2340158" y="4666661"/>
            <a:ext cx="653684" cy="278118"/>
          </a:xfrm>
          <a:prstGeom prst="ellipse">
            <a:avLst/>
          </a:prstGeom>
          <a:no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A627B0EB-271F-449D-ABAF-911E9F27DEAF}"/>
              </a:ext>
            </a:extLst>
          </p:cNvPr>
          <p:cNvSpPr/>
          <p:nvPr>
            <p:custDataLst>
              <p:tags r:id="rId10"/>
            </p:custDataLst>
          </p:nvPr>
        </p:nvSpPr>
        <p:spPr>
          <a:xfrm>
            <a:off x="1965726" y="4944779"/>
            <a:ext cx="653684" cy="278118"/>
          </a:xfrm>
          <a:prstGeom prst="ellipse">
            <a:avLst/>
          </a:prstGeom>
          <a:noFill/>
          <a:ln>
            <a:solidFill>
              <a:schemeClr val="accent5">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graphicFrame>
        <p:nvGraphicFramePr>
          <p:cNvPr id="24" name="Tableau 7">
            <a:extLst>
              <a:ext uri="{FF2B5EF4-FFF2-40B4-BE49-F238E27FC236}">
                <a16:creationId xmlns:a16="http://schemas.microsoft.com/office/drawing/2014/main" id="{848FB1F6-C02F-4D7D-AAB2-C6A5A55D52C0}"/>
              </a:ext>
            </a:extLst>
          </p:cNvPr>
          <p:cNvGraphicFramePr>
            <a:graphicFrameLocks noGrp="1"/>
          </p:cNvGraphicFramePr>
          <p:nvPr>
            <p:custDataLst>
              <p:tags r:id="rId11"/>
            </p:custDataLst>
            <p:extLst>
              <p:ext uri="{D42A27DB-BD31-4B8C-83A1-F6EECF244321}">
                <p14:modId xmlns:p14="http://schemas.microsoft.com/office/powerpoint/2010/main" val="3734033341"/>
              </p:ext>
            </p:extLst>
          </p:nvPr>
        </p:nvGraphicFramePr>
        <p:xfrm>
          <a:off x="3874955" y="4543413"/>
          <a:ext cx="3341221" cy="1861752"/>
        </p:xfrm>
        <a:graphic>
          <a:graphicData uri="http://schemas.openxmlformats.org/drawingml/2006/table">
            <a:tbl>
              <a:tblPr bandRow="1">
                <a:tableStyleId>{073A0DAA-6AF3-43AB-8588-CEC1D06C72B9}</a:tableStyleId>
              </a:tblPr>
              <a:tblGrid>
                <a:gridCol w="3341221">
                  <a:extLst>
                    <a:ext uri="{9D8B030D-6E8A-4147-A177-3AD203B41FA5}">
                      <a16:colId xmlns:a16="http://schemas.microsoft.com/office/drawing/2014/main" val="9856797"/>
                    </a:ext>
                  </a:extLst>
                </a:gridCol>
              </a:tblGrid>
              <a:tr h="16410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30622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lnSpc>
                          <a:spcPct val="114000"/>
                        </a:lnSpc>
                      </a:pPr>
                      <a:r>
                        <a:rPr lang="fr-FR" sz="1000" b="0" kern="1300" baseline="0" dirty="0">
                          <a:solidFill>
                            <a:schemeClr val="dk1"/>
                          </a:solidFill>
                          <a:effectLst/>
                          <a:latin typeface="Roboto Medium" panose="02000000000000000000" pitchFamily="2" charset="0"/>
                          <a:ea typeface="+mn-ea"/>
                          <a:cs typeface="+mn-cs"/>
                        </a:rPr>
                        <a:t>Vous allez réaliser un musée de la surconsommation.</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Rassemblez des magazines, journaux ou prospectus de magasins.</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Sélectionnez et découpez des images représentant la surconsommation.</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Disposez et collez vos images sur une feuille A3.</a:t>
                      </a:r>
                    </a:p>
                    <a:p>
                      <a:pPr marL="171450" indent="-171450" algn="just">
                        <a:lnSpc>
                          <a:spcPct val="114000"/>
                        </a:lnSpc>
                        <a:buFont typeface="Arial" panose="020B0604020202020204" pitchFamily="34" charset="0"/>
                        <a:buChar char="•"/>
                      </a:pPr>
                      <a:r>
                        <a:rPr lang="fr-FR" sz="1000" b="0" kern="1300" baseline="0" dirty="0">
                          <a:solidFill>
                            <a:schemeClr val="dk1"/>
                          </a:solidFill>
                          <a:effectLst/>
                          <a:latin typeface="Roboto Medium" panose="02000000000000000000" pitchFamily="2" charset="0"/>
                          <a:ea typeface="+mn-ea"/>
                          <a:cs typeface="+mn-cs"/>
                        </a:rPr>
                        <a:t>Présentez votre création à la classe.</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3" name="Image 12">
            <a:extLst>
              <a:ext uri="{FF2B5EF4-FFF2-40B4-BE49-F238E27FC236}">
                <a16:creationId xmlns:a16="http://schemas.microsoft.com/office/drawing/2014/main" id="{C819A97E-9D4A-7044-8D82-4323DA114A2E}"/>
              </a:ext>
            </a:extLst>
          </p:cNvPr>
          <p:cNvPicPr>
            <a:picLocks noChangeAspect="1"/>
          </p:cNvPicPr>
          <p:nvPr/>
        </p:nvPicPr>
        <p:blipFill>
          <a:blip r:embed="rId15"/>
          <a:stretch>
            <a:fillRect/>
          </a:stretch>
        </p:blipFill>
        <p:spPr>
          <a:xfrm>
            <a:off x="6614" y="10102536"/>
            <a:ext cx="7546445" cy="589277"/>
          </a:xfrm>
          <a:prstGeom prst="rect">
            <a:avLst/>
          </a:prstGeom>
        </p:spPr>
      </p:pic>
    </p:spTree>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16B1CE66F3A449170DA3D574BEC92" ma:contentTypeVersion="16" ma:contentTypeDescription="Crée un document." ma:contentTypeScope="" ma:versionID="72274a57aa48638f77443ec9dfd2a6ee">
  <xsd:schema xmlns:xsd="http://www.w3.org/2001/XMLSchema" xmlns:xs="http://www.w3.org/2001/XMLSchema" xmlns:p="http://schemas.microsoft.com/office/2006/metadata/properties" xmlns:ns2="43695c53-1d6d-461b-ad60-1cb1cb016022" xmlns:ns3="f37e99bd-632f-4aea-bb87-7457d3367958" targetNamespace="http://schemas.microsoft.com/office/2006/metadata/properties" ma:root="true" ma:fieldsID="da199cf609397d47ca0ecc73523e6278" ns2:_="" ns3:_="">
    <xsd:import namespace="43695c53-1d6d-461b-ad60-1cb1cb016022"/>
    <xsd:import namespace="f37e99bd-632f-4aea-bb87-7457d33679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695c53-1d6d-461b-ad60-1cb1cb0160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e0e86fcc-c64b-4f5f-ad29-ece91274c0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7e99bd-632f-4aea-bb87-7457d336795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057fabe-be85-4960-aa9e-15cc0fba7378}" ma:internalName="TaxCatchAll" ma:showField="CatchAllData" ma:web="f37e99bd-632f-4aea-bb87-7457d336795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7e99bd-632f-4aea-bb87-7457d3367958" xsi:nil="true"/>
    <lcf76f155ced4ddcb4097134ff3c332f xmlns="43695c53-1d6d-461b-ad60-1cb1cb01602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29A759-A79E-437C-91E1-C972475198B4}"/>
</file>

<file path=customXml/itemProps2.xml><?xml version="1.0" encoding="utf-8"?>
<ds:datastoreItem xmlns:ds="http://schemas.openxmlformats.org/officeDocument/2006/customXml" ds:itemID="{FEA565C3-3155-4EA7-8162-D6141D304BCA}"/>
</file>

<file path=customXml/itemProps3.xml><?xml version="1.0" encoding="utf-8"?>
<ds:datastoreItem xmlns:ds="http://schemas.openxmlformats.org/officeDocument/2006/customXml" ds:itemID="{9AD0E3B0-DCF1-47D1-BDAC-03B414E6F7DD}"/>
</file>

<file path=docProps/app.xml><?xml version="1.0" encoding="utf-8"?>
<Properties xmlns="http://schemas.openxmlformats.org/officeDocument/2006/extended-properties" xmlns:vt="http://schemas.openxmlformats.org/officeDocument/2006/docPropsVTypes">
  <Template>Office Theme</Template>
  <TotalTime>4329</TotalTime>
  <Words>1911</Words>
  <Application>Microsoft Macintosh PowerPoint</Application>
  <PresentationFormat>Personnalisé</PresentationFormat>
  <Paragraphs>298</Paragraphs>
  <Slides>5</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Light</vt:lpstr>
      <vt:lpstr>Roboto Medium</vt:lpstr>
      <vt:lpstr>Wingdings</vt:lpstr>
      <vt:lpstr>Thème Office</vt:lpstr>
      <vt:lpstr>On a mangé le soleil</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266</cp:revision>
  <cp:lastPrinted>2023-03-09T11:11:06Z</cp:lastPrinted>
  <dcterms:created xsi:type="dcterms:W3CDTF">2022-03-24T14:32:05Z</dcterms:created>
  <dcterms:modified xsi:type="dcterms:W3CDTF">2024-04-15T15:00:47Z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0x01010023C16B1CE66F3A449170DA3D574BEC92</vt:lpwstr>
  </property>
</Properties>
</file>