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p:restoredTop sz="95827"/>
  </p:normalViewPr>
  <p:slideViewPr>
    <p:cSldViewPr snapToGrid="0" snapToObjects="1">
      <p:cViewPr varScale="1">
        <p:scale>
          <a:sx n="68" d="100"/>
          <a:sy n="68" d="100"/>
        </p:scale>
        <p:origin x="3744" y="240"/>
      </p:cViewPr>
      <p:guideLst>
        <p:guide orient="horz" pos="3367"/>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4</a:t>
            </a:fld>
            <a:endParaRPr lang="fr-FR"/>
          </a:p>
        </p:txBody>
      </p:sp>
    </p:spTree>
    <p:extLst>
      <p:ext uri="{BB962C8B-B14F-4D97-AF65-F5344CB8AC3E}">
        <p14:creationId xmlns:p14="http://schemas.microsoft.com/office/powerpoint/2010/main" val="125823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emf"/><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5.png"/><Relationship Id="rId4" Type="http://schemas.openxmlformats.org/officeDocument/2006/relationships/image" Target="../media/image7.emf"/><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image" Target="../media/image5.png"/><Relationship Id="rId5" Type="http://schemas.openxmlformats.org/officeDocument/2006/relationships/hyperlink" Target="https://www.youtube.com/watch?v=NUgtVV-KWhM" TargetMode="External"/><Relationship Id="rId10" Type="http://schemas.openxmlformats.org/officeDocument/2006/relationships/image" Target="../media/image18.emf"/><Relationship Id="rId4" Type="http://schemas.openxmlformats.org/officeDocument/2006/relationships/hyperlink" Target="https://www.rimessolides.com/" TargetMode="Externa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rimessolides.com/" TargetMode="External"/><Relationship Id="rId7" Type="http://schemas.openxmlformats.org/officeDocument/2006/relationships/image" Target="../media/image22.png"/><Relationship Id="rId12"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s://www.youtube.com/watch?v=NUgtVV-KWhM" TargetMode="Externa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nvPicPr>
        <p:blipFill>
          <a:blip r:embed="rId2"/>
          <a:stretch>
            <a:fillRect/>
          </a:stretch>
        </p:blipFill>
        <p:spPr>
          <a:xfrm>
            <a:off x="13855" y="2705"/>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27819"/>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Enfants du danger</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13775631"/>
          </a:xfrm>
          <a:prstGeom prst="rect">
            <a:avLst/>
          </a:prstGeom>
          <a:noFill/>
        </p:spPr>
        <p:txBody>
          <a:bodyPr wrap="square" lIns="0" tIns="0" rIns="0" bIns="0" numCol="2" spcCol="108000" rtlCol="0">
            <a:spAutoFit/>
          </a:bodyPr>
          <a:lstStyle/>
          <a:p>
            <a:pPr>
              <a:spcAft>
                <a:spcPts val="800"/>
              </a:spcAft>
            </a:pPr>
            <a:r>
              <a:rPr lang="fr-FR" sz="1000" dirty="0">
                <a:latin typeface="Roboto" panose="02000000000000000000"/>
                <a:ea typeface="Times New Roman" panose="02020603050405020304" pitchFamily="18" charset="0"/>
                <a:cs typeface="Times New Roman" panose="02020603050405020304" pitchFamily="18" charset="0"/>
              </a:rPr>
              <a:t>On joue à cache-cache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Avec notre avenir</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On danse sous les flashs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Pour oublier le pire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Jeunesse trop trash</a:t>
            </a:r>
            <a:r>
              <a:rPr lang="fr-FR" sz="1000" baseline="30000" dirty="0">
                <a:latin typeface="Roboto" panose="02000000000000000000"/>
                <a:ea typeface="Times New Roman" panose="02020603050405020304" pitchFamily="18" charset="0"/>
                <a:cs typeface="Times New Roman" panose="02020603050405020304" pitchFamily="18" charset="0"/>
              </a:rPr>
              <a:t>1</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Qui ne veut pas grandir</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On s'attache, on se lâche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Nous on préfère détruire</a:t>
            </a:r>
            <a:endParaRPr lang="fr-FR" sz="1000" dirty="0">
              <a:latin typeface="Roboto" panose="02000000000000000000"/>
              <a:ea typeface="Calibri" panose="020F0502020204030204" pitchFamily="34" charset="0"/>
              <a:cs typeface="Times New Roman" panose="02020603050405020304" pitchFamily="18" charset="0"/>
            </a:endParaRPr>
          </a:p>
          <a:p>
            <a:pPr>
              <a:spcAft>
                <a:spcPts val="800"/>
              </a:spcAft>
            </a:pPr>
            <a:r>
              <a:rPr lang="fr-FR" sz="1000" dirty="0">
                <a:latin typeface="Roboto" panose="02000000000000000000"/>
                <a:ea typeface="Times New Roman" panose="02020603050405020304" pitchFamily="18" charset="0"/>
                <a:cs typeface="Times New Roman" panose="02020603050405020304" pitchFamily="18" charset="0"/>
              </a:rPr>
              <a:t>On est devenu des monstres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On voulait juste être grand</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En course contre la montre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Juste pour tuer le temps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Qui peut montrer l'exemple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À part nos parents?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Depuis la naissance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On nous dit de faire semblant</a:t>
            </a:r>
            <a:endParaRPr lang="fr-FR" sz="1000" dirty="0">
              <a:latin typeface="Roboto" panose="02000000000000000000"/>
              <a:ea typeface="Calibri" panose="020F0502020204030204" pitchFamily="34" charset="0"/>
              <a:cs typeface="Times New Roman" panose="02020603050405020304" pitchFamily="18" charset="0"/>
            </a:endParaRPr>
          </a:p>
          <a:p>
            <a:r>
              <a:rPr lang="fr-FR" sz="1000" dirty="0">
                <a:latin typeface="Roboto" panose="02000000000000000000"/>
                <a:ea typeface="Times New Roman" panose="02020603050405020304" pitchFamily="18" charset="0"/>
                <a:cs typeface="Times New Roman" panose="02020603050405020304" pitchFamily="18" charset="0"/>
              </a:rPr>
              <a:t>Alors on cherche un sens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Quitte à faire demi-tour                     </a:t>
            </a:r>
          </a:p>
          <a:p>
            <a:r>
              <a:rPr lang="fr-FR" sz="1000" dirty="0">
                <a:latin typeface="Roboto" panose="02000000000000000000"/>
                <a:ea typeface="Times New Roman" panose="02020603050405020304" pitchFamily="18" charset="0"/>
                <a:cs typeface="Times New Roman" panose="02020603050405020304" pitchFamily="18" charset="0"/>
              </a:rPr>
              <a:t>(à faire demi-tour)</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Qu'on déroute les sens</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Pour avancer d'un tour                (avancer d'un tour)</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Dans notre indécence</a:t>
            </a:r>
            <a:r>
              <a:rPr lang="fr-FR" sz="1000" baseline="30000" dirty="0">
                <a:latin typeface="Roboto" panose="02000000000000000000"/>
                <a:ea typeface="Times New Roman" panose="02020603050405020304" pitchFamily="18" charset="0"/>
                <a:cs typeface="Times New Roman" panose="02020603050405020304" pitchFamily="18" charset="0"/>
              </a:rPr>
              <a:t>2</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Ils nous reste l'amour</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Et notre adolescence</a:t>
            </a:r>
            <a:br>
              <a:rPr lang="fr-FR" sz="1000" dirty="0">
                <a:latin typeface="Roboto" panose="02000000000000000000"/>
                <a:ea typeface="Times New Roman" panose="02020603050405020304" pitchFamily="18" charset="0"/>
                <a:cs typeface="Times New Roman" panose="02020603050405020304" pitchFamily="18" charset="0"/>
              </a:rPr>
            </a:br>
            <a:r>
              <a:rPr lang="fr-FR" sz="1000" dirty="0">
                <a:latin typeface="Roboto" panose="02000000000000000000"/>
                <a:ea typeface="Times New Roman" panose="02020603050405020304" pitchFamily="18" charset="0"/>
                <a:cs typeface="Times New Roman" panose="02020603050405020304" pitchFamily="18" charset="0"/>
              </a:rPr>
              <a:t>Qui durera toujours</a:t>
            </a:r>
          </a:p>
          <a:p>
            <a:endParaRPr lang="fr-FR" sz="1000" dirty="0">
              <a:latin typeface="Roboto" panose="02000000000000000000"/>
              <a:ea typeface="Calibri" panose="020F0502020204030204" pitchFamily="34" charset="0"/>
              <a:cs typeface="Times New Roman" panose="02020603050405020304" pitchFamily="18" charset="0"/>
            </a:endParaRPr>
          </a:p>
          <a:p>
            <a:pPr>
              <a:spcAft>
                <a:spcPts val="800"/>
              </a:spcAft>
            </a:pPr>
            <a:r>
              <a:rPr lang="fr-FR" sz="1000" dirty="0">
                <a:latin typeface="Roboto" panose="02000000000000000000"/>
                <a:ea typeface="Times New Roman" panose="02020603050405020304" pitchFamily="18" charset="0"/>
                <a:cs typeface="Times New Roman" panose="02020603050405020304" pitchFamily="18" charset="0"/>
              </a:rPr>
              <a:t>Refrain 1</a:t>
            </a:r>
            <a:endParaRPr lang="fr-FR" sz="1000" dirty="0">
              <a:latin typeface="Roboto" panose="02000000000000000000"/>
              <a:ea typeface="Calibri" panose="020F0502020204030204" pitchFamily="34" charset="0"/>
              <a:cs typeface="Times New Roman" panose="02020603050405020304" pitchFamily="18" charset="0"/>
            </a:endParaRPr>
          </a:p>
          <a:p>
            <a:pPr>
              <a:spcAft>
                <a:spcPts val="800"/>
              </a:spcAft>
            </a:pPr>
            <a:r>
              <a:rPr lang="fr-FR" sz="1000" i="1" dirty="0">
                <a:latin typeface="Roboto" panose="02000000000000000000"/>
                <a:ea typeface="Times New Roman" panose="02020603050405020304" pitchFamily="18" charset="0"/>
                <a:cs typeface="Times New Roman" panose="02020603050405020304" pitchFamily="18" charset="0"/>
              </a:rPr>
              <a:t>On est des enfants du danger</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Coup de soleil en décembre</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Notre Terre, une soirée</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En bordel</a:t>
            </a:r>
            <a:r>
              <a:rPr lang="fr-FR" sz="1000" i="1" baseline="30000" dirty="0">
                <a:latin typeface="Roboto" panose="02000000000000000000"/>
                <a:ea typeface="Times New Roman" panose="02020603050405020304" pitchFamily="18" charset="0"/>
                <a:cs typeface="Times New Roman" panose="02020603050405020304" pitchFamily="18" charset="0"/>
              </a:rPr>
              <a:t>3</a:t>
            </a:r>
            <a:r>
              <a:rPr lang="fr-FR" sz="1000" i="1" dirty="0">
                <a:latin typeface="Roboto" panose="02000000000000000000"/>
                <a:ea typeface="Times New Roman" panose="02020603050405020304" pitchFamily="18" charset="0"/>
                <a:cs typeface="Times New Roman" panose="02020603050405020304" pitchFamily="18" charset="0"/>
              </a:rPr>
              <a:t> comme notre chambre</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Enfants du danger</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La Terre veut un scaphandre</a:t>
            </a:r>
            <a:r>
              <a:rPr lang="fr-FR" sz="1000" i="1" baseline="30000" dirty="0">
                <a:latin typeface="Roboto" panose="02000000000000000000"/>
                <a:ea typeface="Times New Roman" panose="02020603050405020304" pitchFamily="18" charset="0"/>
                <a:cs typeface="Times New Roman" panose="02020603050405020304" pitchFamily="18" charset="0"/>
              </a:rPr>
              <a:t>4</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Qui pourra la venger</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Quand tout sera en cendres ?</a:t>
            </a:r>
          </a:p>
          <a:p>
            <a:pPr>
              <a:spcAft>
                <a:spcPts val="800"/>
              </a:spcAft>
            </a:pPr>
            <a:endParaRPr lang="fr-FR" sz="1000" i="1" dirty="0">
              <a:latin typeface="Roboto" panose="02000000000000000000"/>
              <a:ea typeface="Calibri" panose="020F0502020204030204" pitchFamily="34"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latin typeface="Roboto" panose="02000000000000000000"/>
              <a:ea typeface="Times New Roman" panose="02020603050405020304" pitchFamily="18" charset="0"/>
              <a:cs typeface="Times New Roman" panose="02020603050405020304" pitchFamily="18" charset="0"/>
            </a:endParaRPr>
          </a:p>
          <a:p>
            <a:pPr>
              <a:spcAft>
                <a:spcPts val="800"/>
              </a:spcAft>
            </a:pPr>
            <a:r>
              <a:rPr lang="fr-FR" sz="1000" dirty="0">
                <a:latin typeface="Roboto" panose="02000000000000000000"/>
                <a:ea typeface="Times New Roman" panose="02020603050405020304" pitchFamily="18" charset="0"/>
                <a:cs typeface="Times New Roman" panose="02020603050405020304" pitchFamily="18" charset="0"/>
              </a:rPr>
              <a:t>Refrain 2 </a:t>
            </a:r>
          </a:p>
          <a:p>
            <a:pPr>
              <a:spcAft>
                <a:spcPts val="800"/>
              </a:spcAft>
            </a:pPr>
            <a:r>
              <a:rPr lang="fr-FR" sz="1000" i="1" dirty="0">
                <a:latin typeface="Roboto" panose="02000000000000000000"/>
                <a:ea typeface="Times New Roman" panose="02020603050405020304" pitchFamily="18" charset="0"/>
                <a:cs typeface="Times New Roman" panose="02020603050405020304" pitchFamily="18" charset="0"/>
              </a:rPr>
              <a:t>Enfants du danger</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Franchement dérangés</a:t>
            </a:r>
            <a:r>
              <a:rPr lang="fr-FR" sz="1000" i="1" baseline="30000" dirty="0">
                <a:latin typeface="Roboto" panose="02000000000000000000"/>
                <a:ea typeface="Times New Roman" panose="02020603050405020304" pitchFamily="18" charset="0"/>
                <a:cs typeface="Times New Roman" panose="02020603050405020304" pitchFamily="18" charset="0"/>
              </a:rPr>
              <a:t>5</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Enfants du danger</a:t>
            </a:r>
            <a:br>
              <a:rPr lang="fr-FR" sz="1000" i="1" dirty="0">
                <a:latin typeface="Roboto" panose="02000000000000000000"/>
                <a:ea typeface="Times New Roman" panose="02020603050405020304" pitchFamily="18" charset="0"/>
                <a:cs typeface="Times New Roman" panose="02020603050405020304" pitchFamily="18" charset="0"/>
              </a:rPr>
            </a:br>
            <a:r>
              <a:rPr lang="fr-FR" sz="1000" i="1" dirty="0">
                <a:latin typeface="Roboto" panose="02000000000000000000"/>
                <a:ea typeface="Times New Roman" panose="02020603050405020304" pitchFamily="18" charset="0"/>
                <a:cs typeface="Times New Roman" panose="02020603050405020304" pitchFamily="18" charset="0"/>
              </a:rPr>
              <a:t>Franchement dérangés</a:t>
            </a:r>
            <a:endParaRPr lang="fr-FR" sz="1000" i="1" dirty="0">
              <a:latin typeface="Roboto" panose="02000000000000000000"/>
              <a:ea typeface="Calibri" panose="020F0502020204030204" pitchFamily="34" charset="0"/>
              <a:cs typeface="Times New Roman" panose="02020603050405020304" pitchFamily="18" charset="0"/>
            </a:endParaRPr>
          </a:p>
          <a:p>
            <a:r>
              <a:rPr lang="fr-FR" sz="1000" dirty="0">
                <a:latin typeface="Roboto" panose="02000000000000000000"/>
              </a:rPr>
              <a:t>Il nous faudra des masques</a:t>
            </a:r>
            <a:br>
              <a:rPr lang="fr-FR" sz="1000" dirty="0">
                <a:latin typeface="Roboto" panose="02000000000000000000"/>
              </a:rPr>
            </a:br>
            <a:r>
              <a:rPr lang="fr-FR" sz="1000" dirty="0">
                <a:latin typeface="Roboto" panose="02000000000000000000"/>
              </a:rPr>
              <a:t>Mais pas pour se déguiser</a:t>
            </a:r>
            <a:br>
              <a:rPr lang="fr-FR" sz="1000" dirty="0">
                <a:latin typeface="Roboto" panose="02000000000000000000"/>
              </a:rPr>
            </a:br>
            <a:r>
              <a:rPr lang="fr-FR" sz="1000" dirty="0">
                <a:latin typeface="Roboto" panose="02000000000000000000"/>
              </a:rPr>
              <a:t>Ça restera sur notre face</a:t>
            </a:r>
            <a:br>
              <a:rPr lang="fr-FR" sz="1000" dirty="0">
                <a:latin typeface="Roboto" panose="02000000000000000000"/>
              </a:rPr>
            </a:br>
            <a:r>
              <a:rPr lang="fr-FR" sz="1000" dirty="0">
                <a:latin typeface="Roboto" panose="02000000000000000000"/>
              </a:rPr>
              <a:t>Pour pouvoir respirer</a:t>
            </a:r>
            <a:br>
              <a:rPr lang="fr-FR" sz="1000" dirty="0">
                <a:latin typeface="Roboto" panose="02000000000000000000"/>
              </a:rPr>
            </a:br>
            <a:r>
              <a:rPr lang="fr-FR" sz="1000" dirty="0">
                <a:latin typeface="Roboto" panose="02000000000000000000"/>
              </a:rPr>
              <a:t>Derrière nos beaux casques</a:t>
            </a:r>
            <a:br>
              <a:rPr lang="fr-FR" sz="1000" dirty="0">
                <a:latin typeface="Roboto" panose="02000000000000000000"/>
              </a:rPr>
            </a:br>
            <a:r>
              <a:rPr lang="fr-FR" sz="1000" dirty="0">
                <a:latin typeface="Roboto" panose="02000000000000000000"/>
              </a:rPr>
              <a:t>On ne pourra plus crier</a:t>
            </a:r>
            <a:br>
              <a:rPr lang="fr-FR" sz="1000" dirty="0">
                <a:latin typeface="Roboto" panose="02000000000000000000"/>
              </a:rPr>
            </a:br>
            <a:r>
              <a:rPr lang="fr-FR" sz="1000" dirty="0">
                <a:latin typeface="Roboto" panose="02000000000000000000"/>
              </a:rPr>
              <a:t>On boira dans nos fiasques</a:t>
            </a:r>
            <a:r>
              <a:rPr lang="fr-FR" sz="1000" baseline="30000" dirty="0">
                <a:latin typeface="Roboto" panose="02000000000000000000"/>
              </a:rPr>
              <a:t>6</a:t>
            </a:r>
            <a:br>
              <a:rPr lang="fr-FR" sz="1000" dirty="0">
                <a:latin typeface="Roboto" panose="02000000000000000000"/>
              </a:rPr>
            </a:br>
            <a:r>
              <a:rPr lang="fr-FR" sz="1000" dirty="0">
                <a:latin typeface="Roboto" panose="02000000000000000000"/>
              </a:rPr>
              <a:t>Remplies d'eaux périmées</a:t>
            </a:r>
          </a:p>
          <a:p>
            <a:endParaRPr lang="fr-FR" sz="700" dirty="0">
              <a:latin typeface="Roboto" panose="02000000000000000000"/>
            </a:endParaRPr>
          </a:p>
          <a:p>
            <a:r>
              <a:rPr lang="fr-FR" sz="1000" dirty="0">
                <a:latin typeface="Roboto" panose="02000000000000000000"/>
              </a:rPr>
              <a:t>Le soleil pleurera</a:t>
            </a:r>
            <a:br>
              <a:rPr lang="fr-FR" sz="1000" dirty="0">
                <a:latin typeface="Roboto" panose="02000000000000000000"/>
              </a:rPr>
            </a:br>
            <a:r>
              <a:rPr lang="fr-FR" sz="1000" dirty="0">
                <a:latin typeface="Roboto" panose="02000000000000000000"/>
              </a:rPr>
              <a:t>Sous une pluie d'acide</a:t>
            </a:r>
            <a:br>
              <a:rPr lang="fr-FR" sz="1000" dirty="0">
                <a:latin typeface="Roboto" panose="02000000000000000000"/>
              </a:rPr>
            </a:br>
            <a:r>
              <a:rPr lang="fr-FR" sz="1000" dirty="0">
                <a:latin typeface="Roboto" panose="02000000000000000000"/>
              </a:rPr>
              <a:t>Et nous on regrettera</a:t>
            </a:r>
            <a:br>
              <a:rPr lang="fr-FR" sz="1000" dirty="0">
                <a:latin typeface="Roboto" panose="02000000000000000000"/>
              </a:rPr>
            </a:br>
            <a:r>
              <a:rPr lang="fr-FR" sz="1000" dirty="0">
                <a:latin typeface="Roboto" panose="02000000000000000000"/>
              </a:rPr>
              <a:t>Tous nos champs de weed</a:t>
            </a:r>
            <a:r>
              <a:rPr lang="fr-FR" sz="1000" baseline="30000" dirty="0">
                <a:latin typeface="Roboto" panose="02000000000000000000"/>
              </a:rPr>
              <a:t>7</a:t>
            </a:r>
            <a:br>
              <a:rPr lang="fr-FR" sz="1000" dirty="0">
                <a:latin typeface="Roboto" panose="02000000000000000000"/>
              </a:rPr>
            </a:br>
            <a:r>
              <a:rPr lang="fr-FR" sz="1000" dirty="0">
                <a:latin typeface="Roboto" panose="02000000000000000000"/>
              </a:rPr>
              <a:t>Enfin on comprendra</a:t>
            </a:r>
            <a:br>
              <a:rPr lang="fr-FR" sz="1000" dirty="0">
                <a:latin typeface="Roboto" panose="02000000000000000000"/>
              </a:rPr>
            </a:br>
            <a:r>
              <a:rPr lang="fr-FR" sz="1000" dirty="0">
                <a:latin typeface="Roboto" panose="02000000000000000000"/>
              </a:rPr>
              <a:t>Ce que veut dire le vide</a:t>
            </a:r>
            <a:br>
              <a:rPr lang="fr-FR" sz="1000" dirty="0">
                <a:latin typeface="Roboto" panose="02000000000000000000"/>
              </a:rPr>
            </a:br>
            <a:r>
              <a:rPr lang="fr-FR" sz="1000" dirty="0">
                <a:latin typeface="Roboto" panose="02000000000000000000"/>
              </a:rPr>
              <a:t>Tout ce qu'on mangera</a:t>
            </a:r>
            <a:br>
              <a:rPr lang="fr-FR" sz="1000" dirty="0">
                <a:latin typeface="Roboto" panose="02000000000000000000"/>
              </a:rPr>
            </a:br>
            <a:r>
              <a:rPr lang="fr-FR" sz="1000" dirty="0">
                <a:latin typeface="Roboto" panose="02000000000000000000"/>
              </a:rPr>
              <a:t>Nous fera mal au bide</a:t>
            </a:r>
            <a:r>
              <a:rPr lang="fr-FR" sz="1000" baseline="30000" dirty="0">
                <a:latin typeface="Roboto" panose="02000000000000000000"/>
              </a:rPr>
              <a:t>8</a:t>
            </a:r>
            <a:endParaRPr lang="fr-FR" sz="1000" dirty="0">
              <a:latin typeface="Roboto" panose="02000000000000000000"/>
            </a:endParaRPr>
          </a:p>
          <a:p>
            <a:endParaRPr lang="fr-FR" sz="700" dirty="0">
              <a:latin typeface="Roboto" panose="02000000000000000000"/>
            </a:endParaRPr>
          </a:p>
          <a:p>
            <a:r>
              <a:rPr lang="fr-FR" sz="1000" dirty="0">
                <a:latin typeface="Roboto" panose="02000000000000000000"/>
              </a:rPr>
              <a:t>Alors on cherche un sens</a:t>
            </a:r>
            <a:br>
              <a:rPr lang="fr-FR" sz="1000" dirty="0">
                <a:latin typeface="Roboto" panose="02000000000000000000"/>
              </a:rPr>
            </a:br>
            <a:r>
              <a:rPr lang="fr-FR" sz="1000" dirty="0">
                <a:latin typeface="Roboto" panose="02000000000000000000"/>
              </a:rPr>
              <a:t>Quitte à faire demi-tour                          (à faire demi-tour)</a:t>
            </a:r>
            <a:br>
              <a:rPr lang="fr-FR" sz="1000" dirty="0">
                <a:latin typeface="Roboto" panose="02000000000000000000"/>
              </a:rPr>
            </a:br>
            <a:r>
              <a:rPr lang="fr-FR" sz="1000" dirty="0">
                <a:latin typeface="Roboto" panose="02000000000000000000"/>
              </a:rPr>
              <a:t>Allez venez on danse</a:t>
            </a:r>
            <a:br>
              <a:rPr lang="fr-FR" sz="1000" dirty="0">
                <a:latin typeface="Roboto" panose="02000000000000000000"/>
              </a:rPr>
            </a:br>
            <a:r>
              <a:rPr lang="fr-FR" sz="1000" dirty="0">
                <a:latin typeface="Roboto" panose="02000000000000000000"/>
              </a:rPr>
              <a:t>jusqu’au dernier jour                 (jusqu’au dernier jour)</a:t>
            </a:r>
            <a:br>
              <a:rPr lang="fr-FR" sz="1000" dirty="0">
                <a:latin typeface="Roboto" panose="02000000000000000000"/>
              </a:rPr>
            </a:br>
            <a:r>
              <a:rPr lang="fr-FR" sz="1000" dirty="0">
                <a:latin typeface="Roboto" panose="02000000000000000000"/>
              </a:rPr>
              <a:t>Dans notre indécence</a:t>
            </a:r>
            <a:br>
              <a:rPr lang="fr-FR" sz="1000" dirty="0">
                <a:latin typeface="Roboto" panose="02000000000000000000"/>
              </a:rPr>
            </a:br>
            <a:r>
              <a:rPr lang="fr-FR" sz="1000" dirty="0">
                <a:latin typeface="Roboto" panose="02000000000000000000"/>
              </a:rPr>
              <a:t>Il nous reste l'amour</a:t>
            </a:r>
            <a:br>
              <a:rPr lang="fr-FR" sz="1000" dirty="0">
                <a:latin typeface="Roboto" panose="02000000000000000000"/>
              </a:rPr>
            </a:br>
            <a:r>
              <a:rPr lang="fr-FR" sz="1000" dirty="0">
                <a:latin typeface="Roboto" panose="02000000000000000000"/>
              </a:rPr>
              <a:t>Avec la bienveillance</a:t>
            </a:r>
            <a:br>
              <a:rPr lang="fr-FR" sz="1000" dirty="0">
                <a:latin typeface="Roboto" panose="02000000000000000000"/>
              </a:rPr>
            </a:br>
            <a:r>
              <a:rPr lang="fr-FR" sz="1000" dirty="0">
                <a:latin typeface="Roboto" panose="02000000000000000000"/>
              </a:rPr>
              <a:t>La Terre prolongera notre séjour</a:t>
            </a:r>
          </a:p>
          <a:p>
            <a:endParaRPr lang="fr-FR" sz="1000" dirty="0">
              <a:latin typeface="Roboto" panose="02000000000000000000"/>
            </a:endParaRPr>
          </a:p>
          <a:p>
            <a:r>
              <a:rPr lang="fr-FR" sz="1000" dirty="0">
                <a:latin typeface="Roboto" panose="02000000000000000000"/>
              </a:rPr>
              <a:t>Refrain 1 (x2)</a:t>
            </a:r>
          </a:p>
          <a:p>
            <a:endParaRPr lang="fr-FR" sz="1000" dirty="0">
              <a:latin typeface="Roboto" panose="02000000000000000000"/>
            </a:endParaRPr>
          </a:p>
          <a:p>
            <a:r>
              <a:rPr lang="fr-FR" sz="1000" dirty="0">
                <a:latin typeface="Roboto" panose="02000000000000000000"/>
              </a:rPr>
              <a:t>Refrain 2</a:t>
            </a:r>
          </a:p>
          <a:p>
            <a:pPr>
              <a:lnSpc>
                <a:spcPts val="1500"/>
              </a:lnSpc>
              <a:spcAft>
                <a:spcPts val="800"/>
              </a:spcAft>
            </a:pPr>
            <a:endParaRPr lang="fr-FR" sz="1000" dirty="0">
              <a:latin typeface="Roboto" panose="0200000000000000000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131639"/>
            <a:ext cx="2082205" cy="3654847"/>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500" dirty="0">
              <a:latin typeface="Roboto Medium" panose="02000000000000000000" pitchFamily="2" charset="0"/>
              <a:ea typeface="Roboto Medium" panose="02000000000000000000" pitchFamily="2" charset="0"/>
            </a:endParaRPr>
          </a:p>
          <a:p>
            <a:pPr algn="just">
              <a:lnSpc>
                <a:spcPts val="1280"/>
              </a:lnSpc>
            </a:pPr>
            <a:r>
              <a:rPr lang="fr-FR" sz="900" kern="1300" dirty="0" err="1">
                <a:latin typeface="Roboto Medium" panose="02000000000000000000" pitchFamily="2" charset="0"/>
                <a:ea typeface="Roboto Medium" panose="02000000000000000000" pitchFamily="2" charset="0"/>
              </a:rPr>
              <a:t>Hoshi</a:t>
            </a:r>
            <a:r>
              <a:rPr lang="fr-FR" sz="900" kern="1300" dirty="0">
                <a:latin typeface="Roboto Medium" panose="02000000000000000000" pitchFamily="2" charset="0"/>
                <a:ea typeface="Roboto Medium" panose="02000000000000000000" pitchFamily="2" charset="0"/>
              </a:rPr>
              <a:t>, de son vrai nom Mathilde </a:t>
            </a:r>
            <a:r>
              <a:rPr lang="fr-FR" sz="900" kern="1300" dirty="0" err="1">
                <a:latin typeface="Roboto Medium" panose="02000000000000000000" pitchFamily="2" charset="0"/>
                <a:ea typeface="Roboto Medium" panose="02000000000000000000" pitchFamily="2" charset="0"/>
              </a:rPr>
              <a:t>Gerner</a:t>
            </a:r>
            <a:r>
              <a:rPr lang="fr-FR" sz="900" kern="1300" dirty="0">
                <a:latin typeface="Roboto Medium" panose="02000000000000000000" pitchFamily="2" charset="0"/>
                <a:ea typeface="Roboto Medium" panose="02000000000000000000" pitchFamily="2" charset="0"/>
              </a:rPr>
              <a:t>, est une auteure, compositrice et interprète française née en 1996. Passionnée par le Japon, elle choisit « </a:t>
            </a:r>
            <a:r>
              <a:rPr lang="fr-FR" sz="900" kern="1300" dirty="0" err="1">
                <a:latin typeface="Roboto Medium" panose="02000000000000000000" pitchFamily="2" charset="0"/>
                <a:ea typeface="Roboto Medium" panose="02000000000000000000" pitchFamily="2" charset="0"/>
              </a:rPr>
              <a:t>Hoshi</a:t>
            </a:r>
            <a:r>
              <a:rPr lang="fr-FR" sz="900" kern="1300" dirty="0">
                <a:latin typeface="Roboto Medium" panose="02000000000000000000" pitchFamily="2" charset="0"/>
                <a:ea typeface="Roboto Medium" panose="02000000000000000000" pitchFamily="2" charset="0"/>
              </a:rPr>
              <a:t> », qui veut dire « étoile » en japonais, comme nom de scène. Très jeune, elle apprend le piano puis la guitare et commence à composer. Elle débute en postant des reprises sur Internet où elle est repérée pour participer à l’émission « The Voice ». Un label la repère et son premier single, « Comment je vais faire », sort en 2017. Son premier album, </a:t>
            </a:r>
            <a:r>
              <a:rPr lang="fr-FR" sz="900" i="1" kern="1300" dirty="0">
                <a:latin typeface="Roboto Medium" panose="02000000000000000000" pitchFamily="2" charset="0"/>
                <a:ea typeface="Roboto Medium" panose="02000000000000000000" pitchFamily="2" charset="0"/>
              </a:rPr>
              <a:t>Il suffit d'y croire</a:t>
            </a:r>
            <a:r>
              <a:rPr lang="fr-FR" sz="900" kern="1300" dirty="0">
                <a:latin typeface="Roboto Medium" panose="02000000000000000000" pitchFamily="2" charset="0"/>
                <a:ea typeface="Roboto Medium" panose="02000000000000000000" pitchFamily="2" charset="0"/>
              </a:rPr>
              <a:t>, lui vaut d’être nommée aux Victoires de la musique. Son album </a:t>
            </a:r>
            <a:r>
              <a:rPr lang="fr-FR" sz="900" i="1" kern="1300" dirty="0">
                <a:latin typeface="Roboto Medium" panose="02000000000000000000" pitchFamily="2" charset="0"/>
                <a:ea typeface="Roboto Medium" panose="02000000000000000000" pitchFamily="2" charset="0"/>
              </a:rPr>
              <a:t>Soleil Levant</a:t>
            </a:r>
            <a:r>
              <a:rPr lang="fr-FR" sz="900" kern="1300" dirty="0">
                <a:latin typeface="Roboto Medium" panose="02000000000000000000" pitchFamily="2" charset="0"/>
                <a:ea typeface="Roboto Medium" panose="02000000000000000000" pitchFamily="2" charset="0"/>
              </a:rPr>
              <a:t>, écrit pendant le confinement, connait un succès immédiat. </a:t>
            </a:r>
            <a:r>
              <a:rPr lang="fr-FR" sz="900" kern="1300" dirty="0" err="1">
                <a:latin typeface="Roboto Medium" panose="02000000000000000000" pitchFamily="2" charset="0"/>
                <a:ea typeface="Roboto Medium" panose="02000000000000000000" pitchFamily="2" charset="0"/>
              </a:rPr>
              <a:t>Hoshi</a:t>
            </a:r>
            <a:r>
              <a:rPr lang="fr-FR" sz="900" kern="1300" dirty="0">
                <a:latin typeface="Roboto Medium" panose="02000000000000000000" pitchFamily="2" charset="0"/>
                <a:ea typeface="Roboto Medium" panose="02000000000000000000" pitchFamily="2" charset="0"/>
              </a:rPr>
              <a:t> propose des textes personnels et engagés sur des rythmes pop-rock et urbain.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13190" y="8165335"/>
            <a:ext cx="5549294" cy="1402628"/>
          </a:xfrm>
          <a:prstGeom prst="rect">
            <a:avLst/>
          </a:prstGeom>
          <a:noFill/>
        </p:spPr>
        <p:txBody>
          <a:bodyPr wrap="square" lIns="0" tIns="0" rIns="0" bIns="0" rtlCol="0">
            <a:spAutoFit/>
          </a:bodyPr>
          <a:lstStyle/>
          <a:p>
            <a:pPr algn="just">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Trash (familier) </a:t>
            </a:r>
            <a:r>
              <a:rPr lang="fr-FR" sz="850" dirty="0">
                <a:latin typeface="Roboto" panose="02000000000000000000" pitchFamily="2" charset="0"/>
                <a:ea typeface="Roboto" panose="02000000000000000000" pitchFamily="2" charset="0"/>
              </a:rPr>
              <a:t>: provocant, choquant.</a:t>
            </a:r>
          </a:p>
          <a:p>
            <a:pPr algn="just">
              <a:lnSpc>
                <a:spcPts val="1080"/>
              </a:lnSpc>
            </a:pPr>
            <a:r>
              <a:rPr lang="fr-FR" sz="850" i="1" dirty="0">
                <a:latin typeface="Roboto" panose="02000000000000000000" pitchFamily="2" charset="0"/>
                <a:ea typeface="Roboto" panose="02000000000000000000" pitchFamily="2" charset="0"/>
              </a:rPr>
              <a:t>2. L’indécence (</a:t>
            </a:r>
            <a:r>
              <a:rPr lang="fr-FR" sz="850" i="1" dirty="0" err="1">
                <a:latin typeface="Roboto" panose="02000000000000000000" pitchFamily="2" charset="0"/>
                <a:ea typeface="Roboto" panose="02000000000000000000" pitchFamily="2" charset="0"/>
              </a:rPr>
              <a:t>n.f</a:t>
            </a:r>
            <a:r>
              <a:rPr lang="fr-FR" sz="850" i="1" dirty="0">
                <a:latin typeface="Roboto" panose="02000000000000000000" pitchFamily="2" charset="0"/>
                <a:ea typeface="Roboto" panose="02000000000000000000" pitchFamily="2" charset="0"/>
              </a:rPr>
              <a:t>.) </a:t>
            </a:r>
            <a:r>
              <a:rPr lang="fr-FR" sz="850" dirty="0">
                <a:latin typeface="Roboto" panose="02000000000000000000" pitchFamily="2" charset="0"/>
                <a:ea typeface="Roboto" panose="02000000000000000000" pitchFamily="2" charset="0"/>
              </a:rPr>
              <a:t>: attitude contraire aux valeurs morales.</a:t>
            </a:r>
          </a:p>
          <a:p>
            <a:pPr algn="just">
              <a:lnSpc>
                <a:spcPts val="1080"/>
              </a:lnSpc>
            </a:pPr>
            <a:r>
              <a:rPr lang="fr-FR" sz="850" i="1" dirty="0">
                <a:latin typeface="Roboto" panose="02000000000000000000" pitchFamily="2" charset="0"/>
                <a:ea typeface="Roboto" panose="02000000000000000000" pitchFamily="2" charset="0"/>
              </a:rPr>
              <a:t>3. En bordel (vulgaire) </a:t>
            </a:r>
            <a:r>
              <a:rPr lang="fr-FR" sz="850" dirty="0">
                <a:latin typeface="Roboto" panose="02000000000000000000" pitchFamily="2" charset="0"/>
                <a:ea typeface="Roboto" panose="02000000000000000000" pitchFamily="2" charset="0"/>
              </a:rPr>
              <a:t>: mal rangé, désorganisé.</a:t>
            </a:r>
          </a:p>
          <a:p>
            <a:pPr algn="just">
              <a:lnSpc>
                <a:spcPts val="1080"/>
              </a:lnSpc>
            </a:pPr>
            <a:r>
              <a:rPr lang="fr-FR" sz="850" i="1" dirty="0">
                <a:latin typeface="Roboto" panose="02000000000000000000" pitchFamily="2" charset="0"/>
                <a:ea typeface="Roboto" panose="02000000000000000000" pitchFamily="2" charset="0"/>
              </a:rPr>
              <a:t>4. Un scaphandre </a:t>
            </a:r>
            <a:r>
              <a:rPr lang="fr-FR" sz="850" dirty="0">
                <a:latin typeface="Roboto" panose="02000000000000000000" pitchFamily="2" charset="0"/>
                <a:ea typeface="Roboto" panose="02000000000000000000" pitchFamily="2" charset="0"/>
              </a:rPr>
              <a:t>: équipement de plongée qui permet de respirer sous l’eau.</a:t>
            </a:r>
          </a:p>
          <a:p>
            <a:pPr algn="just">
              <a:lnSpc>
                <a:spcPts val="1080"/>
              </a:lnSpc>
            </a:pPr>
            <a:r>
              <a:rPr lang="fr-FR" sz="850" i="1" dirty="0">
                <a:latin typeface="Roboto" panose="02000000000000000000" pitchFamily="2" charset="0"/>
                <a:ea typeface="Roboto" panose="02000000000000000000" pitchFamily="2" charset="0"/>
              </a:rPr>
              <a:t>5. Être dérangé </a:t>
            </a:r>
            <a:r>
              <a:rPr lang="fr-FR" sz="850" dirty="0">
                <a:latin typeface="Roboto" panose="02000000000000000000" pitchFamily="2" charset="0"/>
                <a:ea typeface="Roboto" panose="02000000000000000000" pitchFamily="2" charset="0"/>
              </a:rPr>
              <a:t>: être un peu fou, ne pas avoir toute sa tête. </a:t>
            </a:r>
          </a:p>
          <a:p>
            <a:pPr algn="just">
              <a:lnSpc>
                <a:spcPts val="1080"/>
              </a:lnSpc>
            </a:pPr>
            <a:r>
              <a:rPr lang="fr-FR" sz="850" i="1" dirty="0">
                <a:latin typeface="Roboto" panose="02000000000000000000" pitchFamily="2" charset="0"/>
                <a:ea typeface="Roboto" panose="02000000000000000000" pitchFamily="2" charset="0"/>
              </a:rPr>
              <a:t>6. Une fiasque </a:t>
            </a:r>
            <a:r>
              <a:rPr lang="fr-FR" sz="850" dirty="0">
                <a:latin typeface="Roboto" panose="02000000000000000000" pitchFamily="2" charset="0"/>
                <a:ea typeface="Roboto" panose="02000000000000000000" pitchFamily="2" charset="0"/>
              </a:rPr>
              <a:t>: bouteille en verre, large et à col long, entourée de paille, dans laquelle on met du vin en Italie. </a:t>
            </a:r>
          </a:p>
          <a:p>
            <a:pPr algn="just">
              <a:lnSpc>
                <a:spcPts val="1080"/>
              </a:lnSpc>
            </a:pPr>
            <a:r>
              <a:rPr lang="fr-FR" sz="850" i="1" dirty="0">
                <a:latin typeface="Roboto" panose="02000000000000000000" pitchFamily="2" charset="0"/>
                <a:ea typeface="Roboto" panose="02000000000000000000" pitchFamily="2" charset="0"/>
              </a:rPr>
              <a:t>7. La ou le </a:t>
            </a:r>
            <a:r>
              <a:rPr lang="fr-FR" sz="850" i="1" dirty="0" err="1">
                <a:latin typeface="Roboto" panose="02000000000000000000" pitchFamily="2" charset="0"/>
                <a:ea typeface="Roboto" panose="02000000000000000000" pitchFamily="2" charset="0"/>
              </a:rPr>
              <a:t>weed</a:t>
            </a:r>
            <a:r>
              <a:rPr lang="fr-FR" sz="850" i="1" dirty="0">
                <a:latin typeface="Roboto" panose="02000000000000000000" pitchFamily="2" charset="0"/>
                <a:ea typeface="Roboto" panose="02000000000000000000" pitchFamily="2" charset="0"/>
              </a:rPr>
              <a:t> (argot) </a:t>
            </a:r>
            <a:r>
              <a:rPr lang="fr-FR" sz="850" dirty="0">
                <a:latin typeface="Roboto" panose="02000000000000000000" pitchFamily="2" charset="0"/>
                <a:ea typeface="Roboto" panose="02000000000000000000" pitchFamily="2" charset="0"/>
              </a:rPr>
              <a:t>: le cannabis</a:t>
            </a:r>
          </a:p>
          <a:p>
            <a:pPr algn="just">
              <a:lnSpc>
                <a:spcPts val="1080"/>
              </a:lnSpc>
            </a:pPr>
            <a:r>
              <a:rPr lang="fr-FR" sz="850" i="1" dirty="0">
                <a:latin typeface="Roboto" panose="02000000000000000000" pitchFamily="2" charset="0"/>
                <a:ea typeface="Roboto" panose="02000000000000000000" pitchFamily="2" charset="0"/>
              </a:rPr>
              <a:t>8. Le bide (familier) </a:t>
            </a:r>
            <a:r>
              <a:rPr lang="fr-FR" sz="850" dirty="0">
                <a:latin typeface="Roboto" panose="02000000000000000000" pitchFamily="2" charset="0"/>
                <a:ea typeface="Roboto" panose="02000000000000000000" pitchFamily="2" charset="0"/>
              </a:rPr>
              <a:t>: ventre</a:t>
            </a:r>
            <a:endParaRPr lang="fr-FR" sz="850" b="1"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Daphné Rios</a:t>
            </a: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13190" y="6978493"/>
            <a:ext cx="2117049" cy="274114"/>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a:t>
            </a:r>
            <a:r>
              <a:rPr lang="fr-FR" sz="850" i="1" kern="1100" dirty="0" err="1">
                <a:latin typeface="Roboto" panose="02000000000000000000" pitchFamily="2" charset="0"/>
                <a:ea typeface="Roboto" panose="02000000000000000000" pitchFamily="2" charset="0"/>
              </a:rPr>
              <a:t>Hoshi</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@hoshi ». </a:t>
            </a:r>
            <a:endParaRPr lang="fr-FR" sz="900" dirty="0">
              <a:latin typeface="Roboto Medium" panose="02000000000000000000" pitchFamily="2" charset="0"/>
              <a:ea typeface="Roboto Medium" panose="02000000000000000000" pitchFamily="2" charset="0"/>
            </a:endParaRP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13855" y="496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Hoshi</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BC436981-3883-3A9C-0FA1-B25E92210444}"/>
              </a:ext>
            </a:extLst>
          </p:cNvPr>
          <p:cNvPicPr>
            <a:picLocks noChangeAspect="1"/>
          </p:cNvPicPr>
          <p:nvPr/>
        </p:nvPicPr>
        <p:blipFill>
          <a:blip r:embed="rId4"/>
          <a:stretch>
            <a:fillRect/>
          </a:stretch>
        </p:blipFill>
        <p:spPr>
          <a:xfrm>
            <a:off x="322240" y="7452070"/>
            <a:ext cx="469900" cy="596900"/>
          </a:xfrm>
          <a:prstGeom prst="rect">
            <a:avLst/>
          </a:prstGeom>
        </p:spPr>
      </p:pic>
      <p:pic>
        <p:nvPicPr>
          <p:cNvPr id="5" name="Image 4">
            <a:extLst>
              <a:ext uri="{FF2B5EF4-FFF2-40B4-BE49-F238E27FC236}">
                <a16:creationId xmlns:a16="http://schemas.microsoft.com/office/drawing/2014/main" id="{AFC4F500-5C1E-4590-8298-F502C99E57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240" y="958363"/>
            <a:ext cx="2036919" cy="2036919"/>
          </a:xfrm>
          <a:prstGeom prst="rect">
            <a:avLst/>
          </a:prstGeom>
        </p:spPr>
      </p:pic>
      <p:pic>
        <p:nvPicPr>
          <p:cNvPr id="13" name="Image 12">
            <a:extLst>
              <a:ext uri="{FF2B5EF4-FFF2-40B4-BE49-F238E27FC236}">
                <a16:creationId xmlns:a16="http://schemas.microsoft.com/office/drawing/2014/main" id="{0F47955F-2DE1-0F42-BC6A-11B04022D2C8}"/>
              </a:ext>
            </a:extLst>
          </p:cNvPr>
          <p:cNvPicPr>
            <a:picLocks noChangeAspect="1"/>
          </p:cNvPicPr>
          <p:nvPr/>
        </p:nvPicPr>
        <p:blipFill>
          <a:blip r:embed="rId6"/>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nvPicPr>
        <p:blipFill>
          <a:blip r:embed="rId2"/>
          <a:stretch>
            <a:fillRect/>
          </a:stretch>
        </p:blipFill>
        <p:spPr>
          <a:xfrm>
            <a:off x="0" y="7374"/>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Enfants du danger » </a:t>
            </a:r>
            <a:r>
              <a:rPr lang="fr-FR" sz="1200" dirty="0" err="1">
                <a:latin typeface="Roboto" panose="02000000000000000000" pitchFamily="2" charset="0"/>
                <a:ea typeface="Roboto" panose="02000000000000000000" pitchFamily="2" charset="0"/>
              </a:rPr>
              <a:t>Hoshi</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533255187"/>
              </p:ext>
            </p:extLst>
          </p:nvPr>
        </p:nvGraphicFramePr>
        <p:xfrm>
          <a:off x="1130984" y="1858168"/>
          <a:ext cx="5717287" cy="6163148"/>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057254">
                <a:tc>
                  <a:txBody>
                    <a:bodyPr/>
                    <a:lstStyle/>
                    <a:p>
                      <a:pPr algn="r"/>
                      <a:r>
                        <a:rPr lang="fr-FR" sz="5300" b="1" i="0" dirty="0">
                          <a:solidFill>
                            <a:srgbClr val="A879A8"/>
                          </a:solidFill>
                          <a:latin typeface="Proto Grotesk" panose="02000000000000000000" pitchFamily="2" charset="0"/>
                        </a:rPr>
                        <a:t>1</a:t>
                      </a:r>
                    </a:p>
                  </a:txBody>
                  <a:tcPr marL="0" marR="0" marT="468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ts val="1300"/>
                        </a:lnSpc>
                      </a:pPr>
                      <a:r>
                        <a:rPr lang="fr-FR" sz="1000" b="0" i="1" kern="1300" baseline="0" dirty="0">
                          <a:solidFill>
                            <a:schemeClr val="tx1"/>
                          </a:solidFill>
                          <a:latin typeface="Roboto" panose="02000000000000000000" pitchFamily="2" charset="0"/>
                          <a:ea typeface="Roboto" panose="02000000000000000000" pitchFamily="2" charset="0"/>
                        </a:rPr>
                        <a:t>En petits groupes.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Regardez ces photos. Quel avenir est le plus probable selon vous? Pourquoi ?</a:t>
                      </a:r>
                    </a:p>
                    <a:p>
                      <a:pPr marL="0" indent="0" algn="just">
                        <a:lnSpc>
                          <a:spcPts val="1300"/>
                        </a:lnSpc>
                        <a:buFontTx/>
                        <a:buNone/>
                      </a:pPr>
                      <a:r>
                        <a:rPr lang="fr-FR" sz="1000" b="0" kern="1300" baseline="0" dirty="0">
                          <a:solidFill>
                            <a:schemeClr val="tx1"/>
                          </a:solidFill>
                          <a:latin typeface="Roboto" panose="02000000000000000000" pitchFamily="2" charset="0"/>
                        </a:rPr>
                        <a:t> </a:t>
                      </a: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p>
                      <a:pPr marL="0" indent="0" algn="just">
                        <a:lnSpc>
                          <a:spcPts val="1300"/>
                        </a:lnSpc>
                        <a:buFontTx/>
                        <a:buNone/>
                      </a:pPr>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872087">
                <a:tc>
                  <a:txBody>
                    <a:bodyPr/>
                    <a:lstStyle/>
                    <a:p>
                      <a:pPr algn="r"/>
                      <a:r>
                        <a:rPr lang="fr-FR" sz="5400" b="1" i="0" dirty="0">
                          <a:solidFill>
                            <a:srgbClr val="A879A8"/>
                          </a:solidFill>
                          <a:latin typeface="Proto Grotesk" panose="02000000000000000000" pitchFamily="2"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1000" b="1" kern="1300" baseline="0" dirty="0">
                        <a:solidFill>
                          <a:schemeClr val="tx1"/>
                        </a:solidFill>
                        <a:latin typeface="Roboto" panose="02000000000000000000" pitchFamily="2" charset="0"/>
                        <a:ea typeface="Roboto" panose="02000000000000000000" pitchFamily="2" charset="0"/>
                      </a:endParaRPr>
                    </a:p>
                    <a:p>
                      <a:pPr algn="l"/>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i="1" kern="1300" baseline="0" dirty="0">
                          <a:solidFill>
                            <a:schemeClr val="tx1"/>
                          </a:solidFill>
                          <a:latin typeface="Roboto" panose="02000000000000000000" pitchFamily="2" charset="0"/>
                          <a:ea typeface="Roboto" panose="02000000000000000000" pitchFamily="2" charset="0"/>
                        </a:rPr>
                        <a:t>À deux. </a:t>
                      </a:r>
                      <a:r>
                        <a:rPr lang="fr-FR" sz="1000" b="0" kern="1300" baseline="0" dirty="0">
                          <a:solidFill>
                            <a:schemeClr val="tx1"/>
                          </a:solidFill>
                          <a:latin typeface="Roboto" panose="02000000000000000000" pitchFamily="2" charset="0"/>
                          <a:ea typeface="Roboto" panose="02000000000000000000" pitchFamily="2" charset="0"/>
                        </a:rPr>
                        <a:t>Écoutez la chanson. </a:t>
                      </a:r>
                    </a:p>
                    <a:p>
                      <a:pPr algn="just"/>
                      <a:r>
                        <a:rPr lang="fr-FR" sz="1000" b="0" kern="1300" baseline="0" dirty="0" err="1">
                          <a:solidFill>
                            <a:schemeClr val="tx1"/>
                          </a:solidFill>
                          <a:latin typeface="Roboto" panose="02000000000000000000" pitchFamily="2" charset="0"/>
                          <a:ea typeface="Roboto" panose="02000000000000000000" pitchFamily="2" charset="0"/>
                        </a:rPr>
                        <a:t>Hoshi</a:t>
                      </a:r>
                      <a:r>
                        <a:rPr lang="fr-FR" sz="1000" b="0" kern="1300" baseline="0" dirty="0">
                          <a:solidFill>
                            <a:schemeClr val="tx1"/>
                          </a:solidFill>
                          <a:latin typeface="Roboto" panose="02000000000000000000" pitchFamily="2" charset="0"/>
                          <a:ea typeface="Roboto" panose="02000000000000000000" pitchFamily="2" charset="0"/>
                        </a:rPr>
                        <a:t> parle d’un avenir lumineux ou sombre ? Notez les mots qui vous justifient votre réponse.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413030">
                <a:tc>
                  <a:txBody>
                    <a:bodyPr/>
                    <a:lstStyle/>
                    <a:p>
                      <a:pPr algn="r"/>
                      <a:r>
                        <a:rPr lang="fr-FR" sz="5300" b="1" i="0" dirty="0">
                          <a:solidFill>
                            <a:srgbClr val="A879A8"/>
                          </a:solidFill>
                          <a:latin typeface="Proto Grotesk" panose="02000000000000000000" pitchFamily="2" charset="0"/>
                        </a:rPr>
                        <a:t>3</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r>
                        <a:rPr lang="fr-FR" sz="1000" b="0" kern="1300" baseline="0" dirty="0">
                          <a:solidFill>
                            <a:schemeClr val="tx1"/>
                          </a:solidFill>
                          <a:latin typeface="Roboto" panose="02000000000000000000" pitchFamily="2" charset="0"/>
                          <a:ea typeface="Roboto" panose="02000000000000000000" pitchFamily="2" charset="0"/>
                        </a:rPr>
                        <a:t>Avec le refrain, expliquez le titre « </a:t>
                      </a:r>
                      <a:r>
                        <a:rPr lang="fr-FR" sz="1000" b="0" i="1" kern="1300" baseline="0" dirty="0">
                          <a:solidFill>
                            <a:schemeClr val="tx1"/>
                          </a:solidFill>
                          <a:latin typeface="Roboto" panose="02000000000000000000" pitchFamily="2" charset="0"/>
                          <a:ea typeface="Roboto" panose="02000000000000000000" pitchFamily="2" charset="0"/>
                        </a:rPr>
                        <a:t>Enfants du danger</a:t>
                      </a:r>
                      <a:r>
                        <a:rPr lang="fr-FR" sz="1000" b="0" kern="1300" baseline="0" dirty="0">
                          <a:solidFill>
                            <a:schemeClr val="tx1"/>
                          </a:solidFill>
                          <a:latin typeface="Roboto" panose="02000000000000000000" pitchFamily="2" charset="0"/>
                          <a:ea typeface="Roboto" panose="02000000000000000000" pitchFamily="2" charset="0"/>
                        </a:rPr>
                        <a:t> ».</a:t>
                      </a:r>
                    </a:p>
                    <a:p>
                      <a:pPr algn="just"/>
                      <a:r>
                        <a:rPr lang="fr-FR" sz="1000" b="0" kern="1300" baseline="0" dirty="0">
                          <a:solidFill>
                            <a:schemeClr val="tx1"/>
                          </a:solidFill>
                          <a:latin typeface="Roboto" panose="02000000000000000000" pitchFamily="2" charset="0"/>
                          <a:ea typeface="Roboto" panose="02000000000000000000" pitchFamily="2" charset="0"/>
                        </a:rPr>
                        <a:t>Quels sont les dangers ? </a:t>
                      </a:r>
                    </a:p>
                    <a:p>
                      <a:pPr algn="ctr"/>
                      <a:br>
                        <a:rPr lang="fr-FR" sz="1000" b="0" kern="1300" baseline="0" dirty="0">
                          <a:solidFill>
                            <a:schemeClr val="tx1"/>
                          </a:solidFill>
                          <a:latin typeface="Roboto" panose="02000000000000000000" pitchFamily="2" charset="0"/>
                          <a:ea typeface="Roboto" panose="02000000000000000000" pitchFamily="2" charset="0"/>
                        </a:rPr>
                      </a:br>
                      <a:r>
                        <a:rPr lang="fr-FR" sz="1000" b="0" i="1" kern="1300" baseline="0" dirty="0">
                          <a:solidFill>
                            <a:schemeClr val="tx1"/>
                          </a:solidFill>
                          <a:latin typeface="Roboto" panose="02000000000000000000" pitchFamily="2" charset="0"/>
                          <a:ea typeface="Roboto" panose="02000000000000000000" pitchFamily="2" charset="0"/>
                        </a:rPr>
                        <a:t>« </a:t>
                      </a: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On est des enfants du danger /  </a:t>
                      </a:r>
                      <a:r>
                        <a:rPr lang="fr-FR" sz="1000" b="1" i="1" dirty="0">
                          <a:solidFill>
                            <a:srgbClr val="202124"/>
                          </a:solidFill>
                          <a:latin typeface="Roboto" panose="02000000000000000000"/>
                          <a:ea typeface="Times New Roman" panose="02020603050405020304" pitchFamily="18" charset="0"/>
                          <a:cs typeface="Times New Roman" panose="02020603050405020304" pitchFamily="18" charset="0"/>
                        </a:rPr>
                        <a:t>Coup de soleil en décembre</a:t>
                      </a:r>
                      <a:b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b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Notre Terre, une soirée /  </a:t>
                      </a:r>
                      <a:r>
                        <a:rPr lang="fr-FR" sz="1000" b="1" i="1" dirty="0">
                          <a:solidFill>
                            <a:srgbClr val="202124"/>
                          </a:solidFill>
                          <a:latin typeface="Roboto" panose="02000000000000000000"/>
                          <a:ea typeface="Times New Roman" panose="02020603050405020304" pitchFamily="18" charset="0"/>
                          <a:cs typeface="Times New Roman" panose="02020603050405020304" pitchFamily="18" charset="0"/>
                        </a:rPr>
                        <a:t>En bordel </a:t>
                      </a: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comme notre chambre</a:t>
                      </a:r>
                      <a:b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b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Enfants du danger / La terre veut un </a:t>
                      </a:r>
                      <a:r>
                        <a:rPr lang="fr-FR" sz="1000" b="1" i="1" dirty="0">
                          <a:solidFill>
                            <a:srgbClr val="202124"/>
                          </a:solidFill>
                          <a:latin typeface="Roboto" panose="02000000000000000000"/>
                          <a:ea typeface="Times New Roman" panose="02020603050405020304" pitchFamily="18" charset="0"/>
                          <a:cs typeface="Times New Roman" panose="02020603050405020304" pitchFamily="18" charset="0"/>
                        </a:rPr>
                        <a:t>scaphandre</a:t>
                      </a:r>
                      <a:r>
                        <a:rPr lang="fr-FR" sz="1000" i="1" baseline="30000" dirty="0">
                          <a:solidFill>
                            <a:srgbClr val="202124"/>
                          </a:solidFill>
                          <a:latin typeface="Roboto" panose="02000000000000000000"/>
                          <a:ea typeface="Times New Roman" panose="02020603050405020304" pitchFamily="18" charset="0"/>
                          <a:cs typeface="Times New Roman" panose="02020603050405020304" pitchFamily="18" charset="0"/>
                        </a:rPr>
                        <a:t>3</a:t>
                      </a:r>
                      <a:b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b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Qui pourra la venger / Quand tout sera </a:t>
                      </a:r>
                      <a:r>
                        <a:rPr lang="fr-FR" sz="1000" b="1" i="1" dirty="0">
                          <a:solidFill>
                            <a:srgbClr val="202124"/>
                          </a:solidFill>
                          <a:latin typeface="Roboto" panose="02000000000000000000"/>
                          <a:ea typeface="Times New Roman" panose="02020603050405020304" pitchFamily="18" charset="0"/>
                          <a:cs typeface="Times New Roman" panose="02020603050405020304" pitchFamily="18" charset="0"/>
                        </a:rPr>
                        <a:t>en cendres </a:t>
                      </a:r>
                      <a:r>
                        <a:rPr lang="fr-FR" sz="1000" i="1" dirty="0">
                          <a:solidFill>
                            <a:srgbClr val="202124"/>
                          </a:solidFill>
                          <a:latin typeface="Roboto" panose="02000000000000000000"/>
                          <a:ea typeface="Times New Roman" panose="02020603050405020304" pitchFamily="18" charset="0"/>
                          <a:cs typeface="Times New Roman" panose="02020603050405020304" pitchFamily="18" charset="0"/>
                        </a:rPr>
                        <a:t>? </a:t>
                      </a:r>
                      <a:r>
                        <a:rPr lang="fr-FR" sz="1000" b="0" i="1" kern="1300" baseline="0" dirty="0">
                          <a:solidFill>
                            <a:schemeClr val="tx1"/>
                          </a:solidFill>
                          <a:latin typeface="Roboto" panose="02000000000000000000" pitchFamily="2" charset="0"/>
                          <a:ea typeface="Roboto" panose="02000000000000000000" pitchFamily="2"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281291">
                <a:tc>
                  <a:txBody>
                    <a:bodyPr/>
                    <a:lstStyle/>
                    <a:p>
                      <a:pPr algn="r"/>
                      <a:r>
                        <a:rPr lang="fr-FR" sz="5300" b="1" i="0" dirty="0">
                          <a:solidFill>
                            <a:srgbClr val="A879A8"/>
                          </a:solidFill>
                          <a:latin typeface="Proto Grotesk" panose="02000000000000000000" pitchFamily="2" charset="0"/>
                        </a:rPr>
                        <a:t>4</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En petits groupes.</a:t>
                      </a:r>
                    </a:p>
                    <a:p>
                      <a:pPr algn="just"/>
                      <a:r>
                        <a:rPr lang="fr-FR" sz="1000" b="0" kern="1300" baseline="0" dirty="0">
                          <a:solidFill>
                            <a:schemeClr val="tx1"/>
                          </a:solidFill>
                          <a:latin typeface="Roboto" panose="02000000000000000000" pitchFamily="2" charset="0"/>
                          <a:ea typeface="Roboto" panose="02000000000000000000" pitchFamily="2" charset="0"/>
                        </a:rPr>
                        <a:t>Une manifestation pacifique est organisée dans votre ville pour la Journée mondiale de l’environnement. Vous préparez une bannière pour le cortège. Réfléchissez à un slogan court, efficace et puissant. Mettez-vous d’accord sur un dessin pour illustrer votre slogan.</a:t>
                      </a:r>
                    </a:p>
                    <a:p>
                      <a:pPr algn="just"/>
                      <a:r>
                        <a:rPr lang="fr-FR" sz="1000" b="0" kern="1300" baseline="0" dirty="0">
                          <a:solidFill>
                            <a:schemeClr val="tx1"/>
                          </a:solidFill>
                          <a:latin typeface="Roboto" panose="02000000000000000000" pitchFamily="2" charset="0"/>
                          <a:ea typeface="Roboto" panose="02000000000000000000" pitchFamily="2" charset="0"/>
                        </a:rPr>
                        <a:t>Exemple : </a:t>
                      </a:r>
                      <a:r>
                        <a:rPr lang="fr-FR" sz="1000" b="0" i="1" kern="1300" baseline="0" dirty="0">
                          <a:solidFill>
                            <a:schemeClr val="tx1"/>
                          </a:solidFill>
                          <a:latin typeface="Roboto" panose="02000000000000000000" pitchFamily="2" charset="0"/>
                          <a:ea typeface="Roboto" panose="02000000000000000000" pitchFamily="2" charset="0"/>
                        </a:rPr>
                        <a:t>Pas de planète B ! </a:t>
                      </a:r>
                    </a:p>
                    <a:p>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Daphné Rios</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4" name="Image 33">
            <a:extLst>
              <a:ext uri="{FF2B5EF4-FFF2-40B4-BE49-F238E27FC236}">
                <a16:creationId xmlns:a16="http://schemas.microsoft.com/office/drawing/2014/main" id="{B1BFA377-1B51-F942-94B8-5309D22EF5C6}"/>
              </a:ext>
            </a:extLst>
          </p:cNvPr>
          <p:cNvPicPr>
            <a:picLocks noChangeAspect="1"/>
          </p:cNvPicPr>
          <p:nvPr/>
        </p:nvPicPr>
        <p:blipFill>
          <a:blip r:embed="rId3"/>
          <a:stretch>
            <a:fillRect/>
          </a:stretch>
        </p:blipFill>
        <p:spPr>
          <a:xfrm>
            <a:off x="0" y="1183"/>
            <a:ext cx="2743200" cy="660400"/>
          </a:xfrm>
          <a:prstGeom prst="rect">
            <a:avLst/>
          </a:prstGeom>
        </p:spPr>
      </p:pic>
      <p:pic>
        <p:nvPicPr>
          <p:cNvPr id="11" name="Image 10">
            <a:extLst>
              <a:ext uri="{FF2B5EF4-FFF2-40B4-BE49-F238E27FC236}">
                <a16:creationId xmlns:a16="http://schemas.microsoft.com/office/drawing/2014/main" id="{5BF3BCC4-D45B-00EC-99B5-2251CD975039}"/>
              </a:ext>
            </a:extLst>
          </p:cNvPr>
          <p:cNvPicPr>
            <a:picLocks noChangeAspect="1"/>
          </p:cNvPicPr>
          <p:nvPr/>
        </p:nvPicPr>
        <p:blipFill>
          <a:blip r:embed="rId4"/>
          <a:stretch>
            <a:fillRect/>
          </a:stretch>
        </p:blipFill>
        <p:spPr>
          <a:xfrm>
            <a:off x="1889016" y="6845869"/>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nvPicPr>
        <p:blipFill>
          <a:blip r:embed="rId5"/>
          <a:stretch>
            <a:fillRect/>
          </a:stretch>
        </p:blipFill>
        <p:spPr>
          <a:xfrm>
            <a:off x="1875705" y="2043990"/>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nvPicPr>
        <p:blipFill>
          <a:blip r:embed="rId6"/>
          <a:stretch>
            <a:fillRect/>
          </a:stretch>
        </p:blipFill>
        <p:spPr>
          <a:xfrm>
            <a:off x="1875705" y="4552365"/>
            <a:ext cx="508000" cy="508000"/>
          </a:xfrm>
          <a:prstGeom prst="rect">
            <a:avLst/>
          </a:prstGeom>
        </p:spPr>
      </p:pic>
      <p:pic>
        <p:nvPicPr>
          <p:cNvPr id="3" name="Image 2">
            <a:extLst>
              <a:ext uri="{FF2B5EF4-FFF2-40B4-BE49-F238E27FC236}">
                <a16:creationId xmlns:a16="http://schemas.microsoft.com/office/drawing/2014/main" id="{2A893545-BD9C-0E1B-5387-90D6AC5A49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22342" y="2729340"/>
            <a:ext cx="1799269" cy="1391413"/>
          </a:xfrm>
          <a:prstGeom prst="rect">
            <a:avLst/>
          </a:prstGeom>
          <a:ln>
            <a:noFill/>
          </a:ln>
          <a:effectLst>
            <a:outerShdw blurRad="190500" algn="tl" rotWithShape="0">
              <a:srgbClr val="000000">
                <a:alpha val="70000"/>
              </a:srgbClr>
            </a:outerShdw>
          </a:effectLst>
        </p:spPr>
      </p:pic>
      <p:pic>
        <p:nvPicPr>
          <p:cNvPr id="7" name="Image 6">
            <a:extLst>
              <a:ext uri="{FF2B5EF4-FFF2-40B4-BE49-F238E27FC236}">
                <a16:creationId xmlns:a16="http://schemas.microsoft.com/office/drawing/2014/main" id="{A0DE1670-1AB1-31B5-155F-477FC8359C5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751137" y="2720137"/>
            <a:ext cx="1806115" cy="1400616"/>
          </a:xfrm>
          <a:prstGeom prst="rect">
            <a:avLst/>
          </a:prstGeom>
          <a:ln>
            <a:noFill/>
          </a:ln>
          <a:effectLst>
            <a:outerShdw blurRad="190500" algn="tl" rotWithShape="0">
              <a:srgbClr val="000000">
                <a:alpha val="70000"/>
              </a:srgbClr>
            </a:outerShdw>
          </a:effectLst>
        </p:spPr>
      </p:pic>
      <p:pic>
        <p:nvPicPr>
          <p:cNvPr id="14" name="Image 13">
            <a:extLst>
              <a:ext uri="{FF2B5EF4-FFF2-40B4-BE49-F238E27FC236}">
                <a16:creationId xmlns:a16="http://schemas.microsoft.com/office/drawing/2014/main" id="{EF57C1F3-5E9A-47E3-8B1A-8DA3877A60F2}"/>
              </a:ext>
            </a:extLst>
          </p:cNvPr>
          <p:cNvPicPr>
            <a:picLocks noChangeAspect="1"/>
          </p:cNvPicPr>
          <p:nvPr/>
        </p:nvPicPr>
        <p:blipFill>
          <a:blip r:embed="rId9"/>
          <a:stretch>
            <a:fillRect/>
          </a:stretch>
        </p:blipFill>
        <p:spPr>
          <a:xfrm>
            <a:off x="1875705" y="5468328"/>
            <a:ext cx="508000" cy="508000"/>
          </a:xfrm>
          <a:prstGeom prst="rect">
            <a:avLst/>
          </a:prstGeom>
        </p:spPr>
      </p:pic>
      <p:pic>
        <p:nvPicPr>
          <p:cNvPr id="15" name="Image 14">
            <a:extLst>
              <a:ext uri="{FF2B5EF4-FFF2-40B4-BE49-F238E27FC236}">
                <a16:creationId xmlns:a16="http://schemas.microsoft.com/office/drawing/2014/main" id="{1BE9935B-93B4-C04A-8C65-0661A7923CE0}"/>
              </a:ext>
            </a:extLst>
          </p:cNvPr>
          <p:cNvPicPr>
            <a:picLocks noChangeAspect="1"/>
          </p:cNvPicPr>
          <p:nvPr/>
        </p:nvPicPr>
        <p:blipFill>
          <a:blip r:embed="rId10"/>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994972310"/>
              </p:ext>
            </p:extLst>
          </p:nvPr>
        </p:nvGraphicFramePr>
        <p:xfrm>
          <a:off x="864394" y="964406"/>
          <a:ext cx="6369404" cy="8889600"/>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41546">
                  <a:extLst>
                    <a:ext uri="{9D8B030D-6E8A-4147-A177-3AD203B41FA5}">
                      <a16:colId xmlns:a16="http://schemas.microsoft.com/office/drawing/2014/main" val="1509632764"/>
                    </a:ext>
                  </a:extLst>
                </a:gridCol>
                <a:gridCol w="4513458">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87723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Quand vous pensez à l’avenir, quelles sont vos plus grandes peurs et vos plus grands espoirs concernant :</a:t>
                      </a:r>
                    </a:p>
                    <a:p>
                      <a:pPr marL="171450" indent="-171450">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la technologie</a:t>
                      </a:r>
                    </a:p>
                    <a:p>
                      <a:pPr marL="171450" indent="-171450">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l’environnement</a:t>
                      </a:r>
                    </a:p>
                    <a:p>
                      <a:pPr marL="171450" indent="-171450">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 mode de vie des humains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87095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Écoutez la musique. </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quel lieu pourriez-vous l’entendre ? Cochez la bonne réponse.</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Dans un lieu de culte.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Dans un ascenseur.</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Dans une discothèque.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Dans un opéra.</a:t>
                      </a: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Qu’est ce que cette musique vous donne envie de faire ?  Pourquoi ? </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Medium" panose="02000000000000000000" pitchFamily="2" charset="0"/>
                          <a:ea typeface="+mn-ea"/>
                          <a:cs typeface="+mn-cs"/>
                        </a:rPr>
                        <a:t>Écoutez les paroles, dessinez les mots qui décrivent le monde qu’</a:t>
                      </a:r>
                      <a:r>
                        <a:rPr lang="fr-FR" sz="1000" b="0" kern="1300" baseline="0" dirty="0" err="1">
                          <a:solidFill>
                            <a:schemeClr val="dk1"/>
                          </a:solidFill>
                          <a:effectLst/>
                          <a:latin typeface="Roboto Medium" panose="02000000000000000000" pitchFamily="2" charset="0"/>
                          <a:ea typeface="+mn-ea"/>
                          <a:cs typeface="+mn-cs"/>
                        </a:rPr>
                        <a:t>Hoshi</a:t>
                      </a:r>
                      <a:r>
                        <a:rPr lang="fr-FR" sz="1000" b="0" kern="1300" baseline="0" dirty="0">
                          <a:solidFill>
                            <a:schemeClr val="dk1"/>
                          </a:solidFill>
                          <a:effectLst/>
                          <a:latin typeface="Roboto Medium" panose="02000000000000000000" pitchFamily="2" charset="0"/>
                          <a:ea typeface="+mn-ea"/>
                          <a:cs typeface="+mn-cs"/>
                        </a:rPr>
                        <a:t> imagine.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b="0" kern="1300" baseline="0" dirty="0">
                          <a:solidFill>
                            <a:schemeClr val="dk1"/>
                          </a:solidFill>
                          <a:effectLst/>
                          <a:latin typeface="Roboto Medium" panose="02000000000000000000" pitchFamily="2" charset="0"/>
                          <a:ea typeface="+mn-ea"/>
                          <a:cs typeface="+mn-cs"/>
                        </a:rPr>
                        <a:t>Comparez vos dessins. Comment les interprétez-vous ?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Enfants du danger » </a:t>
            </a:r>
            <a:r>
              <a:rPr lang="fr-FR" sz="1200" dirty="0" err="1">
                <a:latin typeface="Roboto" panose="02000000000000000000" pitchFamily="2" charset="0"/>
                <a:ea typeface="Roboto" panose="02000000000000000000" pitchFamily="2" charset="0"/>
              </a:rPr>
              <a:t>Hoshi</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Daphné Rios</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9" name="Image 38">
            <a:extLst>
              <a:ext uri="{FF2B5EF4-FFF2-40B4-BE49-F238E27FC236}">
                <a16:creationId xmlns:a16="http://schemas.microsoft.com/office/drawing/2014/main" id="{27CB6A3E-585B-2C4A-B864-F5AF921B3998}"/>
              </a:ext>
            </a:extLst>
          </p:cNvPr>
          <p:cNvPicPr>
            <a:picLocks noChangeAspect="1"/>
          </p:cNvPicPr>
          <p:nvPr/>
        </p:nvPicPr>
        <p:blipFill>
          <a:blip r:embed="rId3"/>
          <a:stretch>
            <a:fillRect/>
          </a:stretch>
        </p:blipFill>
        <p:spPr>
          <a:xfrm>
            <a:off x="7937" y="240"/>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nvPicPr>
        <p:blipFill>
          <a:blip r:embed="rId4"/>
          <a:stretch>
            <a:fillRect/>
          </a:stretch>
        </p:blipFill>
        <p:spPr>
          <a:xfrm>
            <a:off x="1875705" y="1340252"/>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nvPicPr>
        <p:blipFill>
          <a:blip r:embed="rId5"/>
          <a:stretch>
            <a:fillRect/>
          </a:stretch>
        </p:blipFill>
        <p:spPr>
          <a:xfrm>
            <a:off x="1890859" y="3170950"/>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nvPicPr>
        <p:blipFill>
          <a:blip r:embed="rId6"/>
          <a:stretch>
            <a:fillRect/>
          </a:stretch>
        </p:blipFill>
        <p:spPr>
          <a:xfrm>
            <a:off x="1875705" y="5512572"/>
            <a:ext cx="508000" cy="508000"/>
          </a:xfrm>
          <a:prstGeom prst="rect">
            <a:avLst/>
          </a:prstGeom>
        </p:spPr>
      </p:pic>
      <p:sp>
        <p:nvSpPr>
          <p:cNvPr id="2" name="Phylactère : pensées 1">
            <a:extLst>
              <a:ext uri="{FF2B5EF4-FFF2-40B4-BE49-F238E27FC236}">
                <a16:creationId xmlns:a16="http://schemas.microsoft.com/office/drawing/2014/main" id="{FD509C1A-FFDF-4ED6-8479-79467C34F065}"/>
              </a:ext>
            </a:extLst>
          </p:cNvPr>
          <p:cNvSpPr/>
          <p:nvPr/>
        </p:nvSpPr>
        <p:spPr>
          <a:xfrm rot="11793170">
            <a:off x="2751097" y="6125254"/>
            <a:ext cx="4490598" cy="2885453"/>
          </a:xfrm>
          <a:prstGeom prst="cloudCallout">
            <a:avLst>
              <a:gd name="adj1" fmla="val 39365"/>
              <a:gd name="adj2" fmla="val -65645"/>
            </a:avLst>
          </a:prstGeom>
          <a:noFill/>
          <a:ln>
            <a:solidFill>
              <a:srgbClr val="A87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0A18E20F-E8DF-1944-A3AE-7886646349E0}"/>
              </a:ext>
            </a:extLst>
          </p:cNvPr>
          <p:cNvPicPr>
            <a:picLocks noChangeAspect="1"/>
          </p:cNvPicPr>
          <p:nvPr/>
        </p:nvPicPr>
        <p:blipFill>
          <a:blip r:embed="rId7"/>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776217625"/>
              </p:ext>
            </p:extLst>
          </p:nvPr>
        </p:nvGraphicFramePr>
        <p:xfrm>
          <a:off x="864394" y="1128713"/>
          <a:ext cx="6366106" cy="11751083"/>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1706">
                  <a:extLst>
                    <a:ext uri="{9D8B030D-6E8A-4147-A177-3AD203B41FA5}">
                      <a16:colId xmlns:a16="http://schemas.microsoft.com/office/drawing/2014/main" val="1509632764"/>
                    </a:ext>
                  </a:extLst>
                </a:gridCol>
                <a:gridCol w="4500000">
                  <a:extLst>
                    <a:ext uri="{9D8B030D-6E8A-4147-A177-3AD203B41FA5}">
                      <a16:colId xmlns:a16="http://schemas.microsoft.com/office/drawing/2014/main" val="9856797"/>
                    </a:ext>
                  </a:extLst>
                </a:gridCol>
              </a:tblGrid>
              <a:tr h="360000">
                <a:tc rowSpan="3">
                  <a:txBody>
                    <a:bodyPr/>
                    <a:lstStyle/>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r>
                        <a:rPr lang="fr-FR" sz="5300" b="1" i="0" baseline="0" dirty="0">
                          <a:solidFill>
                            <a:srgbClr val="A879A8"/>
                          </a:solidFill>
                          <a:latin typeface="Proto Grotesk" panose="02000000000000000000" pitchFamily="2" charset="0"/>
                        </a:rPr>
                        <a:t>4</a:t>
                      </a:r>
                    </a:p>
                  </a:txBody>
                  <a:tcPr marL="0" marR="0" marT="234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a:ea typeface="+mn-ea"/>
                          <a:cs typeface="+mn-cs"/>
                        </a:rPr>
                        <a:t>B.</a:t>
                      </a:r>
                      <a:r>
                        <a:rPr kumimoji="0" lang="fr-FR" sz="1000" b="0" i="1" u="none" strike="noStrike" kern="1300" cap="none" spc="0" normalizeH="0" baseline="0" noProof="0" dirty="0">
                          <a:ln>
                            <a:noFill/>
                          </a:ln>
                          <a:solidFill>
                            <a:prstClr val="black"/>
                          </a:solidFill>
                          <a:effectLst/>
                          <a:uLnTx/>
                          <a:uFillTx/>
                          <a:latin typeface="Roboto Medium" panose="02000000000000000000"/>
                          <a:ea typeface="+mn-ea"/>
                          <a:cs typeface="+mn-cs"/>
                        </a:rPr>
                        <a:t> </a:t>
                      </a:r>
                      <a:r>
                        <a:rPr kumimoji="0" lang="fr-FR" sz="1000" b="0" i="0" u="none" strike="noStrike" kern="1300" cap="none" spc="0" normalizeH="0" baseline="0" noProof="0" dirty="0">
                          <a:ln>
                            <a:noFill/>
                          </a:ln>
                          <a:solidFill>
                            <a:prstClr val="black"/>
                          </a:solidFill>
                          <a:effectLst/>
                          <a:uLnTx/>
                          <a:uFillTx/>
                          <a:latin typeface="Roboto Medium" panose="02000000000000000000"/>
                          <a:ea typeface="+mn-ea"/>
                          <a:cs typeface="+mn-cs"/>
                        </a:rPr>
                        <a:t>Écoutez et dites si ces phrases sont vraies ou fausses. </a:t>
                      </a: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pPr>
                        <a:spcAft>
                          <a:spcPts val="800"/>
                        </a:spcAft>
                      </a:pPr>
                      <a:endParaRPr lang="fr-FR" sz="1000" dirty="0">
                        <a:solidFill>
                          <a:srgbClr val="202124"/>
                        </a:solidFill>
                        <a:latin typeface="Roboto" panose="02000000000000000000"/>
                        <a:ea typeface="Times New Roman" panose="02020603050405020304" pitchFamily="18" charset="0"/>
                        <a:cs typeface="Times New Roman" panose="02020603050405020304" pitchFamily="18" charset="0"/>
                      </a:endParaRPr>
                    </a:p>
                    <a:p>
                      <a:endParaRPr lang="fr-FR" sz="1600" b="1" i="0" kern="1300" baseline="0" dirty="0">
                        <a:latin typeface="Roboto" panose="02000000000000000000" pitchFamily="2" charset="0"/>
                      </a:endParaRP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68020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1" kern="1300" baseline="0" dirty="0">
                          <a:solidFill>
                            <a:schemeClr val="dk1"/>
                          </a:solidFill>
                          <a:effectLst/>
                          <a:latin typeface="Roboto Medium" panose="02000000000000000000" pitchFamily="2" charset="0"/>
                          <a:ea typeface="+mn-ea"/>
                          <a:cs typeface="+mn-cs"/>
                        </a:rPr>
                        <a:t>Battle en chanson sur le rythme des couplets.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représentez la jeunesse et vous reprochez aux adultes d’être responsables de l’avenir de la planète et de la civilisation. Préparez un couplet de 8 lignes qui présentent entre deux et quatre idées. </a:t>
                      </a:r>
                    </a:p>
                    <a:p>
                      <a:pPr marL="0" indent="0" algn="just">
                        <a:buFontTx/>
                        <a:buNone/>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Si besoin, trouvez des rimes sur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4"/>
                        </a:rPr>
                        <a:t>https://www.rimessolides.com/</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p>
                      <a:pPr marL="0" indent="0" algn="just">
                        <a:buFontTx/>
                        <a:buNone/>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Entraînez-vous sur le rythme de la chanson en version karaoké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5"/>
                        </a:rPr>
                        <a:t>https://www.youtube.com/watch?v=NUgtVV-KWhM</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puis chantez devant le groupe.</a:t>
                      </a:r>
                    </a:p>
                    <a:p>
                      <a:pPr algn="just"/>
                      <a:endPar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Votez pour le meilleur groupe : chant, parole, rythme et attitude !</a:t>
                      </a:r>
                    </a:p>
                    <a:p>
                      <a:pPr algn="just"/>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rowSpan="4">
                  <a:txBody>
                    <a:bodyPr/>
                    <a:lstStyle/>
                    <a:p>
                      <a:pPr algn="r"/>
                      <a:endParaRPr lang="fr-FR" sz="5300" b="1" i="0" baseline="0" dirty="0">
                        <a:solidFill>
                          <a:srgbClr val="5194C4"/>
                        </a:solidFill>
                        <a:latin typeface="Proto Grotesk"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1777003564"/>
                  </a:ext>
                </a:extLst>
              </a:tr>
              <a:tr h="123761">
                <a:tc vMerge="1">
                  <a:txBody>
                    <a:bodyPr/>
                    <a:lstStyle/>
                    <a:p>
                      <a:pPr algn="r"/>
                      <a:endParaRPr lang="fr-FR" sz="5300" b="1" i="0" baseline="0" dirty="0">
                        <a:solidFill>
                          <a:srgbClr val="5194C4"/>
                        </a:solidFill>
                        <a:latin typeface="Proto Grotesk" panose="020000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avez été sélectionné(e) pour être le ou la porte-parole de la jeunesse lors d’une conférence des Nations Unies sur l’environnement. Vous préparez un discours présentant les peurs de la jeunesse, leurs raisons et pour demander aux chefs d’États d’agir au plus vite.  </a:t>
                      </a:r>
                    </a:p>
                    <a:p>
                      <a:pPr algn="just"/>
                      <a:endParaRPr lang="fr-FR" sz="1000" b="0" i="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159981"/>
                  </a:ext>
                </a:extLst>
              </a:tr>
              <a:tr h="289560">
                <a:tc vMerge="1">
                  <a:txBody>
                    <a:bodyPr/>
                    <a:lstStyle/>
                    <a:p>
                      <a:pPr algn="r"/>
                      <a:endParaRPr lang="fr-FR" sz="5300" b="1" i="0" baseline="0" dirty="0">
                        <a:solidFill>
                          <a:srgbClr val="5194C4"/>
                        </a:solidFill>
                        <a:latin typeface="Proto Grotesk" panose="020000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Visionnez le clip interactif de </a:t>
                      </a:r>
                      <a:r>
                        <a:rPr lang="fr-FR" sz="1000" b="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Hoshi</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en scannant le QR Code ci-contre.</a:t>
                      </a: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ce clip, toutes les minutes, vous avez la possibilité de choisir la suite de l’histoire selon que vous êtes optimiste ou pessimiste.   </a:t>
                      </a:r>
                    </a:p>
                    <a:p>
                      <a:pPr algn="just"/>
                      <a:endPar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Alors, avez-vous fait votre choix ? </a:t>
                      </a: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 est votre scénario pour le futur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Enfants du danger » </a:t>
            </a:r>
            <a:r>
              <a:rPr lang="fr-FR" sz="1200" dirty="0" err="1">
                <a:latin typeface="Roboto" panose="02000000000000000000" pitchFamily="2" charset="0"/>
                <a:ea typeface="Roboto" panose="02000000000000000000" pitchFamily="2" charset="0"/>
              </a:rPr>
              <a:t>Hoshi</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Daphné Rios</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CA879607-E19B-0F40-9C0B-6E9B796FF879}"/>
              </a:ext>
            </a:extLst>
          </p:cNvPr>
          <p:cNvPicPr>
            <a:picLocks noChangeAspect="1"/>
          </p:cNvPicPr>
          <p:nvPr/>
        </p:nvPicPr>
        <p:blipFill>
          <a:blip r:embed="rId6"/>
          <a:stretch>
            <a:fillRect/>
          </a:stretch>
        </p:blipFill>
        <p:spPr>
          <a:xfrm>
            <a:off x="7937" y="-3447"/>
            <a:ext cx="2743200" cy="660400"/>
          </a:xfrm>
          <a:prstGeom prst="rect">
            <a:avLst/>
          </a:prstGeom>
        </p:spPr>
      </p:pic>
      <p:graphicFrame>
        <p:nvGraphicFramePr>
          <p:cNvPr id="2" name="Tableau 1">
            <a:extLst>
              <a:ext uri="{FF2B5EF4-FFF2-40B4-BE49-F238E27FC236}">
                <a16:creationId xmlns:a16="http://schemas.microsoft.com/office/drawing/2014/main" id="{F9ADDF5B-AF49-46AB-96C2-D4C6D355C452}"/>
              </a:ext>
            </a:extLst>
          </p:cNvPr>
          <p:cNvGraphicFramePr>
            <a:graphicFrameLocks noGrp="1"/>
          </p:cNvGraphicFramePr>
          <p:nvPr>
            <p:extLst>
              <p:ext uri="{D42A27DB-BD31-4B8C-83A1-F6EECF244321}">
                <p14:modId xmlns:p14="http://schemas.microsoft.com/office/powerpoint/2010/main" val="591349281"/>
              </p:ext>
            </p:extLst>
          </p:nvPr>
        </p:nvGraphicFramePr>
        <p:xfrm>
          <a:off x="2751137" y="1421356"/>
          <a:ext cx="4424364" cy="1950720"/>
        </p:xfrm>
        <a:graphic>
          <a:graphicData uri="http://schemas.openxmlformats.org/drawingml/2006/table">
            <a:tbl>
              <a:tblPr firstRow="1" bandRow="1">
                <a:tableStyleId>{5C22544A-7EE6-4342-B048-85BDC9FD1C3A}</a:tableStyleId>
              </a:tblPr>
              <a:tblGrid>
                <a:gridCol w="3313113">
                  <a:extLst>
                    <a:ext uri="{9D8B030D-6E8A-4147-A177-3AD203B41FA5}">
                      <a16:colId xmlns:a16="http://schemas.microsoft.com/office/drawing/2014/main" val="2900630951"/>
                    </a:ext>
                  </a:extLst>
                </a:gridCol>
                <a:gridCol w="577850">
                  <a:extLst>
                    <a:ext uri="{9D8B030D-6E8A-4147-A177-3AD203B41FA5}">
                      <a16:colId xmlns:a16="http://schemas.microsoft.com/office/drawing/2014/main" val="2465964266"/>
                    </a:ext>
                  </a:extLst>
                </a:gridCol>
                <a:gridCol w="533401">
                  <a:extLst>
                    <a:ext uri="{9D8B030D-6E8A-4147-A177-3AD203B41FA5}">
                      <a16:colId xmlns:a16="http://schemas.microsoft.com/office/drawing/2014/main" val="375922134"/>
                    </a:ext>
                  </a:extLst>
                </a:gridCol>
              </a:tblGrid>
              <a:tr h="228281">
                <a:tc>
                  <a:txBody>
                    <a:bodyPr/>
                    <a:lstStyle/>
                    <a:p>
                      <a:endParaRPr lang="fr-FR" sz="1000" b="0" dirty="0">
                        <a:solidFill>
                          <a:schemeClr val="tx1"/>
                        </a:solidFill>
                        <a:latin typeface="Roboto" panose="02000000000000000000"/>
                      </a:endParaRPr>
                    </a:p>
                  </a:txBody>
                  <a:tcPr anchor="ctr">
                    <a:lnR w="6350" cap="flat" cmpd="sng" algn="ctr">
                      <a:solidFill>
                        <a:srgbClr val="A879A8"/>
                      </a:solidFill>
                      <a:prstDash val="solid"/>
                      <a:round/>
                      <a:headEnd type="none" w="med" len="med"/>
                      <a:tailEnd type="none" w="med" len="med"/>
                    </a:lnR>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1220481951"/>
                  </a:ext>
                </a:extLst>
              </a:tr>
              <a:tr h="15807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1. Les jeunes dansent pour ne pas réfléchir.</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2862447720"/>
                  </a:ext>
                </a:extLst>
              </a:tr>
              <a:tr h="15807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2. Les jeunes protègent la planète. </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790031857"/>
                  </a:ext>
                </a:extLst>
              </a:tr>
              <a:tr h="228281">
                <a:tc>
                  <a:txBody>
                    <a:bodyPr/>
                    <a:lstStyle/>
                    <a:p>
                      <a:r>
                        <a:rPr lang="fr-FR" sz="1000" b="0" dirty="0">
                          <a:solidFill>
                            <a:schemeClr val="tx1"/>
                          </a:solidFill>
                          <a:latin typeface="Roboto" panose="02000000000000000000"/>
                        </a:rPr>
                        <a:t>3. Les jeunes veulent vite devenir adultes. </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1278187156"/>
                  </a:ext>
                </a:extLst>
              </a:tr>
              <a:tr h="228281">
                <a:tc>
                  <a:txBody>
                    <a:bodyPr/>
                    <a:lstStyle/>
                    <a:p>
                      <a:r>
                        <a:rPr lang="fr-FR" sz="1000" b="0" dirty="0">
                          <a:solidFill>
                            <a:schemeClr val="tx1"/>
                          </a:solidFill>
                          <a:latin typeface="Roboto" panose="02000000000000000000"/>
                        </a:rPr>
                        <a:t>4. Dans le futur, il sera facile de respirer.</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1412181997"/>
                  </a:ext>
                </a:extLst>
              </a:tr>
              <a:tr h="228281">
                <a:tc>
                  <a:txBody>
                    <a:bodyPr/>
                    <a:lstStyle/>
                    <a:p>
                      <a:r>
                        <a:rPr lang="fr-FR" sz="1000" b="0" dirty="0">
                          <a:solidFill>
                            <a:schemeClr val="tx1"/>
                          </a:solidFill>
                          <a:latin typeface="Roboto" panose="02000000000000000000"/>
                        </a:rPr>
                        <a:t>5. Dans le futur, il fera beau.</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219161604"/>
                  </a:ext>
                </a:extLst>
              </a:tr>
              <a:tr h="228281">
                <a:tc>
                  <a:txBody>
                    <a:bodyPr/>
                    <a:lstStyle/>
                    <a:p>
                      <a:r>
                        <a:rPr lang="fr-FR" sz="1000" b="0" dirty="0">
                          <a:solidFill>
                            <a:schemeClr val="tx1"/>
                          </a:solidFill>
                          <a:latin typeface="Roboto" panose="02000000000000000000"/>
                        </a:rPr>
                        <a:t>6. Dans le futur, il sera difficile de bien se nourrir.</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lnB w="6350" cap="flat" cmpd="sng" algn="ctr">
                      <a:solidFill>
                        <a:srgbClr val="A879A8"/>
                      </a:solidFill>
                      <a:prstDash val="solid"/>
                      <a:round/>
                      <a:headEnd type="none" w="med" len="med"/>
                      <a:tailEnd type="none" w="med" len="med"/>
                    </a:lnB>
                    <a:noFill/>
                  </a:tcPr>
                </a:tc>
                <a:extLst>
                  <a:ext uri="{0D108BD9-81ED-4DB2-BD59-A6C34878D82A}">
                    <a16:rowId xmlns:a16="http://schemas.microsoft.com/office/drawing/2014/main" val="948380548"/>
                  </a:ext>
                </a:extLst>
              </a:tr>
              <a:tr h="228281">
                <a:tc>
                  <a:txBody>
                    <a:bodyPr/>
                    <a:lstStyle/>
                    <a:p>
                      <a:r>
                        <a:rPr lang="fr-FR" sz="1000" b="0" dirty="0">
                          <a:solidFill>
                            <a:schemeClr val="tx1"/>
                          </a:solidFill>
                          <a:latin typeface="Roboto" panose="02000000000000000000"/>
                        </a:rPr>
                        <a:t>7. </a:t>
                      </a:r>
                      <a:r>
                        <a:rPr lang="fr-FR" sz="1000" b="0" dirty="0" err="1">
                          <a:solidFill>
                            <a:schemeClr val="tx1"/>
                          </a:solidFill>
                          <a:latin typeface="Roboto" panose="02000000000000000000"/>
                        </a:rPr>
                        <a:t>Hoshi</a:t>
                      </a:r>
                      <a:r>
                        <a:rPr lang="fr-FR" sz="1000" b="0" dirty="0">
                          <a:solidFill>
                            <a:schemeClr val="tx1"/>
                          </a:solidFill>
                          <a:latin typeface="Roboto" panose="02000000000000000000"/>
                        </a:rPr>
                        <a:t> propose de danser plutôt qu’agir.</a:t>
                      </a:r>
                    </a:p>
                  </a:txBody>
                  <a:tcPr anchor="ctr">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R w="6350" cap="flat" cmpd="sng" algn="ctr">
                      <a:solidFill>
                        <a:srgbClr val="A879A8"/>
                      </a:solidFill>
                      <a:prstDash val="solid"/>
                      <a:round/>
                      <a:headEnd type="none" w="med" len="med"/>
                      <a:tailEnd type="none" w="med" len="med"/>
                    </a:lnR>
                    <a:lnT w="6350" cap="flat" cmpd="sng" algn="ctr">
                      <a:solidFill>
                        <a:srgbClr val="A879A8"/>
                      </a:solidFill>
                      <a:prstDash val="solid"/>
                      <a:round/>
                      <a:headEnd type="none" w="med" len="med"/>
                      <a:tailEnd type="none" w="med" len="med"/>
                    </a:lnT>
                    <a:noFill/>
                  </a:tcPr>
                </a:tc>
                <a:tc>
                  <a:txBody>
                    <a:bodyPr/>
                    <a:lstStyle/>
                    <a:p>
                      <a:endParaRPr lang="fr-FR" sz="1000" b="0" dirty="0">
                        <a:solidFill>
                          <a:schemeClr val="tx1"/>
                        </a:solidFill>
                        <a:latin typeface="Roboto" panose="02000000000000000000"/>
                      </a:endParaRPr>
                    </a:p>
                  </a:txBody>
                  <a:tcPr anchor="ctr">
                    <a:lnL w="6350" cap="flat" cmpd="sng" algn="ctr">
                      <a:solidFill>
                        <a:srgbClr val="A879A8"/>
                      </a:solidFill>
                      <a:prstDash val="solid"/>
                      <a:round/>
                      <a:headEnd type="none" w="med" len="med"/>
                      <a:tailEnd type="none" w="med" len="med"/>
                    </a:lnL>
                    <a:lnT w="6350" cap="flat" cmpd="sng" algn="ctr">
                      <a:solidFill>
                        <a:srgbClr val="A879A8"/>
                      </a:solidFill>
                      <a:prstDash val="solid"/>
                      <a:round/>
                      <a:headEnd type="none" w="med" len="med"/>
                      <a:tailEnd type="none" w="med" len="med"/>
                    </a:lnT>
                    <a:noFill/>
                  </a:tcPr>
                </a:tc>
                <a:extLst>
                  <a:ext uri="{0D108BD9-81ED-4DB2-BD59-A6C34878D82A}">
                    <a16:rowId xmlns:a16="http://schemas.microsoft.com/office/drawing/2014/main" val="2229390347"/>
                  </a:ext>
                </a:extLst>
              </a:tr>
            </a:tbl>
          </a:graphicData>
        </a:graphic>
      </p:graphicFrame>
      <p:pic>
        <p:nvPicPr>
          <p:cNvPr id="5" name="Image 4">
            <a:extLst>
              <a:ext uri="{FF2B5EF4-FFF2-40B4-BE49-F238E27FC236}">
                <a16:creationId xmlns:a16="http://schemas.microsoft.com/office/drawing/2014/main" id="{DCB5AD66-D4F5-4726-87FF-E22A907C684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33881" y="1421355"/>
            <a:ext cx="214488" cy="214488"/>
          </a:xfrm>
          <a:prstGeom prst="rect">
            <a:avLst/>
          </a:prstGeom>
        </p:spPr>
      </p:pic>
      <p:pic>
        <p:nvPicPr>
          <p:cNvPr id="29" name="Image 28">
            <a:extLst>
              <a:ext uri="{FF2B5EF4-FFF2-40B4-BE49-F238E27FC236}">
                <a16:creationId xmlns:a16="http://schemas.microsoft.com/office/drawing/2014/main" id="{F3E91782-F516-46CC-81C1-B07862CD37D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42892" y="1421355"/>
            <a:ext cx="214487" cy="214488"/>
          </a:xfrm>
          <a:prstGeom prst="rect">
            <a:avLst/>
          </a:prstGeom>
        </p:spPr>
      </p:pic>
      <p:pic>
        <p:nvPicPr>
          <p:cNvPr id="8" name="Image 7">
            <a:extLst>
              <a:ext uri="{FF2B5EF4-FFF2-40B4-BE49-F238E27FC236}">
                <a16:creationId xmlns:a16="http://schemas.microsoft.com/office/drawing/2014/main" id="{4A15C5AA-0DE4-E88E-3894-A8A8F9A2B149}"/>
              </a:ext>
            </a:extLst>
          </p:cNvPr>
          <p:cNvPicPr>
            <a:picLocks noChangeAspect="1"/>
          </p:cNvPicPr>
          <p:nvPr/>
        </p:nvPicPr>
        <p:blipFill>
          <a:blip r:embed="rId9"/>
          <a:stretch>
            <a:fillRect/>
          </a:stretch>
        </p:blipFill>
        <p:spPr>
          <a:xfrm>
            <a:off x="1589582" y="8156819"/>
            <a:ext cx="1008942" cy="1008942"/>
          </a:xfrm>
          <a:prstGeom prst="rect">
            <a:avLst/>
          </a:prstGeom>
        </p:spPr>
      </p:pic>
      <p:pic>
        <p:nvPicPr>
          <p:cNvPr id="20" name="Image 19">
            <a:extLst>
              <a:ext uri="{FF2B5EF4-FFF2-40B4-BE49-F238E27FC236}">
                <a16:creationId xmlns:a16="http://schemas.microsoft.com/office/drawing/2014/main" id="{63332540-BB5F-405B-86EC-10F8262BB169}"/>
              </a:ext>
            </a:extLst>
          </p:cNvPr>
          <p:cNvPicPr>
            <a:picLocks noChangeAspect="1"/>
          </p:cNvPicPr>
          <p:nvPr/>
        </p:nvPicPr>
        <p:blipFill>
          <a:blip r:embed="rId10"/>
          <a:stretch>
            <a:fillRect/>
          </a:stretch>
        </p:blipFill>
        <p:spPr>
          <a:xfrm>
            <a:off x="1875705" y="3960593"/>
            <a:ext cx="508000" cy="508000"/>
          </a:xfrm>
          <a:prstGeom prst="rect">
            <a:avLst/>
          </a:prstGeom>
        </p:spPr>
      </p:pic>
      <p:pic>
        <p:nvPicPr>
          <p:cNvPr id="12" name="Image 11">
            <a:extLst>
              <a:ext uri="{FF2B5EF4-FFF2-40B4-BE49-F238E27FC236}">
                <a16:creationId xmlns:a16="http://schemas.microsoft.com/office/drawing/2014/main" id="{F0EE9CD1-290B-9840-B0A5-ABB50190A028}"/>
              </a:ext>
            </a:extLst>
          </p:cNvPr>
          <p:cNvPicPr>
            <a:picLocks noChangeAspect="1"/>
          </p:cNvPicPr>
          <p:nvPr/>
        </p:nvPicPr>
        <p:blipFill>
          <a:blip r:embed="rId11"/>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nvPicPr>
        <p:blipFill>
          <a:blip r:embed="rId2"/>
          <a:stretch>
            <a:fillRect/>
          </a:stretch>
        </p:blipFill>
        <p:spPr>
          <a:xfrm>
            <a:off x="15875"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908525274"/>
              </p:ext>
            </p:extLst>
          </p:nvPr>
        </p:nvGraphicFramePr>
        <p:xfrm>
          <a:off x="3954097" y="1311554"/>
          <a:ext cx="3279702" cy="648353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153759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Comparez vos dessins, comment les interprétez-vous ? </a:t>
                      </a:r>
                    </a:p>
                    <a:p>
                      <a:pPr algn="just"/>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Elle a l’air de penser que le futur ne sera pas très beau. J’ai entendu les mots « monstre » et « masque ». Il y aura peut-être des zombies ou une pandémie. </a:t>
                      </a:r>
                    </a:p>
                    <a:p>
                      <a:pPr algn="just"/>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Moi je pense que ce sera plutôt positif, j’ai entendu les mots « danser » et « soleil », donc je pense que l’avenir sera bien. </a:t>
                      </a:r>
                    </a:p>
                    <a:p>
                      <a:endParaRPr lang="fr-FR" sz="1000" b="1"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a:t>
                      </a:r>
                      <a:r>
                        <a:rPr kumimoji="0" lang="fr-FR" sz="1000" b="0" i="1"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Écoutez et dites si ces phrases sont vraies ou fausses.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Réponses attendues :</a:t>
                      </a:r>
                      <a:endParaRPr lang="fr-FR" sz="1000" b="1"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VRAI : 1, 6 et 7</a:t>
                      </a:r>
                      <a:endParaRPr lang="fr-FR" sz="100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FAUX : 2, 3, 4 et 5</a:t>
                      </a:r>
                      <a:endParaRPr lang="fr-FR" sz="1000"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endParaRPr lang="fr-FR" sz="1000" b="1" i="1" kern="1300" baseline="0" dirty="0">
                        <a:solidFill>
                          <a:srgbClr val="E05329"/>
                        </a:solidFill>
                        <a:effectLst/>
                        <a:latin typeface="Roboto" panose="02000000000000000000" pitchFamily="2" charset="0"/>
                        <a:ea typeface="+mn-ea"/>
                        <a:cs typeface="+mn-cs"/>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73593">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4070090">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petits groupes.</a:t>
                      </a:r>
                    </a:p>
                    <a:p>
                      <a:pPr algn="just"/>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Battle en chanson sur le rythme des couplets.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représentez la jeunesse et vous reprochez aux adultes d’être responsables de l’avenir de la planète et de la civilisation. Préparez un couplet de 8 lignes qui présentent entre deux et quatre idées. </a:t>
                      </a:r>
                    </a:p>
                    <a:p>
                      <a:pPr marL="0" indent="0" algn="just">
                        <a:buFontTx/>
                        <a:buNone/>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Si besoin, trouvez des rimes sur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3"/>
                        </a:rPr>
                        <a:t>https://www.rimessolides.com/</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p>
                      <a:pPr marL="0" indent="0" algn="just">
                        <a:buFontTx/>
                        <a:buNone/>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Entraînez-vous sur le rythme de la chanson en version karaoké (</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4"/>
                        </a:rPr>
                        <a:t>https://www.youtube.com/watch?v=NUgtVV-KWhM</a:t>
                      </a: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puis chantez devant le groupe.</a:t>
                      </a:r>
                    </a:p>
                    <a:p>
                      <a:pPr algn="just"/>
                      <a:endPar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Votez pour le meilleur groupe : chant, parole, rythme et attitude !</a:t>
                      </a:r>
                    </a:p>
                    <a:p>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Exemple de production possible :</a:t>
                      </a:r>
                    </a:p>
                    <a:p>
                      <a:endPar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Vous avez trop acheté</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Maintenant c’est pollué</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On veut pas ramasser</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Ce que vous avez jeté</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Vous pensez qu’à l’argent</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Sur votre compte en banque </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Vous pensez qu’on est nul</a:t>
                      </a:r>
                    </a:p>
                    <a:p>
                      <a:pPr algn="ctr"/>
                      <a:r>
                        <a:rPr lang="fr-FR" sz="100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Qu’on vit dans notre bulle.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Enfants du danger » </a:t>
            </a:r>
            <a:r>
              <a:rPr lang="fr-FR" sz="1200" dirty="0" err="1">
                <a:latin typeface="Roboto" panose="02000000000000000000" pitchFamily="2" charset="0"/>
                <a:ea typeface="Roboto" panose="02000000000000000000" pitchFamily="2" charset="0"/>
              </a:rPr>
              <a:t>Hoshi</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Daphné Rios</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324757678"/>
              </p:ext>
            </p:extLst>
          </p:nvPr>
        </p:nvGraphicFramePr>
        <p:xfrm>
          <a:off x="325877" y="1311554"/>
          <a:ext cx="3279702" cy="888960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Quand vous pensez à l’avenir, quelles sont vos plus grandes peurs et vos plus grands espoirs concernant :</a:t>
                      </a:r>
                    </a:p>
                    <a:p>
                      <a:pPr marL="171450" indent="-171450" algn="just">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la technologie</a:t>
                      </a:r>
                    </a:p>
                    <a:p>
                      <a:pPr marL="171450" indent="-171450" algn="just">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l’environnement</a:t>
                      </a:r>
                    </a:p>
                    <a:p>
                      <a:pPr marL="171450" indent="-171450" algn="just">
                        <a:buFontTx/>
                        <a:buChar cha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 mode de vie</a:t>
                      </a:r>
                    </a:p>
                    <a:p>
                      <a:pPr algn="just"/>
                      <a:r>
                        <a:rPr lang="fr-FR" sz="1000" i="1" kern="1300" dirty="0">
                          <a:solidFill>
                            <a:srgbClr val="E05329"/>
                          </a:solidFill>
                          <a:effectLst/>
                          <a:latin typeface="Roboto" panose="02000000000000000000" pitchFamily="2" charset="0"/>
                          <a:ea typeface="+mn-ea"/>
                          <a:cs typeface="+mn-cs"/>
                        </a:rPr>
                        <a:t>Réponses possibles :</a:t>
                      </a:r>
                      <a:endParaRPr lang="fr-FR" sz="1000" kern="1300" dirty="0">
                        <a:solidFill>
                          <a:srgbClr val="E05329"/>
                        </a:solidFill>
                        <a:effectLst/>
                        <a:latin typeface="Roboto" panose="02000000000000000000" pitchFamily="2" charset="0"/>
                        <a:ea typeface="+mn-ea"/>
                        <a:cs typeface="+mn-cs"/>
                      </a:endParaRPr>
                    </a:p>
                    <a:p>
                      <a:pPr marL="171450" indent="-171450" algn="just">
                        <a:buFontTx/>
                        <a:buChar char="-"/>
                      </a:pPr>
                      <a:r>
                        <a:rPr lang="fr-FR" sz="1000" i="1" kern="1300" dirty="0">
                          <a:solidFill>
                            <a:srgbClr val="E05329"/>
                          </a:solidFill>
                          <a:effectLst/>
                          <a:latin typeface="Roboto" panose="02000000000000000000" pitchFamily="2" charset="0"/>
                          <a:ea typeface="+mn-ea"/>
                          <a:cs typeface="+mn-cs"/>
                        </a:rPr>
                        <a:t>La technologie sera partout, on pourra se téléporter, on aura une puce dans le cerveau pour aller sur internet.</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i="1" kern="1300" dirty="0">
                          <a:solidFill>
                            <a:srgbClr val="E05329"/>
                          </a:solidFill>
                          <a:effectLst/>
                          <a:latin typeface="Roboto" panose="02000000000000000000" pitchFamily="2" charset="0"/>
                          <a:ea typeface="+mn-ea"/>
                          <a:cs typeface="+mn-cs"/>
                        </a:rPr>
                        <a:t> Il y aura des déserts partout, alors on vivra sur les océans.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i="1" kern="1300" dirty="0">
                          <a:solidFill>
                            <a:srgbClr val="E05329"/>
                          </a:solidFill>
                          <a:effectLst/>
                          <a:latin typeface="Roboto" panose="02000000000000000000" pitchFamily="2" charset="0"/>
                          <a:ea typeface="+mn-ea"/>
                          <a:cs typeface="+mn-cs"/>
                        </a:rPr>
                        <a:t>On vivra dans maisons végétales come ça il n’y aura plus de canicule.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919173">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Écoutez la musique. </a:t>
                      </a:r>
                    </a:p>
                    <a:p>
                      <a:pPr marL="0" marR="0" lvl="0" indent="0" algn="just"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quel lieu pourriez-vous l’entendre ?  </a:t>
                      </a:r>
                    </a:p>
                    <a:p>
                      <a:pPr marL="0" marR="0" lvl="0" indent="0" algn="just" defTabSz="755934" rtl="0" eaLnBrk="1" fontAlgn="auto" latinLnBrk="0" hangingPunct="1">
                        <a:lnSpc>
                          <a:spcPct val="100000"/>
                        </a:lnSpc>
                        <a:spcBef>
                          <a:spcPts val="0"/>
                        </a:spcBef>
                        <a:spcAft>
                          <a:spcPts val="0"/>
                        </a:spcAft>
                        <a:buClrTx/>
                        <a:buSzTx/>
                        <a:buFont typeface="Wingdings" pitchFamily="2" charset="2"/>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Réponse attendue :</a:t>
                      </a:r>
                    </a:p>
                    <a:p>
                      <a:pPr marL="0" indent="0" algn="just">
                        <a:buFont typeface="Wingdings" pitchFamily="2" charset="2"/>
                        <a:buNone/>
                      </a:pPr>
                      <a:r>
                        <a:rPr lang="fr-FR" sz="1000" i="0" kern="1300" dirty="0">
                          <a:solidFill>
                            <a:srgbClr val="E05329"/>
                          </a:solidFill>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Dans une discothèque.</a:t>
                      </a:r>
                    </a:p>
                    <a:p>
                      <a:pPr marL="0" indent="0">
                        <a:buFont typeface="Wingdings" pitchFamily="2" charset="2"/>
                        <a:buNone/>
                      </a:pPr>
                      <a:endPar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endParaRPr>
                    </a:p>
                    <a:p>
                      <a:pPr marL="0" indent="0">
                        <a:buFont typeface="Wingdings" pitchFamily="2" charset="2"/>
                        <a:buNone/>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Qu’est ce que cette musique vous donne envie de faire ? Pourquoi ?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Réponse possible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 Le rythme est entraînant et positif, ça me donne envie de danser, de bouger et de sauter.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Roboto" panose="02000000000000000000" pitchFamily="2" charset="0"/>
                          <a:cs typeface="Roboto" panose="02000000000000000000" pitchFamily="2" charset="0"/>
                        </a:rPr>
                        <a:t>- Moi je n’aime pas ce style de musique, ça me donne envie d’éteindre la radio !</a:t>
                      </a:r>
                      <a:endParaRPr lang="fr-FR" sz="1000" b="0" i="0" kern="1300" baseline="0" dirty="0">
                        <a:latin typeface="Roboto" panose="02000000000000000000" pitchFamily="2" charset="0"/>
                        <a:ea typeface="Roboto" panose="02000000000000000000" pitchFamily="2" charset="0"/>
                        <a:cs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75324">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Écoutez les paroles, dessinez les mots qui décrivent le monde qu’</a:t>
                      </a:r>
                      <a:r>
                        <a:rPr lang="fr-FR" sz="1000" b="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Hoshi</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imagine.  </a:t>
                      </a:r>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Exemples de dessins possibles :</a:t>
                      </a: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sp>
        <p:nvSpPr>
          <p:cNvPr id="14" name="Phylactère : pensées 13">
            <a:extLst>
              <a:ext uri="{FF2B5EF4-FFF2-40B4-BE49-F238E27FC236}">
                <a16:creationId xmlns:a16="http://schemas.microsoft.com/office/drawing/2014/main" id="{115838F0-DCB3-45EE-8B55-A8DC141A2CD7}"/>
              </a:ext>
            </a:extLst>
          </p:cNvPr>
          <p:cNvSpPr/>
          <p:nvPr/>
        </p:nvSpPr>
        <p:spPr>
          <a:xfrm>
            <a:off x="325876" y="7757485"/>
            <a:ext cx="3279703" cy="1656633"/>
          </a:xfrm>
          <a:prstGeom prst="cloudCallout">
            <a:avLst>
              <a:gd name="adj1" fmla="val -42185"/>
              <a:gd name="adj2" fmla="val 54398"/>
            </a:avLst>
          </a:prstGeom>
          <a:noFill/>
          <a:ln>
            <a:solidFill>
              <a:srgbClr val="A87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69F0131-811E-45D4-B0E5-23B798E7BB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V="1">
            <a:off x="2222762" y="7990418"/>
            <a:ext cx="561348" cy="563108"/>
          </a:xfrm>
          <a:prstGeom prst="rect">
            <a:avLst/>
          </a:prstGeom>
        </p:spPr>
      </p:pic>
      <p:pic>
        <p:nvPicPr>
          <p:cNvPr id="15" name="Image 14">
            <a:extLst>
              <a:ext uri="{FF2B5EF4-FFF2-40B4-BE49-F238E27FC236}">
                <a16:creationId xmlns:a16="http://schemas.microsoft.com/office/drawing/2014/main" id="{380C38AB-A53D-40B5-AF88-8957DD07063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1668" y="8831647"/>
            <a:ext cx="847189" cy="423595"/>
          </a:xfrm>
          <a:prstGeom prst="rect">
            <a:avLst/>
          </a:prstGeom>
        </p:spPr>
      </p:pic>
      <p:pic>
        <p:nvPicPr>
          <p:cNvPr id="19" name="Image 18">
            <a:extLst>
              <a:ext uri="{FF2B5EF4-FFF2-40B4-BE49-F238E27FC236}">
                <a16:creationId xmlns:a16="http://schemas.microsoft.com/office/drawing/2014/main" id="{19557768-03C4-411C-B28C-0A49AD9AF7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1668" y="8005166"/>
            <a:ext cx="349368" cy="351013"/>
          </a:xfrm>
          <a:prstGeom prst="rect">
            <a:avLst/>
          </a:prstGeom>
        </p:spPr>
      </p:pic>
      <p:pic>
        <p:nvPicPr>
          <p:cNvPr id="22" name="Image 21">
            <a:extLst>
              <a:ext uri="{FF2B5EF4-FFF2-40B4-BE49-F238E27FC236}">
                <a16:creationId xmlns:a16="http://schemas.microsoft.com/office/drawing/2014/main" id="{0ED1EE07-7DBA-4901-A87E-DD2B675BF61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1510" y="8098305"/>
            <a:ext cx="484319" cy="515748"/>
          </a:xfrm>
          <a:prstGeom prst="rect">
            <a:avLst/>
          </a:prstGeom>
        </p:spPr>
      </p:pic>
      <p:pic>
        <p:nvPicPr>
          <p:cNvPr id="24" name="Image 23">
            <a:extLst>
              <a:ext uri="{FF2B5EF4-FFF2-40B4-BE49-F238E27FC236}">
                <a16:creationId xmlns:a16="http://schemas.microsoft.com/office/drawing/2014/main" id="{AEBA59E3-AEE8-44C5-8DCB-6AB3A0CBEE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57249" y="7935408"/>
            <a:ext cx="423112" cy="687288"/>
          </a:xfrm>
          <a:prstGeom prst="rect">
            <a:avLst/>
          </a:prstGeom>
        </p:spPr>
      </p:pic>
      <p:pic>
        <p:nvPicPr>
          <p:cNvPr id="26" name="Image 25">
            <a:extLst>
              <a:ext uri="{FF2B5EF4-FFF2-40B4-BE49-F238E27FC236}">
                <a16:creationId xmlns:a16="http://schemas.microsoft.com/office/drawing/2014/main" id="{CD34BDAA-44A1-4B0D-9494-29C9B02F759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20140" y="8339956"/>
            <a:ext cx="460193" cy="491692"/>
          </a:xfrm>
          <a:prstGeom prst="rect">
            <a:avLst/>
          </a:prstGeom>
        </p:spPr>
      </p:pic>
      <p:pic>
        <p:nvPicPr>
          <p:cNvPr id="28" name="Image 27">
            <a:extLst>
              <a:ext uri="{FF2B5EF4-FFF2-40B4-BE49-F238E27FC236}">
                <a16:creationId xmlns:a16="http://schemas.microsoft.com/office/drawing/2014/main" id="{1220DD82-4114-4489-BD4E-23A86F6905B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75904" y="8724805"/>
            <a:ext cx="655542" cy="557488"/>
          </a:xfrm>
          <a:prstGeom prst="rect">
            <a:avLst/>
          </a:prstGeom>
        </p:spPr>
      </p:pic>
      <p:graphicFrame>
        <p:nvGraphicFramePr>
          <p:cNvPr id="16" name="Tableau 7">
            <a:extLst>
              <a:ext uri="{FF2B5EF4-FFF2-40B4-BE49-F238E27FC236}">
                <a16:creationId xmlns:a16="http://schemas.microsoft.com/office/drawing/2014/main" id="{672ED6B0-049E-4F7D-B7C8-A6E0FE799E05}"/>
              </a:ext>
            </a:extLst>
          </p:cNvPr>
          <p:cNvGraphicFramePr>
            <a:graphicFrameLocks noGrp="1"/>
          </p:cNvGraphicFramePr>
          <p:nvPr>
            <p:extLst>
              <p:ext uri="{D42A27DB-BD31-4B8C-83A1-F6EECF244321}">
                <p14:modId xmlns:p14="http://schemas.microsoft.com/office/powerpoint/2010/main" val="2395287014"/>
              </p:ext>
            </p:extLst>
          </p:nvPr>
        </p:nvGraphicFramePr>
        <p:xfrm>
          <a:off x="3915581" y="7635189"/>
          <a:ext cx="3318218" cy="2062334"/>
        </p:xfrm>
        <a:graphic>
          <a:graphicData uri="http://schemas.openxmlformats.org/drawingml/2006/table">
            <a:tbl>
              <a:tblPr bandRow="1">
                <a:tableStyleId>{073A0DAA-6AF3-43AB-8588-CEC1D06C72B9}</a:tableStyleId>
              </a:tblPr>
              <a:tblGrid>
                <a:gridCol w="3318218">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1" kern="1300" baseline="0" dirty="0">
                        <a:solidFill>
                          <a:schemeClr val="dk1"/>
                        </a:solidFill>
                        <a:effectLst/>
                        <a:latin typeface="Roboto Medium" panose="02000000000000000000" pitchFamily="2" charset="0"/>
                        <a:ea typeface="+mn-ea"/>
                        <a:cs typeface="+mn-cs"/>
                      </a:endParaRPr>
                    </a:p>
                    <a:p>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petits groupes.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avez été sélectionné(e) pour être le ou la porte-parole de la jeunesse lors d’une conférence des Nations Unies sur l’environnement. Vous préparez un discours présentant les peurs de la jeunesse, leurs raisons et pour demander aux chefs d’États d’agir au plus vite.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Exemple de production possible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L’avenir est inquiétant. Nous voyons tous les jours des catastrophes naturelles, dans tous les pays du monde : les sécheresses, les inondations… Il est nécessaire d’agir vite.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7" name="Image 16">
            <a:extLst>
              <a:ext uri="{FF2B5EF4-FFF2-40B4-BE49-F238E27FC236}">
                <a16:creationId xmlns:a16="http://schemas.microsoft.com/office/drawing/2014/main" id="{BE859B4E-6797-D043-B526-B7166A97BEF8}"/>
              </a:ext>
            </a:extLst>
          </p:cNvPr>
          <p:cNvPicPr>
            <a:picLocks noChangeAspect="1"/>
          </p:cNvPicPr>
          <p:nvPr/>
        </p:nvPicPr>
        <p:blipFill>
          <a:blip r:embed="rId12"/>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3E73EB-FEEF-4DAA-9ECF-F44A1AA1B2D2}"/>
</file>

<file path=customXml/itemProps2.xml><?xml version="1.0" encoding="utf-8"?>
<ds:datastoreItem xmlns:ds="http://schemas.openxmlformats.org/officeDocument/2006/customXml" ds:itemID="{EA4E3D45-C11F-4630-B077-946BC252D7A1}"/>
</file>

<file path=customXml/itemProps3.xml><?xml version="1.0" encoding="utf-8"?>
<ds:datastoreItem xmlns:ds="http://schemas.openxmlformats.org/officeDocument/2006/customXml" ds:itemID="{FC903C7C-94D6-4DD0-B663-AD05BF967F96}"/>
</file>

<file path=docProps/app.xml><?xml version="1.0" encoding="utf-8"?>
<Properties xmlns="http://schemas.openxmlformats.org/officeDocument/2006/extended-properties" xmlns:vt="http://schemas.openxmlformats.org/officeDocument/2006/docPropsVTypes">
  <Template>Office Theme</Template>
  <TotalTime>518</TotalTime>
  <Words>1864</Words>
  <Application>Microsoft Macintosh PowerPoint</Application>
  <PresentationFormat>Personnalisé</PresentationFormat>
  <Paragraphs>280</Paragraphs>
  <Slides>5</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vt:i4>
      </vt:variant>
    </vt:vector>
  </HeadingPairs>
  <TitlesOfParts>
    <vt:vector size="16" baseType="lpstr">
      <vt:lpstr>Arial</vt:lpstr>
      <vt:lpstr>Calibri</vt:lpstr>
      <vt:lpstr>Calibri Light</vt:lpstr>
      <vt:lpstr>Proto Grotesk</vt:lpstr>
      <vt:lpstr>Roboto</vt:lpstr>
      <vt:lpstr>Roboto Black</vt:lpstr>
      <vt:lpstr>Roboto Light</vt:lpstr>
      <vt:lpstr>Roboto Medium</vt:lpstr>
      <vt:lpstr>Times New Roman</vt:lpstr>
      <vt:lpstr>Wingdings</vt:lpstr>
      <vt:lpstr>Thème Office</vt:lpstr>
      <vt:lpstr>Enfants du danger</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120</cp:revision>
  <cp:lastPrinted>2022-10-10T09:24:15Z</cp:lastPrinted>
  <dcterms:created xsi:type="dcterms:W3CDTF">2022-03-24T14:32:05Z</dcterms:created>
  <dcterms:modified xsi:type="dcterms:W3CDTF">2024-04-15T15:15:54Z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