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7559675" cy="1069181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4C4"/>
    <a:srgbClr val="A879A8"/>
    <a:srgbClr val="46B8B7"/>
    <a:srgbClr val="E05329"/>
    <a:srgbClr val="D9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8"/>
    <p:restoredTop sz="95827"/>
  </p:normalViewPr>
  <p:slideViewPr>
    <p:cSldViewPr snapToGrid="0" snapToObjects="1">
      <p:cViewPr varScale="1">
        <p:scale>
          <a:sx n="68" d="100"/>
          <a:sy n="68" d="100"/>
        </p:scale>
        <p:origin x="3744" y="24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7F276B-CE46-A143-ACE5-8DA9BBE2A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BAD10-C19D-8C49-B7A4-38F7663E54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8C42-6EFF-BE45-8A7D-489337A85A8B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B4E94-76A3-D742-AD5A-D11A0A99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72786E-81B4-4B47-ABC2-348B43E3D8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7B559-A149-3A43-BC80-AD3A402FE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6303-4D29-A745-91A8-F3AEACDB41EE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6313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5F82D-CB1F-334C-AB48-FC566FA05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66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F5D2-A333-6045-ACED-77F29CEB08A7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9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3429-77F6-9E4B-9F99-94520AC2D970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77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DEE-C309-4040-BEBD-5B52D979CC1A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78E6-F0FE-8142-9C48-E28034D6D085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9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4345-F4C8-B543-A745-5CC2F98AC7CF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9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84C0-6944-2640-BB2E-18D8BD334C9E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91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A66A-0FD7-ED4C-BE72-F0D7E9800428}" type="datetime1">
              <a:rPr lang="fr-FR" smtClean="0"/>
              <a:t>15/04/2024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23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F0AA-31E8-FE40-9480-67630F8DF831}" type="datetime1">
              <a:rPr lang="fr-FR" smtClean="0"/>
              <a:t>15/04/2024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06ED-82F1-0C43-882E-7914D1779773}" type="datetime1">
              <a:rPr lang="fr-FR" smtClean="0"/>
              <a:t>15/04/2024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6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D6CE-977D-D642-AFAB-4B969B7E197B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4071-C699-E143-B865-F8276070A328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9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CC96-5C2F-B644-9878-943E03AC83B1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5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emf"/><Relationship Id="rId5" Type="http://schemas.openxmlformats.org/officeDocument/2006/relationships/image" Target="../media/image2.emf"/><Relationship Id="rId10" Type="http://schemas.openxmlformats.org/officeDocument/2006/relationships/image" Target="../media/image5.png"/><Relationship Id="rId4" Type="http://schemas.openxmlformats.org/officeDocument/2006/relationships/image" Target="../media/image6.jp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6.xml"/><Relationship Id="rId7" Type="http://schemas.openxmlformats.org/officeDocument/2006/relationships/image" Target="../media/image7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openxmlformats.org/officeDocument/2006/relationships/image" Target="../media/image11.jp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emf"/><Relationship Id="rId5" Type="http://schemas.openxmlformats.org/officeDocument/2006/relationships/image" Target="../media/image14.JP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EBED290-983F-C0F2-128F-19DF6988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" y="5556"/>
            <a:ext cx="7538601" cy="10680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8793F9-604D-E340-8802-F345F9BA7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505" y="975444"/>
            <a:ext cx="4464770" cy="4128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/>
          <a:p>
            <a:pPr algn="l">
              <a:lnSpc>
                <a:spcPts val="3080"/>
              </a:lnSpc>
            </a:pPr>
            <a:r>
              <a:rPr lang="fr-FR" sz="3200" b="1" spc="-150" dirty="0">
                <a:solidFill>
                  <a:schemeClr val="tx1"/>
                </a:solidFill>
                <a:latin typeface="Proto Grotesk" panose="02000000000000000000" pitchFamily="2" charset="0"/>
                <a:ea typeface="Roboto" panose="02000000000000000000" pitchFamily="2" charset="0"/>
              </a:rPr>
              <a:t>L’effet de masse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C5025-85E3-924F-8AD2-7F01301414C3}"/>
              </a:ext>
            </a:extLst>
          </p:cNvPr>
          <p:cNvSpPr txBox="1"/>
          <p:nvPr/>
        </p:nvSpPr>
        <p:spPr>
          <a:xfrm>
            <a:off x="2755505" y="1862383"/>
            <a:ext cx="4490979" cy="648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Il était dans ma classe, il vivait dans ta rue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C'était celui d'en face, oui, tu l'as déjà vu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Il partageait ton cœur dans les matins méchants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Tu riais de lui car il était différent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Aujourd'hui, c'est toujours la même histoire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Dans la vie ou dans les bruits de couloir</a:t>
            </a:r>
            <a:r>
              <a:rPr lang="fr-FR" sz="1000" baseline="30000" dirty="0">
                <a:solidFill>
                  <a:srgbClr val="202124"/>
                </a:solidFill>
                <a:latin typeface="Roboto" panose="02000000000000000000"/>
                <a:cs typeface="Tahoma" panose="020B0604030504040204" pitchFamily="34" charset="0"/>
              </a:rPr>
              <a:t>1</a:t>
            </a: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Dans les beaux bureaux en glace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Comme dans les couloirs d'école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C'est toujours l'effet de </a:t>
            </a:r>
            <a:r>
              <a:rPr lang="fr-FR" sz="1000" dirty="0">
                <a:solidFill>
                  <a:srgbClr val="202124"/>
                </a:solidFill>
                <a:latin typeface="Roboto" panose="02000000000000000000"/>
                <a:cs typeface="Tahoma" panose="020B0604030504040204" pitchFamily="34" charset="0"/>
              </a:rPr>
              <a:t>masse</a:t>
            </a:r>
            <a:r>
              <a:rPr lang="fr-FR" sz="1000" baseline="30000" dirty="0">
                <a:solidFill>
                  <a:srgbClr val="202124"/>
                </a:solidFill>
                <a:latin typeface="Roboto" panose="02000000000000000000"/>
                <a:cs typeface="Tahoma" panose="020B0604030504040204" pitchFamily="34" charset="0"/>
              </a:rPr>
              <a:t>2</a:t>
            </a:r>
            <a:endParaRPr lang="fr-FR" sz="1000" dirty="0">
              <a:solidFill>
                <a:srgbClr val="202124"/>
              </a:solidFill>
              <a:latin typeface="Roboto" panose="02000000000000000000"/>
              <a:cs typeface="Tahoma" panose="020B0604030504040204" pitchFamily="34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Qui nous casse et nous isole</a:t>
            </a:r>
            <a:r>
              <a:rPr lang="fr-FR" sz="1000" baseline="30000" dirty="0">
                <a:solidFill>
                  <a:srgbClr val="202124"/>
                </a:solidFill>
                <a:latin typeface="Roboto" panose="02000000000000000000"/>
                <a:cs typeface="Tahoma" panose="020B0604030504040204" pitchFamily="34" charset="0"/>
              </a:rPr>
              <a:t>3</a:t>
            </a: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Sur les écrans, sous des masques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Dans des regards qui rigolent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C'est toujours l'effet de masse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Qui nous casse et nous isole</a:t>
            </a:r>
            <a:endParaRPr lang="fr-FR" sz="1000" baseline="30000" dirty="0">
              <a:solidFill>
                <a:srgbClr val="202124"/>
              </a:solidFill>
              <a:latin typeface="Roboto" panose="02000000000000000000"/>
              <a:cs typeface="Tahoma" panose="020B0604030504040204" pitchFamily="34" charset="0"/>
            </a:endParaRP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Il était dans ma classe, il vivait dans ta rue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C'était celui qui passe mais son nom, je sais plus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Qu'est-ce qu'on peut être idiot quand on est plus nombreux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Je l'avoue le cœur gros</a:t>
            </a:r>
            <a:r>
              <a:rPr lang="fr-FR" sz="1000" baseline="30000" dirty="0">
                <a:solidFill>
                  <a:srgbClr val="202124"/>
                </a:solidFill>
                <a:latin typeface="Roboto" panose="02000000000000000000"/>
                <a:ea typeface="Roboto" panose="02000000000000000000" pitchFamily="2" charset="0"/>
                <a:cs typeface="Tahoma" panose="020B0604030504040204" pitchFamily="34" charset="0"/>
              </a:rPr>
              <a:t>4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, oui, j'ai ri avec eux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Aujourd'hui, c'est toujours la même histoire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Dans la vie ou dans les bruits de couloir</a:t>
            </a:r>
            <a:r>
              <a:rPr lang="fr-FR" sz="1000" baseline="30000" dirty="0">
                <a:solidFill>
                  <a:srgbClr val="202124"/>
                </a:solidFill>
                <a:latin typeface="Roboto" panose="02000000000000000000"/>
                <a:cs typeface="Tahoma" panose="020B0604030504040204" pitchFamily="34" charset="0"/>
              </a:rPr>
              <a:t>4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Dans les beaux bureaux en glace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Comme dans toutes les cours d'école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C'est toujours l'effet de masse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Qui nous classe</a:t>
            </a:r>
            <a:r>
              <a:rPr lang="fr-FR" sz="1000" baseline="30000" dirty="0">
                <a:solidFill>
                  <a:srgbClr val="202124"/>
                </a:solidFill>
                <a:latin typeface="Roboto" panose="02000000000000000000"/>
                <a:cs typeface="Tahoma" panose="020B0604030504040204" pitchFamily="34" charset="0"/>
              </a:rPr>
              <a:t>5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et qui nous cogne</a:t>
            </a:r>
            <a:r>
              <a:rPr lang="fr-FR" sz="1000" baseline="30000" dirty="0">
                <a:solidFill>
                  <a:srgbClr val="202124"/>
                </a:solidFill>
                <a:latin typeface="Roboto" panose="02000000000000000000"/>
                <a:cs typeface="Tahoma" panose="020B0604030504040204" pitchFamily="34" charset="0"/>
              </a:rPr>
              <a:t>6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Sur les écrans, sous des masques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Dans des regards qui rigolent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C'est toujours l'effet de masse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Qui nous casse et nous isole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Il était à l'écart</a:t>
            </a:r>
            <a:r>
              <a:rPr lang="fr-FR" sz="1000" baseline="30000" dirty="0">
                <a:solidFill>
                  <a:srgbClr val="202124"/>
                </a:solidFill>
                <a:latin typeface="Roboto" panose="02000000000000000000"/>
                <a:cs typeface="Tahoma" panose="020B0604030504040204" pitchFamily="34" charset="0"/>
              </a:rPr>
              <a:t>7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et on était plusieurs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Il faut un faire-valoir</a:t>
            </a:r>
            <a:r>
              <a:rPr lang="fr-FR" sz="1000" baseline="30000" dirty="0">
                <a:solidFill>
                  <a:srgbClr val="202124"/>
                </a:solidFill>
                <a:latin typeface="Roboto" panose="02000000000000000000"/>
                <a:cs typeface="Tahoma" panose="020B0604030504040204" pitchFamily="34" charset="0"/>
              </a:rPr>
              <a:t>8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pour se sentir meilleur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Il était dans ma classe, il vivait dans ta rue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C'était celui d'en face, on ne l'a plus jamais vu</a:t>
            </a:r>
          </a:p>
          <a:p>
            <a:pPr>
              <a:lnSpc>
                <a:spcPts val="1300"/>
              </a:lnSpc>
            </a:pPr>
            <a:endParaRPr lang="fr-FR" sz="10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B56DE7-D704-884C-9813-744311F95B9B}"/>
              </a:ext>
            </a:extLst>
          </p:cNvPr>
          <p:cNvSpPr txBox="1"/>
          <p:nvPr/>
        </p:nvSpPr>
        <p:spPr>
          <a:xfrm>
            <a:off x="322240" y="3226889"/>
            <a:ext cx="2082205" cy="1987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L’artiste</a:t>
            </a:r>
          </a:p>
          <a:p>
            <a:pPr>
              <a:lnSpc>
                <a:spcPts val="1280"/>
              </a:lnSpc>
            </a:pPr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just">
              <a:lnSpc>
                <a:spcPts val="128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Maëlle, de son nom complet Maëlle Pistoia, est née le 4 janvier 2001. En 2018, elle participe au télé-crochet « The Voice », qu’elle remporte. </a:t>
            </a:r>
          </a:p>
          <a:p>
            <a:pPr algn="just">
              <a:lnSpc>
                <a:spcPts val="128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Fin 2019, elle sort son premier album, intitulé </a:t>
            </a:r>
            <a:r>
              <a:rPr lang="fr-FR" sz="900" i="1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Maëlle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. Le single « L'Effet de masse » est extrait de cet album. En 2020, elle est nommée aux Victoires de la musique, dans la catégorie Album révélation.</a:t>
            </a:r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838379-B8E2-1A4F-88D5-3783376BFB73}"/>
              </a:ext>
            </a:extLst>
          </p:cNvPr>
          <p:cNvSpPr txBox="1"/>
          <p:nvPr/>
        </p:nvSpPr>
        <p:spPr>
          <a:xfrm>
            <a:off x="301063" y="6874948"/>
            <a:ext cx="2165684" cy="1966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b="1" dirty="0">
                <a:latin typeface="Roboto" panose="02000000000000000000" pitchFamily="2" charset="0"/>
                <a:ea typeface="Roboto" panose="02000000000000000000" pitchFamily="2" charset="0"/>
              </a:rPr>
              <a:t>Notes lexicales et culturelles :</a:t>
            </a:r>
          </a:p>
          <a:p>
            <a:pPr>
              <a:lnSpc>
                <a:spcPts val="1080"/>
              </a:lnSpc>
            </a:pPr>
            <a:endParaRPr lang="fr-FR" sz="85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</a:rPr>
              <a:t>1. Les bruits de couloir : </a:t>
            </a:r>
            <a:r>
              <a:rPr lang="fr-FR" sz="850" dirty="0">
                <a:latin typeface="Roboto" panose="02000000000000000000" pitchFamily="2" charset="0"/>
              </a:rPr>
              <a:t>les rumeurs.</a:t>
            </a:r>
            <a:endParaRPr lang="fr-FR" sz="85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2. L’effet de masse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conséquences négatives produites par la présence de nombreuses personnes.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3. Isoler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rendre seul.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4. Le cœur gros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avec tristesse.</a:t>
            </a:r>
          </a:p>
          <a:p>
            <a:pPr algn="just">
              <a:lnSpc>
                <a:spcPts val="1080"/>
              </a:lnSpc>
            </a:pPr>
            <a:r>
              <a:rPr lang="fr-FR" sz="850" dirty="0">
                <a:latin typeface="Roboto" panose="02000000000000000000" pitchFamily="2" charset="0"/>
              </a:rPr>
              <a:t>5. </a:t>
            </a:r>
            <a:r>
              <a:rPr lang="fr-FR" sz="850" i="1" dirty="0">
                <a:latin typeface="Roboto" panose="02000000000000000000" pitchFamily="2" charset="0"/>
              </a:rPr>
              <a:t>Classer </a:t>
            </a:r>
            <a:r>
              <a:rPr lang="fr-FR" sz="850" dirty="0">
                <a:latin typeface="Roboto" panose="02000000000000000000" pitchFamily="2" charset="0"/>
              </a:rPr>
              <a:t>: ranger par catégories.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</a:rPr>
              <a:t>6. Cogner </a:t>
            </a:r>
            <a:r>
              <a:rPr lang="fr-FR" sz="850" dirty="0">
                <a:latin typeface="Roboto" panose="02000000000000000000" pitchFamily="2" charset="0"/>
              </a:rPr>
              <a:t>: frapper, faire du mal.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</a:rPr>
              <a:t>7. Être à l’écart </a:t>
            </a:r>
            <a:r>
              <a:rPr lang="fr-FR" sz="850" dirty="0">
                <a:latin typeface="Roboto" panose="02000000000000000000" pitchFamily="2" charset="0"/>
              </a:rPr>
              <a:t>: être séparé, être éloigné.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</a:rPr>
              <a:t>8. Un faire-valoir </a:t>
            </a:r>
            <a:r>
              <a:rPr lang="fr-FR" sz="850" dirty="0">
                <a:latin typeface="Roboto" panose="02000000000000000000" pitchFamily="2" charset="0"/>
              </a:rPr>
              <a:t>: personne moins belle, moins intelligente que soi, utilisée pour faire croire qu’on est beau ou intelligent.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CCE7D7-83BD-9247-8D20-6AFA48C122EC}"/>
              </a:ext>
            </a:extLst>
          </p:cNvPr>
          <p:cNvSpPr txBox="1"/>
          <p:nvPr/>
        </p:nvSpPr>
        <p:spPr>
          <a:xfrm>
            <a:off x="322240" y="9699734"/>
            <a:ext cx="2165684" cy="25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Hervé Pélissier</a:t>
            </a: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180AE12-2343-0D48-A30E-196099CEE8B9}"/>
              </a:ext>
            </a:extLst>
          </p:cNvPr>
          <p:cNvSpPr txBox="1"/>
          <p:nvPr/>
        </p:nvSpPr>
        <p:spPr>
          <a:xfrm>
            <a:off x="322241" y="5295851"/>
            <a:ext cx="1993800" cy="561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080"/>
              </a:lnSpc>
            </a:pP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Pour suivre l’actualité de Maëlle, abonnez-vous à son compte Instagram  «  @</a:t>
            </a:r>
            <a:r>
              <a:rPr lang="fr-FR" sz="850" i="1" kern="1100" dirty="0" err="1">
                <a:latin typeface="Roboto" panose="02000000000000000000" pitchFamily="2" charset="0"/>
                <a:ea typeface="Roboto" panose="02000000000000000000" pitchFamily="2" charset="0"/>
              </a:rPr>
              <a:t>maelle.off</a:t>
            </a: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 ».</a:t>
            </a:r>
          </a:p>
          <a:p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41970715-6EA7-1845-9E1A-1086AEE0A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5" y="8029"/>
            <a:ext cx="2743200" cy="660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AE6041-BD4A-A83D-5F0E-DDEB6E491646}"/>
              </a:ext>
            </a:extLst>
          </p:cNvPr>
          <p:cNvSpPr txBox="1"/>
          <p:nvPr/>
        </p:nvSpPr>
        <p:spPr>
          <a:xfrm>
            <a:off x="2755505" y="1405012"/>
            <a:ext cx="21659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>
                <a:latin typeface="Roboto" panose="02000000000000000000" pitchFamily="2" charset="0"/>
                <a:ea typeface="Roboto" panose="02000000000000000000" pitchFamily="2" charset="0"/>
              </a:rPr>
              <a:t>Maëlle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77E2C3-E1F4-42FC-9BB0-D8391A9DF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95" y="940788"/>
            <a:ext cx="2065045" cy="206504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AF1C7AD-7FC4-4BDD-BEB6-269D5DB2E5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2240" y="6018711"/>
            <a:ext cx="469900" cy="5969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6D9A67-D3FC-0542-872E-A346512AE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" y="10102536"/>
            <a:ext cx="7546445" cy="5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381D61A-99BC-9E6A-6AA8-4771C4BE3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" y="5556"/>
            <a:ext cx="7538601" cy="10680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L’effet de masse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Maëlle</a:t>
            </a:r>
          </a:p>
        </p:txBody>
      </p:sp>
      <p:graphicFrame>
        <p:nvGraphicFramePr>
          <p:cNvPr id="13" name="Tableau 14">
            <a:extLst>
              <a:ext uri="{FF2B5EF4-FFF2-40B4-BE49-F238E27FC236}">
                <a16:creationId xmlns:a16="http://schemas.microsoft.com/office/drawing/2014/main" id="{A3F19CE1-0F17-E747-847B-D0AACEA68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31629"/>
              </p:ext>
            </p:extLst>
          </p:nvPr>
        </p:nvGraphicFramePr>
        <p:xfrm>
          <a:off x="1130984" y="2016359"/>
          <a:ext cx="5865129" cy="794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750">
                  <a:extLst>
                    <a:ext uri="{9D8B030D-6E8A-4147-A177-3AD203B41FA5}">
                      <a16:colId xmlns:a16="http://schemas.microsoft.com/office/drawing/2014/main" val="2770672922"/>
                    </a:ext>
                  </a:extLst>
                </a:gridCol>
                <a:gridCol w="941414">
                  <a:extLst>
                    <a:ext uri="{9D8B030D-6E8A-4147-A177-3AD203B41FA5}">
                      <a16:colId xmlns:a16="http://schemas.microsoft.com/office/drawing/2014/main" val="161568558"/>
                    </a:ext>
                  </a:extLst>
                </a:gridCol>
                <a:gridCol w="4264965">
                  <a:extLst>
                    <a:ext uri="{9D8B030D-6E8A-4147-A177-3AD203B41FA5}">
                      <a16:colId xmlns:a16="http://schemas.microsoft.com/office/drawing/2014/main" val="93050948"/>
                    </a:ext>
                  </a:extLst>
                </a:gridCol>
              </a:tblGrid>
              <a:tr h="1213538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468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Premier temps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« Il était dans ma classe ».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Pensez à un ou une ancien(ne) camarade de classe. 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Par deux, présentez-le/la à votre partenaire : pour quelles raisons vous souvenez-vous de lui/d’elle, qu’avait-il/elle de particulier ? 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001463"/>
                  </a:ext>
                </a:extLst>
              </a:tr>
              <a:tr h="1331960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  <a:endParaRPr lang="fr-FR" sz="5300" b="1" i="0" dirty="0">
                        <a:solidFill>
                          <a:srgbClr val="A879A8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Deuxième temps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É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outez la chanson et dans chaque paire d’adjectifs, entourez celui qui vous semble correspondre à la musique que vous entendez. </a:t>
                      </a:r>
                    </a:p>
                    <a:p>
                      <a:pPr algn="just"/>
                      <a:endParaRPr lang="fr-FR" sz="5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Triste  / gai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Rapide  /  lent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Énergique  /  calme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Doux  /  fort</a:t>
                      </a:r>
                      <a:endParaRPr lang="fr-FR" sz="10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10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937018"/>
                  </a:ext>
                </a:extLst>
              </a:tr>
              <a:tr h="1337912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  <a:endParaRPr lang="fr-FR" sz="5300" b="1" i="0" dirty="0">
                        <a:solidFill>
                          <a:srgbClr val="A879A8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Troisième temps</a:t>
                      </a:r>
                    </a:p>
                    <a:p>
                      <a:pPr marL="228600" indent="-228600" algn="just">
                        <a:buAutoNum type="alphaUcParenR"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Les expressions dans le nuage décrivent l’ambiance dans un groupe.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L’ambiance dans ce groupe est-elle bonne ou mauvaise ? Pourquoi ?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 </a:t>
                      </a:r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B) Pour chacun des mots suivants de la chanson, trouvez un mime.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L’effet de masse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Casse (casser)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Isole (isoler)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Un écran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Un masque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Un regard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Rigolent (rigoler)</a:t>
                      </a: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C) 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É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coutez le premier couplet de la chanson. Quand vous entendez un mot de la liste, mimez-le.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Le professeur peut filmer la classe.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253087"/>
                  </a:ext>
                </a:extLst>
              </a:tr>
              <a:tr h="1321067">
                <a:tc>
                  <a:txBody>
                    <a:bodyPr/>
                    <a:lstStyle/>
                    <a:p>
                      <a:pPr algn="r"/>
                      <a:endParaRPr lang="fr-FR" sz="5300" b="1" i="0" dirty="0">
                        <a:solidFill>
                          <a:srgbClr val="A879A8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1738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699633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Hervé Pélissier</a:t>
            </a: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FA39D4D1-777C-3044-AE46-6F687E0F9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59"/>
            <a:ext cx="2743200" cy="6604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7A9A374-AD7D-465C-AE81-68F60E4BFA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75705" y="2229750"/>
            <a:ext cx="508000" cy="508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96E8BE2-9D9B-4C3A-9FC7-3E0885E5A4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92276" y="3447387"/>
            <a:ext cx="508000" cy="508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9EFE892-3529-4D17-A578-78E767D56B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2276" y="6839967"/>
            <a:ext cx="508000" cy="508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423ED8A-2EBE-41AD-B98F-0DDC69393D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5705" y="5033503"/>
            <a:ext cx="508000" cy="508000"/>
          </a:xfrm>
          <a:prstGeom prst="rect">
            <a:avLst/>
          </a:prstGeom>
        </p:spPr>
      </p:pic>
      <p:sp>
        <p:nvSpPr>
          <p:cNvPr id="2" name="Nuage 1">
            <a:extLst>
              <a:ext uri="{FF2B5EF4-FFF2-40B4-BE49-F238E27FC236}">
                <a16:creationId xmlns:a16="http://schemas.microsoft.com/office/drawing/2014/main" id="{3429FA85-0973-4C04-A476-30BEB5ED6B3D}"/>
              </a:ext>
            </a:extLst>
          </p:cNvPr>
          <p:cNvSpPr/>
          <p:nvPr/>
        </p:nvSpPr>
        <p:spPr>
          <a:xfrm>
            <a:off x="2949677" y="5345906"/>
            <a:ext cx="3959942" cy="1426801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 riais de lui</a:t>
            </a:r>
          </a:p>
          <a:p>
            <a:pPr algn="r" defTabSz="596900">
              <a:lnSpc>
                <a:spcPct val="1500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Sous des masques</a:t>
            </a:r>
          </a:p>
          <a:p>
            <a:pPr>
              <a:lnSpc>
                <a:spcPct val="1500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L’effet de masse nous casse</a:t>
            </a:r>
          </a:p>
          <a:p>
            <a:pPr algn="r">
              <a:lnSpc>
                <a:spcPct val="1500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 était différent</a:t>
            </a:r>
          </a:p>
          <a:p>
            <a:pPr algn="ctr">
              <a:lnSpc>
                <a:spcPct val="1500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L’effet de masse nous isole</a:t>
            </a:r>
          </a:p>
          <a:p>
            <a:pPr algn="ctr"/>
            <a:endParaRPr lang="fr-FR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076BBB8-20B3-234C-BBB6-4F57E3C730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4" y="10102536"/>
            <a:ext cx="7546445" cy="5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2AB4C5-B9BC-C021-7ED1-9808FFD6D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6" y="5556"/>
            <a:ext cx="7538601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48119"/>
              </p:ext>
            </p:extLst>
          </p:nvPr>
        </p:nvGraphicFramePr>
        <p:xfrm>
          <a:off x="864394" y="964406"/>
          <a:ext cx="6369404" cy="904300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1026319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28685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  <a:p>
                      <a:pPr algn="r"/>
                      <a:endParaRPr lang="fr-FR" sz="5300" b="1" i="0" baseline="0" dirty="0">
                        <a:solidFill>
                          <a:srgbClr val="A879A8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23146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En petits groupes.</a:t>
                      </a:r>
                    </a:p>
                    <a:p>
                      <a:pPr algn="ctr"/>
                      <a:endParaRPr lang="fr-FR" sz="1000" b="0" i="1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« Il était différent. »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Discutez avec vos partenaires : pour quelles raisons peut-on dire de quelqu’un : « il/elle est différent(e) » ?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  <a:endParaRPr lang="fr-FR" sz="5300" b="1" i="0" baseline="0" dirty="0">
                        <a:solidFill>
                          <a:srgbClr val="A879A8"/>
                        </a:solidFill>
                        <a:latin typeface="Proto Grotesk" panose="02000000000000000000" pitchFamily="2" charset="0"/>
                      </a:endParaRP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265835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A.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Ecoutez le début de la chanson, jusqu’à « </a:t>
                      </a: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dans les bruits de couloir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 ».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Fermez les yeux. Concentrez-vous sur la musique. Quelles images vous viennent à l’esprit (couleurs, lieux, lumière, météo, moment de la journée, de l’année…) ?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En vous concentrant sur la musique et sur les images que vous avez vues en fermant les yeux, complétez les phrases :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000" b="0" i="0" u="none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Il était 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000" b="0" i="0" u="none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C’était 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000" b="0" i="0" u="none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Il y avait 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000" b="0" i="0" u="none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On voyait ___________________________</a:t>
                      </a:r>
                      <a:br>
                        <a:rPr lang="fr-FR" sz="1000" b="0" i="1" u="sng" kern="1300" baseline="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fr-FR" sz="1000" b="0" i="0" u="none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Il faisait ___________________________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  <a:endParaRPr lang="fr-FR" sz="5300" b="1" i="0" baseline="0" dirty="0">
                        <a:solidFill>
                          <a:srgbClr val="A879A8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72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355481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A. Voici des listes de mots qui riment entre eux. Lisez-les à haute voix. 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É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coutez la chanson jusqu’au deuxième couplet </a:t>
                      </a: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(« Oui, j’ai ri avec eux »)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et soulignez les 2 mots que vous entendez dans chaque ligne.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rue - vu - </a:t>
                      </a:r>
                      <a:r>
                        <a:rPr lang="fr-FR" sz="1000" b="0" i="0" strike="noStrike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jus</a:t>
                      </a:r>
                      <a:endParaRPr lang="fr-FR" sz="1000" b="0" strike="noStrike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méchant - élégant - différent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trottoir - histoire - couloir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alcool - isole - rigolent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nombreux - peu - eux </a:t>
                      </a:r>
                      <a:b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B. 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É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coutez la chanson et cochez les noms de lieux que vous entendez. 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L’effet de masse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Maëlle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249677" y="9698721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Hervé Pélissier</a:t>
            </a: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961641-1F41-154D-8A29-BEBF48EBF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" y="0"/>
            <a:ext cx="2743200" cy="6604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B662BD5-9086-4BC0-BC70-7B0358D802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75705" y="1312075"/>
            <a:ext cx="508000" cy="508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F1C51F3-306D-42FA-B3AD-99E0797A6F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42073" y="3204183"/>
            <a:ext cx="508000" cy="508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0F149BE-066F-4242-A582-87F2AADC312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42073" y="6287908"/>
            <a:ext cx="508000" cy="50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79E813-1ED9-49F6-8A72-D76AB2ABC583}"/>
              </a:ext>
            </a:extLst>
          </p:cNvPr>
          <p:cNvSpPr/>
          <p:nvPr/>
        </p:nvSpPr>
        <p:spPr>
          <a:xfrm>
            <a:off x="2717648" y="8666690"/>
            <a:ext cx="3190170" cy="1015663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171450" lvl="0" indent="-171450" defTabSz="755934">
              <a:buFont typeface="Wingdings" pitchFamily="2" charset="2"/>
              <a:buChar char="q"/>
              <a:defRPr/>
            </a:pPr>
            <a:r>
              <a:rPr lang="fr-FR" sz="1000" kern="1300" dirty="0">
                <a:solidFill>
                  <a:prstClr val="black"/>
                </a:solidFill>
                <a:latin typeface="Roboto" panose="02000000000000000000" pitchFamily="2" charset="0"/>
              </a:rPr>
              <a:t>une rue</a:t>
            </a:r>
          </a:p>
          <a:p>
            <a:pPr marL="171450" lvl="0" indent="-171450" defTabSz="755934">
              <a:buFont typeface="Wingdings" pitchFamily="2" charset="2"/>
              <a:buChar char="q"/>
              <a:defRPr/>
            </a:pPr>
            <a:r>
              <a:rPr lang="fr-FR" sz="1000" kern="1300" dirty="0">
                <a:solidFill>
                  <a:prstClr val="black"/>
                </a:solidFill>
                <a:latin typeface="Roboto" panose="02000000000000000000" pitchFamily="2" charset="0"/>
              </a:rPr>
              <a:t>une classe</a:t>
            </a:r>
          </a:p>
          <a:p>
            <a:pPr marL="171450" lvl="0" indent="-171450" defTabSz="755934">
              <a:buFont typeface="Wingdings" pitchFamily="2" charset="2"/>
              <a:buChar char="q"/>
            </a:pPr>
            <a:r>
              <a:rPr lang="fr-FR" sz="1000" kern="1300" dirty="0">
                <a:solidFill>
                  <a:prstClr val="black"/>
                </a:solidFill>
                <a:latin typeface="Roboto" panose="02000000000000000000" pitchFamily="2" charset="0"/>
              </a:rPr>
              <a:t>une université</a:t>
            </a:r>
          </a:p>
          <a:p>
            <a:pPr marL="171450" lvl="0" indent="-171450" defTabSz="755934">
              <a:buFont typeface="Wingdings" pitchFamily="2" charset="2"/>
              <a:buChar char="q"/>
            </a:pPr>
            <a:r>
              <a:rPr lang="fr-FR" sz="1000" kern="1300" dirty="0">
                <a:solidFill>
                  <a:prstClr val="black"/>
                </a:solidFill>
                <a:latin typeface="Roboto" panose="02000000000000000000" pitchFamily="2" charset="0"/>
              </a:rPr>
              <a:t>une couloir</a:t>
            </a:r>
          </a:p>
          <a:p>
            <a:pPr marL="171450" lvl="0" indent="-171450" defTabSz="755934">
              <a:buFont typeface="Wingdings" pitchFamily="2" charset="2"/>
              <a:buChar char="q"/>
            </a:pPr>
            <a:r>
              <a:rPr lang="fr-FR" sz="1000" kern="1300" dirty="0">
                <a:solidFill>
                  <a:prstClr val="black"/>
                </a:solidFill>
                <a:latin typeface="Roboto" panose="02000000000000000000" pitchFamily="2" charset="0"/>
              </a:rPr>
              <a:t>un salon</a:t>
            </a:r>
          </a:p>
          <a:p>
            <a:pPr marL="171450" indent="-171450" defTabSz="755934">
              <a:buFont typeface="Wingdings" pitchFamily="2" charset="2"/>
              <a:buChar char="q"/>
            </a:pPr>
            <a:r>
              <a:rPr lang="fr-FR" sz="1000" kern="1300" dirty="0">
                <a:solidFill>
                  <a:prstClr val="black"/>
                </a:solidFill>
                <a:latin typeface="Roboto" panose="02000000000000000000" pitchFamily="2" charset="0"/>
              </a:rPr>
              <a:t>une école</a:t>
            </a:r>
          </a:p>
          <a:p>
            <a:pPr marL="171450" lvl="0" indent="-171450" defTabSz="755934">
              <a:buFont typeface="Wingdings" pitchFamily="2" charset="2"/>
              <a:buChar char="q"/>
            </a:pPr>
            <a:endParaRPr lang="fr-FR" sz="1000" kern="1300" dirty="0">
              <a:solidFill>
                <a:prstClr val="black"/>
              </a:solidFill>
              <a:latin typeface="Roboto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DA0750-679B-4EBE-BD93-EDEB7454F494}"/>
              </a:ext>
            </a:extLst>
          </p:cNvPr>
          <p:cNvSpPr/>
          <p:nvPr/>
        </p:nvSpPr>
        <p:spPr>
          <a:xfrm>
            <a:off x="4806156" y="8690335"/>
            <a:ext cx="377825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 defTabSz="755934">
              <a:buFont typeface="Wingdings" pitchFamily="2" charset="2"/>
              <a:buChar char="q"/>
            </a:pPr>
            <a:r>
              <a:rPr lang="fr-FR" sz="1000" kern="1300" dirty="0">
                <a:solidFill>
                  <a:prstClr val="black"/>
                </a:solidFill>
                <a:latin typeface="Roboto" panose="02000000000000000000" pitchFamily="2" charset="0"/>
              </a:rPr>
              <a:t>un stade</a:t>
            </a:r>
          </a:p>
          <a:p>
            <a:pPr marL="171450" lvl="0" indent="-171450" defTabSz="755934">
              <a:buFont typeface="Wingdings" pitchFamily="2" charset="2"/>
              <a:buChar char="q"/>
            </a:pPr>
            <a:r>
              <a:rPr lang="fr-FR" sz="1000" kern="1300" dirty="0">
                <a:solidFill>
                  <a:prstClr val="black"/>
                </a:solidFill>
                <a:latin typeface="Roboto" panose="02000000000000000000" pitchFamily="2" charset="0"/>
              </a:rPr>
              <a:t>un écran</a:t>
            </a:r>
          </a:p>
          <a:p>
            <a:pPr marL="171450" lvl="0" indent="-171450" defTabSz="755934">
              <a:buFont typeface="Wingdings" pitchFamily="2" charset="2"/>
              <a:buChar char="q"/>
            </a:pPr>
            <a:r>
              <a:rPr lang="fr-FR" sz="1000" kern="1300" dirty="0">
                <a:solidFill>
                  <a:prstClr val="black"/>
                </a:solidFill>
                <a:latin typeface="Roboto" panose="02000000000000000000" pitchFamily="2" charset="0"/>
              </a:rPr>
              <a:t>un mur</a:t>
            </a:r>
          </a:p>
          <a:p>
            <a:pPr marL="171450" lvl="0" indent="-171450" defTabSz="755934">
              <a:buFont typeface="Wingdings" pitchFamily="2" charset="2"/>
              <a:buChar char="q"/>
              <a:defRPr/>
            </a:pPr>
            <a:r>
              <a:rPr lang="fr-FR" sz="1000" kern="1300" dirty="0">
                <a:solidFill>
                  <a:prstClr val="black"/>
                </a:solidFill>
                <a:latin typeface="Roboto" panose="02000000000000000000" pitchFamily="2" charset="0"/>
              </a:rPr>
              <a:t>un bureau</a:t>
            </a:r>
          </a:p>
          <a:p>
            <a:pPr marL="171450" lvl="0" indent="-171450" defTabSz="755934">
              <a:buFont typeface="Wingdings" pitchFamily="2" charset="2"/>
              <a:buChar char="q"/>
            </a:pPr>
            <a:r>
              <a:rPr lang="fr-FR" sz="1000" kern="1300" dirty="0">
                <a:solidFill>
                  <a:prstClr val="black"/>
                </a:solidFill>
                <a:latin typeface="Roboto" panose="02000000000000000000" pitchFamily="2" charset="0"/>
              </a:rPr>
              <a:t>une cour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1BD4D96-A9AF-4C4F-ADD4-8A41DAE600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4" y="10102536"/>
            <a:ext cx="7546445" cy="5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7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E0A5D2-B486-7900-B9C7-6EB8CDB18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" y="5556"/>
            <a:ext cx="7538601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282915"/>
              </p:ext>
            </p:extLst>
          </p:nvPr>
        </p:nvGraphicFramePr>
        <p:xfrm>
          <a:off x="864394" y="1128713"/>
          <a:ext cx="6369404" cy="971108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300" b="1" i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300" b="1" i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300" b="1" i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4</a:t>
                      </a:r>
                    </a:p>
                    <a:p>
                      <a:pPr algn="r"/>
                      <a:endParaRPr lang="fr-FR" sz="5300" b="1" i="0" baseline="0" dirty="0">
                        <a:solidFill>
                          <a:srgbClr val="A879A8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C. Lisez ces deux phrases de la chanson et retrouvez, pour chacune, la phrase de même sens.</a:t>
                      </a: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77736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i="1" dirty="0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En petits groupes / à deux.</a:t>
                      </a:r>
                      <a:endParaRPr lang="fr-FR" sz="1000" dirty="0"/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Discutez entre vous. Trouvez pour chacun des membres du groupe une caractéristique positive (par exemple le sport qu’il pratique, son origine, les langues qu’il parle, une compétence particulière…). 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Puis, par deux, chacun se filme tour à tour en donnant son prénom et sa particularité positive.</a:t>
                      </a:r>
                      <a:endParaRPr lang="fr-FR" sz="1000" i="1" dirty="0"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bg1"/>
                        </a:solidFill>
                        <a:latin typeface="Roboto Medium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bg1"/>
                        </a:solidFill>
                        <a:latin typeface="Roboto Medium" panose="02000000000000000000" pitchFamily="2" charset="0"/>
                      </a:endParaRP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234000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Et en plus…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488444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Flashez le QR code pour visionner la vidéo intitulée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« C’est quoi, le harcèlement à l’école ? ».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Écoutez les explications.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Répondez à votre tour à la question : c’est quoi le harcèlement ?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L’effet de masse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Maëlle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704549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Hervé Pélissier</a:t>
            </a: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5EE03B92-4E77-4B22-97BC-5A5C85708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09" y="0"/>
            <a:ext cx="2743200" cy="6604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16E1274-2839-41D5-87E2-38AEC533E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600" y="6127195"/>
            <a:ext cx="637764" cy="62653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E64CF9C-5389-4205-9892-EE9A720BC1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8591" y="3921450"/>
            <a:ext cx="508000" cy="50800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77EA9A0-A31C-490A-8A42-9EBE5205D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12888"/>
              </p:ext>
            </p:extLst>
          </p:nvPr>
        </p:nvGraphicFramePr>
        <p:xfrm>
          <a:off x="2647335" y="1432221"/>
          <a:ext cx="4515395" cy="2207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909">
                  <a:extLst>
                    <a:ext uri="{9D8B030D-6E8A-4147-A177-3AD203B41FA5}">
                      <a16:colId xmlns:a16="http://schemas.microsoft.com/office/drawing/2014/main" val="2299866594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1651978396"/>
                    </a:ext>
                  </a:extLst>
                </a:gridCol>
                <a:gridCol w="2354756">
                  <a:extLst>
                    <a:ext uri="{9D8B030D-6E8A-4147-A177-3AD203B41FA5}">
                      <a16:colId xmlns:a16="http://schemas.microsoft.com/office/drawing/2014/main" val="383087563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1) </a:t>
                      </a:r>
                      <a:r>
                        <a:rPr kumimoji="0" lang="fr-FR" sz="1000" b="0" i="1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« Tu riais de lui car il était différent. 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kumimoji="0" lang="fr-FR" sz="1000" b="0" i="0" u="none" strike="noStrike" kern="13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000" b="0" i="0" u="none" strike="noStrike" kern="13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a) Tu t’amusais avec lui car il était original.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1136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000" b="0" i="0" u="none" strike="noStrike" kern="13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b) Tu te moquais de lui car il était bizarre.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422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0" lang="fr-FR" sz="1000" b="0" i="0" u="none" strike="noStrike" kern="13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fr-FR" sz="1000" b="0" i="0" u="none" strike="noStrike" kern="13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1489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kumimoji="0" lang="fr-FR" sz="1000" b="0" i="0" u="none" strike="noStrike" kern="13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2) </a:t>
                      </a:r>
                      <a:r>
                        <a:rPr kumimoji="0" lang="fr-FR" sz="1000" b="0" i="1" u="none" strike="noStrike" kern="13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« C’est toujours l’effet de masse qui nous casse et nous isole. 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0" lang="fr-FR" sz="1000" b="0" i="0" u="none" strike="noStrike" kern="13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000" b="0" i="0" u="none" strike="noStrike" kern="13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a) Quand on est seul devant un groupe de personnes, on se sent rejeté.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0299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000" b="0" i="0" u="none" strike="noStrike" kern="13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b) Quand on est seul devant un groupe de personnes, on se sent accepté.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873688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D21F23F8-5256-B54D-9CDB-5F21070A97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" y="10102536"/>
            <a:ext cx="7546445" cy="5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AFD64F-AA25-7413-5C09-FD6F45196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" y="5556"/>
            <a:ext cx="7538601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05367"/>
              </p:ext>
            </p:extLst>
          </p:nvPr>
        </p:nvGraphicFramePr>
        <p:xfrm>
          <a:off x="3954097" y="1311554"/>
          <a:ext cx="3279702" cy="880295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B. Écoutez la chanson et cochez les noms de lieux que vous entendez. 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Une rue ; une classe ; un couloir ; une école ; un écran ; un bureau ; une cour.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C. Lisez ces deux phrases de la chanson et retrouvez, pour chacune, la phrase de même sens.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srgbClr val="E05329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1) b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srgbClr val="E05329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2) a</a:t>
                      </a: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2754936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i="1" dirty="0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En petits groupes. </a:t>
                      </a:r>
                      <a:endParaRPr lang="fr-FR" sz="1000" dirty="0"/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Discutez entre vous. Trouvez pour chacun des membres du groupe une caractéristique positive, (par exemple le sport qu’il pratique, son origine, les langues qu’il parle, une compétence particulière…). 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Puis, par deux, chacun se filme tour à tour en donnant son prénom et sa particularité positive.</a:t>
                      </a:r>
                      <a:endParaRPr lang="fr-FR" sz="1000" i="1" dirty="0"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Exemples de réponses possibles :</a:t>
                      </a:r>
                    </a:p>
                    <a:p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Je m’appelle Kevin et ma mère est irlandaise ; je m’appelle Pedro et je joue de la harpe ; je m’appelle Sonia et je parle hindi.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954734">
                <a:tc>
                  <a:txBody>
                    <a:bodyPr/>
                    <a:lstStyle/>
                    <a:p>
                      <a:r>
                        <a:rPr lang="fr-FR" sz="1000" b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 </a:t>
                      </a:r>
                      <a:endParaRPr lang="fr-FR" sz="100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L’effet de masse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Maëlle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705517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Hervé Pélissier</a:t>
            </a: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graphicFrame>
        <p:nvGraphicFramePr>
          <p:cNvPr id="20" name="Tableau 7">
            <a:extLst>
              <a:ext uri="{FF2B5EF4-FFF2-40B4-BE49-F238E27FC236}">
                <a16:creationId xmlns:a16="http://schemas.microsoft.com/office/drawing/2014/main" id="{6BA940A3-F976-0840-BEB0-FE97BEED6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2726"/>
              </p:ext>
            </p:extLst>
          </p:nvPr>
        </p:nvGraphicFramePr>
        <p:xfrm>
          <a:off x="359057" y="969505"/>
          <a:ext cx="3279702" cy="9966655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73100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42515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885351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« Il était différent ».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En petits groupes.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Discutez avec vos partenaires : pour quelles raisons peut-on dire de quelqu’un : « il/elle est différent(e) » ?</a:t>
                      </a:r>
                    </a:p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Exemples de réponses possibles :</a:t>
                      </a:r>
                    </a:p>
                    <a:p>
                      <a:pPr algn="just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On peut dire que quelqu’un est différent à cause de son apparence physique (trop grand, trop petit, trop gros, trop maigre…), à cause de sa couleur de peau, à cause de sa religion, à cause de son sexe, à cause de son orientation sexuelle…</a:t>
                      </a:r>
                    </a:p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731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42515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2685073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A.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Écoutez la chanson. Fermez les yeux. Concentrez-vous sur la musique. Quelles images vous viennent à l’esprit  (couleurs, lieux, lumière, météo, moment de la journée, de l’année…) ?</a:t>
                      </a:r>
                    </a:p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Exemples de réponses possibles :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Je vois la pluie, je vois le soir, il fait froid, je vois du gris, du noir, je vois une route dans la campagne.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B. En vous concentrant sur la musique et sur les images que vous avez vues en fermant les yeux, complétez les phrases :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Exemples de réponses possibles :</a:t>
                      </a: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Il était triste</a:t>
                      </a: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C’était l’hiver</a:t>
                      </a: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Il y avait de la pluie</a:t>
                      </a: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On voyait le ciel gris</a:t>
                      </a:r>
                      <a:b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Il faisait un peu froid</a:t>
                      </a:r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42515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3158910"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A. Voici des listes de mots qui riment entre eux. Lisez-les à haute voix. Écoutez la chanson jusqu’au deuxième couplet </a:t>
                      </a: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(« Oui, j’ai ri avec eux »)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et soulignez les 2 mots que vous entendez dans chaque ligne.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sng" strike="noStrike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rue</a:t>
                      </a:r>
                      <a:r>
                        <a:rPr lang="fr-FR" sz="1000" b="0" i="0" strike="noStrike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fr-FR" sz="1000" b="0" i="0" u="sng" strike="noStrike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vu</a:t>
                      </a:r>
                      <a:r>
                        <a:rPr lang="fr-FR" sz="1000" b="0" i="0" strike="noStrike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- jus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sng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méchant</a:t>
                      </a:r>
                      <a:r>
                        <a:rPr lang="fr-FR" sz="1000" b="0" i="0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fr-FR" sz="1000" b="0" i="0" strike="noStrike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élégant</a:t>
                      </a:r>
                      <a:r>
                        <a:rPr lang="fr-FR" sz="1000" b="0" i="0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fr-FR" sz="1000" b="0" i="0" u="sng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différent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strike="noStrike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trottoir</a:t>
                      </a:r>
                      <a:r>
                        <a:rPr lang="fr-FR" sz="1000" b="0" i="0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fr-FR" sz="1000" b="0" i="0" u="sng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histoire</a:t>
                      </a:r>
                      <a:r>
                        <a:rPr lang="fr-FR" sz="1000" b="0" i="0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fr-FR" sz="1000" b="0" i="0" u="sng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couloir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strike="noStrike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alcool - </a:t>
                      </a:r>
                      <a:r>
                        <a:rPr lang="fr-FR" sz="1000" b="0" i="0" u="sng" strike="noStrike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isole</a:t>
                      </a:r>
                      <a:r>
                        <a:rPr lang="fr-FR" sz="1000" b="0" i="0" strike="noStrike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fr-FR" sz="1000" b="0" i="0" u="sng" strike="noStrike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rigolent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sng" strike="noStrike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nombreux</a:t>
                      </a:r>
                      <a:r>
                        <a:rPr lang="fr-FR" sz="1000" b="0" i="0" strike="noStrike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- peu - </a:t>
                      </a:r>
                      <a:r>
                        <a:rPr lang="fr-FR" sz="1000" b="0" i="0" u="sng" strike="noStrike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eux</a:t>
                      </a:r>
                      <a:r>
                        <a:rPr lang="fr-FR" sz="1000" b="0" i="0" strike="noStrike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54B9175-5B8B-2447-A058-72E7CE37C8DE}"/>
              </a:ext>
            </a:extLst>
          </p:cNvPr>
          <p:cNvSpPr txBox="1"/>
          <p:nvPr/>
        </p:nvSpPr>
        <p:spPr>
          <a:xfrm>
            <a:off x="325876" y="345433"/>
            <a:ext cx="3279702" cy="318924"/>
          </a:xfrm>
          <a:prstGeom prst="rect">
            <a:avLst/>
          </a:prstGeom>
          <a:noFill/>
        </p:spPr>
        <p:txBody>
          <a:bodyPr wrap="square" lIns="0" tIns="72000" rIns="0" rtlCol="0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SOCIÉTÉ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1CDFCE0-DDC6-6E4D-9B66-1772F5D4F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" y="10102536"/>
            <a:ext cx="7546445" cy="5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16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6B1CE66F3A449170DA3D574BEC92" ma:contentTypeVersion="16" ma:contentTypeDescription="Crée un document." ma:contentTypeScope="" ma:versionID="72274a57aa48638f77443ec9dfd2a6ee">
  <xsd:schema xmlns:xsd="http://www.w3.org/2001/XMLSchema" xmlns:xs="http://www.w3.org/2001/XMLSchema" xmlns:p="http://schemas.microsoft.com/office/2006/metadata/properties" xmlns:ns2="43695c53-1d6d-461b-ad60-1cb1cb016022" xmlns:ns3="f37e99bd-632f-4aea-bb87-7457d3367958" targetNamespace="http://schemas.microsoft.com/office/2006/metadata/properties" ma:root="true" ma:fieldsID="da199cf609397d47ca0ecc73523e6278" ns2:_="" ns3:_="">
    <xsd:import namespace="43695c53-1d6d-461b-ad60-1cb1cb016022"/>
    <xsd:import namespace="f37e99bd-632f-4aea-bb87-7457d33679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95c53-1d6d-461b-ad60-1cb1cb0160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e0e86fcc-c64b-4f5f-ad29-ece91274c0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e99bd-632f-4aea-bb87-7457d336795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057fabe-be85-4960-aa9e-15cc0fba7378}" ma:internalName="TaxCatchAll" ma:showField="CatchAllData" ma:web="f37e99bd-632f-4aea-bb87-7457d33679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7e99bd-632f-4aea-bb87-7457d3367958" xsi:nil="true"/>
    <lcf76f155ced4ddcb4097134ff3c332f xmlns="43695c53-1d6d-461b-ad60-1cb1cb01602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D48EE9-4FA6-431D-9AFB-59AB4B0AC9BB}"/>
</file>

<file path=customXml/itemProps2.xml><?xml version="1.0" encoding="utf-8"?>
<ds:datastoreItem xmlns:ds="http://schemas.openxmlformats.org/officeDocument/2006/customXml" ds:itemID="{5B8F5048-0358-43A8-9FF9-1D5AD665800F}"/>
</file>

<file path=customXml/itemProps3.xml><?xml version="1.0" encoding="utf-8"?>
<ds:datastoreItem xmlns:ds="http://schemas.openxmlformats.org/officeDocument/2006/customXml" ds:itemID="{AD2A13FD-ACEA-41E9-9CE9-75AD978913E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2294</TotalTime>
  <Words>1653</Words>
  <Application>Microsoft Macintosh PowerPoint</Application>
  <PresentationFormat>Personnalisé</PresentationFormat>
  <Paragraphs>240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Proto Grotesk</vt:lpstr>
      <vt:lpstr>Roboto</vt:lpstr>
      <vt:lpstr>Roboto Light</vt:lpstr>
      <vt:lpstr>Roboto Medium</vt:lpstr>
      <vt:lpstr>Tahoma</vt:lpstr>
      <vt:lpstr>Wingdings</vt:lpstr>
      <vt:lpstr>Thème Office</vt:lpstr>
      <vt:lpstr>L’effet de masse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BREZES</dc:creator>
  <cp:lastModifiedBy>Martin LAFITTE</cp:lastModifiedBy>
  <cp:revision>121</cp:revision>
  <cp:lastPrinted>2022-11-24T17:16:27Z</cp:lastPrinted>
  <dcterms:created xsi:type="dcterms:W3CDTF">2022-03-24T14:32:05Z</dcterms:created>
  <dcterms:modified xsi:type="dcterms:W3CDTF">2024-04-15T15:06:30Z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0x01010023C16B1CE66F3A449170DA3D574BEC92</vt:lpwstr>
  </property>
</Properties>
</file>