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B8B7"/>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2"/>
    <p:restoredTop sz="94745" autoAdjust="0"/>
  </p:normalViewPr>
  <p:slideViewPr>
    <p:cSldViewPr snapToGrid="0" snapToObjects="1">
      <p:cViewPr varScale="1">
        <p:scale>
          <a:sx n="68" d="100"/>
          <a:sy n="68" d="100"/>
        </p:scale>
        <p:origin x="3728" y="20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dirty="0"/>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dirty="0"/>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dirty="0"/>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dirty="0"/>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65F82D-CB1F-334C-AB48-FC566FA056BD}" type="slidenum">
              <a:rPr lang="fr-FR" smtClean="0"/>
              <a:t>3</a:t>
            </a:fld>
            <a:endParaRPr lang="fr-FR" dirty="0"/>
          </a:p>
        </p:txBody>
      </p:sp>
    </p:spTree>
    <p:extLst>
      <p:ext uri="{BB962C8B-B14F-4D97-AF65-F5344CB8AC3E}">
        <p14:creationId xmlns:p14="http://schemas.microsoft.com/office/powerpoint/2010/main" val="313213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dirty="0"/>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dirty="0"/>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dirty="0"/>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dirty="0"/>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dirty="0"/>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dirty="0"/>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dirty="0"/>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dirty="0"/>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dirty="0"/>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dirty="0"/>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dirty="0"/>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dirty="0"/>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emf"/><Relationship Id="rId7" Type="http://schemas.openxmlformats.org/officeDocument/2006/relationships/image" Target="../media/image10.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5.png"/><Relationship Id="rId4" Type="http://schemas.openxmlformats.org/officeDocument/2006/relationships/image" Target="../media/image7.emf"/><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3.jpg"/><Relationship Id="rId7" Type="http://schemas.openxmlformats.org/officeDocument/2006/relationships/image" Target="../media/image9.emf"/><Relationship Id="rId12"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image" Target="../media/image17.png"/><Relationship Id="rId5" Type="http://schemas.openxmlformats.org/officeDocument/2006/relationships/image" Target="../media/image7.emf"/><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3.emf"/><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7.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DAD5532-628C-B7AE-3C40-DB30A99A898E}"/>
              </a:ext>
            </a:extLst>
          </p:cNvPr>
          <p:cNvPicPr>
            <a:picLocks noChangeAspect="1"/>
          </p:cNvPicPr>
          <p:nvPr/>
        </p:nvPicPr>
        <p:blipFill>
          <a:blip r:embed="rId2"/>
          <a:stretch>
            <a:fillRect/>
          </a:stretch>
        </p:blipFill>
        <p:spPr>
          <a:xfrm>
            <a:off x="8140" y="11113"/>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Monaco</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5158463"/>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ea typeface="Roboto" panose="02000000000000000000" pitchFamily="2" charset="0"/>
              </a:rPr>
              <a:t>Monaco</a:t>
            </a:r>
          </a:p>
          <a:p>
            <a:pPr>
              <a:lnSpc>
                <a:spcPts val="1300"/>
              </a:lnSpc>
            </a:pPr>
            <a:r>
              <a:rPr lang="fr-FR" sz="1000" dirty="0">
                <a:latin typeface="Roboto" panose="02000000000000000000" pitchFamily="2" charset="0"/>
                <a:ea typeface="Roboto" panose="02000000000000000000" pitchFamily="2" charset="0"/>
              </a:rPr>
              <a:t>28 degrés à l'ombre</a:t>
            </a:r>
          </a:p>
          <a:p>
            <a:pPr>
              <a:lnSpc>
                <a:spcPts val="1300"/>
              </a:lnSpc>
            </a:pPr>
            <a:r>
              <a:rPr lang="fr-FR" sz="1000" dirty="0">
                <a:latin typeface="Roboto" panose="02000000000000000000" pitchFamily="2" charset="0"/>
                <a:ea typeface="Roboto" panose="02000000000000000000" pitchFamily="2" charset="0"/>
              </a:rPr>
              <a:t>C'est fou, c'est trop</a:t>
            </a:r>
          </a:p>
          <a:p>
            <a:pPr>
              <a:lnSpc>
                <a:spcPts val="1300"/>
              </a:lnSpc>
            </a:pPr>
            <a:r>
              <a:rPr lang="fr-FR" sz="1000" dirty="0">
                <a:latin typeface="Roboto" panose="02000000000000000000" pitchFamily="2" charset="0"/>
                <a:ea typeface="Roboto" panose="02000000000000000000" pitchFamily="2" charset="0"/>
              </a:rPr>
              <a:t>On est tout seuls au monde</a:t>
            </a:r>
          </a:p>
          <a:p>
            <a:pPr>
              <a:lnSpc>
                <a:spcPts val="1300"/>
              </a:lnSpc>
            </a:pPr>
            <a:r>
              <a:rPr lang="fr-FR" sz="1000" dirty="0">
                <a:latin typeface="Roboto" panose="02000000000000000000" pitchFamily="2" charset="0"/>
                <a:ea typeface="Roboto" panose="02000000000000000000" pitchFamily="2" charset="0"/>
              </a:rPr>
              <a:t>Tout est bleu, tout est beau</a:t>
            </a:r>
          </a:p>
          <a:p>
            <a:pPr>
              <a:lnSpc>
                <a:spcPts val="1300"/>
              </a:lnSpc>
            </a:pPr>
            <a:r>
              <a:rPr lang="fr-FR" sz="1000" dirty="0">
                <a:latin typeface="Roboto" panose="02000000000000000000" pitchFamily="2" charset="0"/>
                <a:ea typeface="Roboto" panose="02000000000000000000" pitchFamily="2" charset="0"/>
              </a:rPr>
              <a:t>Tu fermes un peu les yeux</a:t>
            </a:r>
          </a:p>
          <a:p>
            <a:pPr>
              <a:lnSpc>
                <a:spcPts val="1300"/>
              </a:lnSpc>
            </a:pPr>
            <a:r>
              <a:rPr lang="fr-FR" sz="1000" dirty="0">
                <a:latin typeface="Roboto" panose="02000000000000000000" pitchFamily="2" charset="0"/>
                <a:ea typeface="Roboto" panose="02000000000000000000" pitchFamily="2" charset="0"/>
              </a:rPr>
              <a:t>Le soleil est si haut</a:t>
            </a:r>
          </a:p>
          <a:p>
            <a:pPr>
              <a:lnSpc>
                <a:spcPts val="1300"/>
              </a:lnSpc>
            </a:pPr>
            <a:r>
              <a:rPr lang="fr-FR" sz="1000" dirty="0">
                <a:latin typeface="Roboto" panose="02000000000000000000" pitchFamily="2" charset="0"/>
                <a:ea typeface="Roboto" panose="02000000000000000000" pitchFamily="2" charset="0"/>
              </a:rPr>
              <a:t>Je caresse</a:t>
            </a:r>
            <a:r>
              <a:rPr lang="fr-FR" sz="800" baseline="30000" dirty="0">
                <a:latin typeface="Roboto" panose="02000000000000000000" pitchFamily="2" charset="0"/>
                <a:ea typeface="Roboto" panose="02000000000000000000" pitchFamily="2" charset="0"/>
                <a:cs typeface="Roboto" panose="02000000000000000000" pitchFamily="2" charset="0"/>
              </a:rPr>
              <a:t>1</a:t>
            </a:r>
            <a:r>
              <a:rPr lang="fr-FR" sz="1000" dirty="0">
                <a:latin typeface="Roboto" panose="02000000000000000000" pitchFamily="2" charset="0"/>
                <a:ea typeface="Roboto" panose="02000000000000000000" pitchFamily="2" charset="0"/>
              </a:rPr>
              <a:t> tes jambes</a:t>
            </a:r>
          </a:p>
          <a:p>
            <a:pPr>
              <a:lnSpc>
                <a:spcPts val="1300"/>
              </a:lnSpc>
            </a:pPr>
            <a:r>
              <a:rPr lang="fr-FR" sz="1000" dirty="0">
                <a:latin typeface="Roboto" panose="02000000000000000000" pitchFamily="2" charset="0"/>
                <a:ea typeface="Roboto" panose="02000000000000000000" pitchFamily="2" charset="0"/>
              </a:rPr>
              <a:t>Et mes mains brûlent ta peau</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Ne dis rien</a:t>
            </a:r>
          </a:p>
          <a:p>
            <a:pPr>
              <a:lnSpc>
                <a:spcPts val="1300"/>
              </a:lnSpc>
            </a:pPr>
            <a:r>
              <a:rPr lang="fr-FR" sz="1000" dirty="0">
                <a:latin typeface="Roboto" panose="02000000000000000000" pitchFamily="2" charset="0"/>
                <a:ea typeface="Roboto" panose="02000000000000000000" pitchFamily="2" charset="0"/>
              </a:rPr>
              <a:t>Embrasse-moi quand tu voudras</a:t>
            </a:r>
          </a:p>
          <a:p>
            <a:pPr>
              <a:lnSpc>
                <a:spcPts val="1300"/>
              </a:lnSpc>
            </a:pPr>
            <a:r>
              <a:rPr lang="fr-FR" sz="1000" dirty="0">
                <a:latin typeface="Roboto" panose="02000000000000000000" pitchFamily="2" charset="0"/>
                <a:ea typeface="Roboto" panose="02000000000000000000" pitchFamily="2" charset="0"/>
              </a:rPr>
              <a:t>Je suis bien</a:t>
            </a:r>
          </a:p>
          <a:p>
            <a:pPr>
              <a:lnSpc>
                <a:spcPts val="1300"/>
              </a:lnSpc>
            </a:pPr>
            <a:r>
              <a:rPr lang="fr-FR" sz="1000" dirty="0">
                <a:latin typeface="Roboto" panose="02000000000000000000" pitchFamily="2" charset="0"/>
                <a:ea typeface="Roboto" panose="02000000000000000000" pitchFamily="2" charset="0"/>
              </a:rPr>
              <a:t>L'amour est à côté de toi</a:t>
            </a:r>
          </a:p>
          <a:p>
            <a:pPr>
              <a:lnSpc>
                <a:spcPts val="1300"/>
              </a:lnSpc>
            </a:pPr>
            <a:r>
              <a:rPr lang="fr-FR" sz="1000" dirty="0">
                <a:latin typeface="Roboto" panose="02000000000000000000" pitchFamily="2" charset="0"/>
                <a:ea typeface="Roboto" panose="02000000000000000000" pitchFamily="2" charset="0"/>
              </a:rPr>
              <a:t>(x2)</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Monaco</a:t>
            </a:r>
          </a:p>
          <a:p>
            <a:pPr>
              <a:lnSpc>
                <a:spcPts val="1300"/>
              </a:lnSpc>
            </a:pPr>
            <a:r>
              <a:rPr lang="fr-FR" sz="1000" dirty="0">
                <a:latin typeface="Roboto" panose="02000000000000000000" pitchFamily="2" charset="0"/>
                <a:ea typeface="Roboto" panose="02000000000000000000" pitchFamily="2" charset="0"/>
              </a:rPr>
              <a:t>28 degrés à l'ombre</a:t>
            </a:r>
          </a:p>
          <a:p>
            <a:pPr>
              <a:lnSpc>
                <a:spcPts val="1300"/>
              </a:lnSpc>
            </a:pPr>
            <a:r>
              <a:rPr lang="fr-FR" sz="1000" dirty="0">
                <a:latin typeface="Roboto" panose="02000000000000000000" pitchFamily="2" charset="0"/>
                <a:ea typeface="Roboto" panose="02000000000000000000" pitchFamily="2" charset="0"/>
              </a:rPr>
              <a:t>Tu ne dis plus un mot</a:t>
            </a:r>
          </a:p>
          <a:p>
            <a:pPr>
              <a:lnSpc>
                <a:spcPts val="1300"/>
              </a:lnSpc>
            </a:pPr>
            <a:r>
              <a:rPr lang="fr-FR" sz="1000" dirty="0">
                <a:latin typeface="Roboto" panose="02000000000000000000" pitchFamily="2" charset="0"/>
                <a:ea typeface="Roboto" panose="02000000000000000000" pitchFamily="2" charset="0"/>
              </a:rPr>
              <a:t>J'éteins ma cigarette</a:t>
            </a:r>
          </a:p>
          <a:p>
            <a:pPr>
              <a:lnSpc>
                <a:spcPts val="1300"/>
              </a:lnSpc>
            </a:pPr>
            <a:r>
              <a:rPr lang="fr-FR" sz="1000" dirty="0">
                <a:latin typeface="Roboto" panose="02000000000000000000" pitchFamily="2" charset="0"/>
                <a:ea typeface="Roboto" panose="02000000000000000000" pitchFamily="2" charset="0"/>
              </a:rPr>
              <a:t>Il fait encore plus chaud</a:t>
            </a:r>
          </a:p>
          <a:p>
            <a:pPr>
              <a:lnSpc>
                <a:spcPts val="1300"/>
              </a:lnSpc>
            </a:pPr>
            <a:r>
              <a:rPr lang="fr-FR" sz="1000" dirty="0">
                <a:latin typeface="Roboto" panose="02000000000000000000" pitchFamily="2" charset="0"/>
                <a:ea typeface="Roboto" panose="02000000000000000000" pitchFamily="2" charset="0"/>
              </a:rPr>
              <a:t>Tes lèvres ont le goût d'un fruit sauvage</a:t>
            </a:r>
          </a:p>
          <a:p>
            <a:pPr>
              <a:lnSpc>
                <a:spcPts val="1300"/>
              </a:lnSpc>
            </a:pPr>
            <a:r>
              <a:rPr lang="fr-FR" sz="1000" dirty="0">
                <a:latin typeface="Roboto" panose="02000000000000000000" pitchFamily="2" charset="0"/>
                <a:ea typeface="Roboto" panose="02000000000000000000" pitchFamily="2" charset="0"/>
              </a:rPr>
              <a:t>Et voilà, comme une vague blonde</a:t>
            </a:r>
            <a:r>
              <a:rPr lang="fr-FR" sz="800" baseline="30000" dirty="0">
                <a:latin typeface="Roboto" panose="02000000000000000000" pitchFamily="2" charset="0"/>
                <a:ea typeface="Roboto" panose="02000000000000000000" pitchFamily="2" charset="0"/>
              </a:rPr>
              <a:t>2</a:t>
            </a:r>
          </a:p>
          <a:p>
            <a:pPr>
              <a:lnSpc>
                <a:spcPts val="1300"/>
              </a:lnSpc>
            </a:pPr>
            <a:r>
              <a:rPr lang="fr-FR" sz="1000" dirty="0">
                <a:latin typeface="Roboto" panose="02000000000000000000" pitchFamily="2" charset="0"/>
                <a:ea typeface="Roboto" panose="02000000000000000000" pitchFamily="2" charset="0"/>
              </a:rPr>
              <a:t>Tu m'emportes déjà</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Ne dis rien</a:t>
            </a:r>
          </a:p>
          <a:p>
            <a:pPr>
              <a:lnSpc>
                <a:spcPts val="1300"/>
              </a:lnSpc>
            </a:pPr>
            <a:r>
              <a:rPr lang="fr-FR" sz="1000" dirty="0">
                <a:latin typeface="Roboto" panose="02000000000000000000" pitchFamily="2" charset="0"/>
                <a:ea typeface="Roboto" panose="02000000000000000000" pitchFamily="2" charset="0"/>
              </a:rPr>
              <a:t>Embrasse-moi quand tu voudras</a:t>
            </a:r>
          </a:p>
          <a:p>
            <a:pPr>
              <a:lnSpc>
                <a:spcPts val="1300"/>
              </a:lnSpc>
            </a:pPr>
            <a:r>
              <a:rPr lang="fr-FR" sz="1000" dirty="0">
                <a:latin typeface="Roboto" panose="02000000000000000000" pitchFamily="2" charset="0"/>
                <a:ea typeface="Roboto" panose="02000000000000000000" pitchFamily="2" charset="0"/>
              </a:rPr>
              <a:t>Je suis bien</a:t>
            </a:r>
          </a:p>
          <a:p>
            <a:pPr>
              <a:lnSpc>
                <a:spcPts val="1300"/>
              </a:lnSpc>
            </a:pPr>
            <a:r>
              <a:rPr lang="fr-FR" sz="1000" dirty="0">
                <a:latin typeface="Roboto" panose="02000000000000000000" pitchFamily="2" charset="0"/>
                <a:ea typeface="Roboto" panose="02000000000000000000" pitchFamily="2" charset="0"/>
              </a:rPr>
              <a:t>L'amour est à côté de toi</a:t>
            </a:r>
          </a:p>
          <a:p>
            <a:pPr>
              <a:lnSpc>
                <a:spcPts val="1300"/>
              </a:lnSpc>
            </a:pPr>
            <a:r>
              <a:rPr lang="fr-FR" sz="1000" dirty="0">
                <a:latin typeface="Roboto" panose="02000000000000000000" pitchFamily="2" charset="0"/>
                <a:ea typeface="Roboto" panose="02000000000000000000" pitchFamily="2" charset="0"/>
              </a:rPr>
              <a:t>(x2)</a:t>
            </a: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44310"/>
            <a:ext cx="2165684" cy="3652218"/>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gn="just">
              <a:lnSpc>
                <a:spcPts val="1280"/>
              </a:lnSpc>
            </a:pPr>
            <a:endParaRPr lang="fr-FR" sz="5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Bon Entendeur est un collectif musical d’électro français, formé en 2012 et composé de trois amis : Nicolas Boisseau, Arnaud Bonet et Pierre Della Monica. Le groupe est devenu célèbre en partageant gratuitement ses morceaux sur les sites de partage en ligne. Le collectif a lancé son propre label de musique indépendant BE Records en 2020.</a:t>
            </a:r>
          </a:p>
          <a:p>
            <a:pPr algn="just">
              <a:lnSpc>
                <a:spcPts val="1280"/>
              </a:lnSpc>
            </a:pPr>
            <a:r>
              <a:rPr lang="fr-FR" sz="900" kern="1300" dirty="0">
                <a:latin typeface="Roboto Medium" panose="02000000000000000000" pitchFamily="2" charset="0"/>
                <a:ea typeface="Roboto Medium" panose="02000000000000000000" pitchFamily="2" charset="0"/>
              </a:rPr>
              <a:t>Bon entendeur a un faible pour les chansons romantiques et a ainsi repris des chansons de plusieurs artistes francophones qui ont marqué les esprits des gens de leur époque tels que Nino Ferrer et Mouloudji. Monaco est la reprise de la chanson « 28° à l’ombre » de Jean François Maurice, sortie en 1978. Les chansons retrouvent une deuxième jeunesse grâce aux touches électro et funk des remix !</a:t>
            </a:r>
          </a:p>
        </p:txBody>
      </p:sp>
      <p:pic>
        <p:nvPicPr>
          <p:cNvPr id="18" name="Image 17">
            <a:extLst>
              <a:ext uri="{FF2B5EF4-FFF2-40B4-BE49-F238E27FC236}">
                <a16:creationId xmlns:a16="http://schemas.microsoft.com/office/drawing/2014/main" id="{CE626C0B-BD4F-2947-86C2-813D7C8798CB}"/>
              </a:ext>
            </a:extLst>
          </p:cNvPr>
          <p:cNvPicPr>
            <a:picLocks noChangeAspect="1"/>
          </p:cNvPicPr>
          <p:nvPr/>
        </p:nvPicPr>
        <p:blipFill>
          <a:blip r:embed="rId3"/>
          <a:stretch>
            <a:fillRect/>
          </a:stretch>
        </p:blipFill>
        <p:spPr>
          <a:xfrm>
            <a:off x="322240" y="785973"/>
            <a:ext cx="2165684" cy="2157542"/>
          </a:xfrm>
          <a:prstGeom prst="rect">
            <a:avLst/>
          </a:prstGeom>
        </p:spPr>
      </p:pic>
      <p:sp>
        <p:nvSpPr>
          <p:cNvPr id="21" name="ZoneTexte 20">
            <a:extLst>
              <a:ext uri="{FF2B5EF4-FFF2-40B4-BE49-F238E27FC236}">
                <a16:creationId xmlns:a16="http://schemas.microsoft.com/office/drawing/2014/main" id="{CE838379-B8E2-1A4F-88D5-3783376BFB73}"/>
              </a:ext>
            </a:extLst>
          </p:cNvPr>
          <p:cNvSpPr txBox="1"/>
          <p:nvPr/>
        </p:nvSpPr>
        <p:spPr>
          <a:xfrm>
            <a:off x="322240" y="8654356"/>
            <a:ext cx="2165684" cy="838371"/>
          </a:xfrm>
          <a:prstGeom prst="rect">
            <a:avLst/>
          </a:prstGeom>
          <a:noFill/>
        </p:spPr>
        <p:txBody>
          <a:bodyPr wrap="square" lIns="0" tIns="0" rIns="0" bIns="0" rtlCol="0">
            <a:spAutoFit/>
          </a:bodyPr>
          <a:lstStyle/>
          <a:p>
            <a:pPr algn="just">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i="1" dirty="0">
                <a:latin typeface="Roboto" panose="02000000000000000000" pitchFamily="2" charset="0"/>
                <a:ea typeface="Roboto" panose="02000000000000000000" pitchFamily="2" charset="0"/>
              </a:rPr>
              <a:t>1. Caresser </a:t>
            </a:r>
            <a:r>
              <a:rPr lang="fr-FR" sz="850" dirty="0">
                <a:latin typeface="Roboto" panose="02000000000000000000" pitchFamily="2" charset="0"/>
                <a:ea typeface="Roboto" panose="02000000000000000000" pitchFamily="2" charset="0"/>
              </a:rPr>
              <a:t>: toucher en signe de tendresse.</a:t>
            </a:r>
          </a:p>
          <a:p>
            <a:pPr>
              <a:lnSpc>
                <a:spcPts val="1080"/>
              </a:lnSpc>
            </a:pPr>
            <a:r>
              <a:rPr lang="fr-FR" sz="850" i="1" dirty="0">
                <a:latin typeface="Roboto" panose="02000000000000000000" pitchFamily="2" charset="0"/>
                <a:ea typeface="Roboto" panose="02000000000000000000" pitchFamily="2" charset="0"/>
              </a:rPr>
              <a:t>2. Une vague blonde </a:t>
            </a:r>
            <a:r>
              <a:rPr lang="fr-FR" sz="850" dirty="0">
                <a:latin typeface="Roboto" panose="02000000000000000000" pitchFamily="2" charset="0"/>
                <a:ea typeface="Roboto" panose="02000000000000000000" pitchFamily="2" charset="0"/>
              </a:rPr>
              <a:t>: référence aux cheveux de la femme qui roulent comme une vague sur la plage. </a:t>
            </a: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Maëlle Prosper</a:t>
            </a: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22240" y="6996031"/>
            <a:ext cx="2169500" cy="843821"/>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de </a:t>
            </a:r>
            <a:r>
              <a:rPr lang="fr-FR" sz="850" kern="1100" dirty="0">
                <a:latin typeface="Roboto" panose="02000000000000000000" pitchFamily="2" charset="0"/>
                <a:ea typeface="Roboto" panose="02000000000000000000" pitchFamily="2" charset="0"/>
              </a:rPr>
              <a:t>Bon Entendeur</a:t>
            </a:r>
            <a:r>
              <a:rPr lang="fr-FR" sz="850" i="1" kern="1100" dirty="0">
                <a:latin typeface="Roboto" panose="02000000000000000000" pitchFamily="2" charset="0"/>
                <a:ea typeface="Roboto" panose="02000000000000000000" pitchFamily="2" charset="0"/>
              </a:rPr>
              <a:t>, abonnez-vous à leur chaîne YouTube </a:t>
            </a:r>
            <a:r>
              <a:rPr lang="fr-FR" sz="850" b="1" i="1" kern="1100" dirty="0">
                <a:latin typeface="Roboto" panose="02000000000000000000" pitchFamily="2" charset="0"/>
                <a:ea typeface="Roboto" panose="02000000000000000000" pitchFamily="2" charset="0"/>
              </a:rPr>
              <a:t>«https://www.youtube.com/c/BonEntendeurMusicFr/featured » </a:t>
            </a:r>
          </a:p>
          <a:p>
            <a:pPr algn="just"/>
            <a:endParaRPr lang="fr-FR" sz="900" dirty="0">
              <a:latin typeface="Roboto Medium" panose="02000000000000000000" pitchFamily="2" charset="0"/>
              <a:ea typeface="Roboto Medium" panose="02000000000000000000" pitchFamily="2" charset="0"/>
            </a:endParaRPr>
          </a:p>
        </p:txBody>
      </p:sp>
      <p:pic>
        <p:nvPicPr>
          <p:cNvPr id="32" name="Image 31">
            <a:extLst>
              <a:ext uri="{FF2B5EF4-FFF2-40B4-BE49-F238E27FC236}">
                <a16:creationId xmlns:a16="http://schemas.microsoft.com/office/drawing/2014/main" id="{0CE9A250-3CF9-9C4B-9A2D-D66B958E2D97}"/>
              </a:ext>
            </a:extLst>
          </p:cNvPr>
          <p:cNvPicPr>
            <a:picLocks noChangeAspect="1"/>
          </p:cNvPicPr>
          <p:nvPr/>
        </p:nvPicPr>
        <p:blipFill>
          <a:blip r:embed="rId4"/>
          <a:stretch>
            <a:fillRect/>
          </a:stretch>
        </p:blipFill>
        <p:spPr>
          <a:xfrm>
            <a:off x="-638" y="11220"/>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Bon Entendeur</a:t>
            </a:r>
          </a:p>
        </p:txBody>
      </p:sp>
      <p:pic>
        <p:nvPicPr>
          <p:cNvPr id="10" name="Image 9">
            <a:extLst>
              <a:ext uri="{FF2B5EF4-FFF2-40B4-BE49-F238E27FC236}">
                <a16:creationId xmlns:a16="http://schemas.microsoft.com/office/drawing/2014/main" id="{C351F568-9139-BAEC-6E5E-4C8AB97E30CA}"/>
              </a:ext>
            </a:extLst>
          </p:cNvPr>
          <p:cNvPicPr>
            <a:picLocks noChangeAspect="1"/>
          </p:cNvPicPr>
          <p:nvPr/>
        </p:nvPicPr>
        <p:blipFill>
          <a:blip r:embed="rId5"/>
          <a:stretch>
            <a:fillRect/>
          </a:stretch>
        </p:blipFill>
        <p:spPr>
          <a:xfrm>
            <a:off x="322240" y="7944630"/>
            <a:ext cx="469900" cy="596900"/>
          </a:xfrm>
          <a:prstGeom prst="rect">
            <a:avLst/>
          </a:prstGeom>
        </p:spPr>
      </p:pic>
      <p:pic>
        <p:nvPicPr>
          <p:cNvPr id="13" name="Image 12">
            <a:extLst>
              <a:ext uri="{FF2B5EF4-FFF2-40B4-BE49-F238E27FC236}">
                <a16:creationId xmlns:a16="http://schemas.microsoft.com/office/drawing/2014/main" id="{E2C3E342-9CE5-2F4D-82D7-FCBFBDC7F6FB}"/>
              </a:ext>
            </a:extLst>
          </p:cNvPr>
          <p:cNvPicPr>
            <a:picLocks noChangeAspect="1"/>
          </p:cNvPicPr>
          <p:nvPr/>
        </p:nvPicPr>
        <p:blipFill>
          <a:blip r:embed="rId6"/>
          <a:stretch>
            <a:fillRect/>
          </a:stretch>
        </p:blipFill>
        <p:spPr>
          <a:xfrm>
            <a:off x="0" y="10071100"/>
            <a:ext cx="7559675" cy="601467"/>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91AFFD3-D87D-D19B-9C34-1650B65EEEDC}"/>
              </a:ext>
            </a:extLst>
          </p:cNvPr>
          <p:cNvPicPr>
            <a:picLocks noChangeAspect="1"/>
          </p:cNvPicPr>
          <p:nvPr/>
        </p:nvPicPr>
        <p:blipFill>
          <a:blip r:embed="rId2"/>
          <a:stretch>
            <a:fillRect/>
          </a:stretch>
        </p:blipFill>
        <p:spPr>
          <a:xfrm>
            <a:off x="21585"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Monaco » </a:t>
            </a:r>
            <a:r>
              <a:rPr lang="fr-FR" sz="1200" dirty="0">
                <a:latin typeface="Roboto" panose="02000000000000000000" pitchFamily="2" charset="0"/>
                <a:ea typeface="Roboto" panose="02000000000000000000" pitchFamily="2" charset="0"/>
              </a:rPr>
              <a:t>Bon entendeur</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3471932743"/>
              </p:ext>
            </p:extLst>
          </p:nvPr>
        </p:nvGraphicFramePr>
        <p:xfrm>
          <a:off x="1130984" y="2016360"/>
          <a:ext cx="5917515" cy="5232914"/>
        </p:xfrm>
        <a:graphic>
          <a:graphicData uri="http://schemas.openxmlformats.org/drawingml/2006/table">
            <a:tbl>
              <a:tblPr firstRow="1" bandRow="1">
                <a:tableStyleId>{5C22544A-7EE6-4342-B048-85BDC9FD1C3A}</a:tableStyleId>
              </a:tblPr>
              <a:tblGrid>
                <a:gridCol w="664634">
                  <a:extLst>
                    <a:ext uri="{9D8B030D-6E8A-4147-A177-3AD203B41FA5}">
                      <a16:colId xmlns:a16="http://schemas.microsoft.com/office/drawing/2014/main" val="2770672922"/>
                    </a:ext>
                  </a:extLst>
                </a:gridCol>
                <a:gridCol w="1024180">
                  <a:extLst>
                    <a:ext uri="{9D8B030D-6E8A-4147-A177-3AD203B41FA5}">
                      <a16:colId xmlns:a16="http://schemas.microsoft.com/office/drawing/2014/main" val="161568558"/>
                    </a:ext>
                  </a:extLst>
                </a:gridCol>
                <a:gridCol w="4228701">
                  <a:extLst>
                    <a:ext uri="{9D8B030D-6E8A-4147-A177-3AD203B41FA5}">
                      <a16:colId xmlns:a16="http://schemas.microsoft.com/office/drawing/2014/main" val="93050948"/>
                    </a:ext>
                  </a:extLst>
                </a:gridCol>
              </a:tblGrid>
              <a:tr h="1362897">
                <a:tc>
                  <a:txBody>
                    <a:bodyPr/>
                    <a:lstStyle/>
                    <a:p>
                      <a:pPr algn="r"/>
                      <a:r>
                        <a:rPr lang="fr-FR" sz="5300" b="1" i="0" dirty="0">
                          <a:solidFill>
                            <a:srgbClr val="46B8B7"/>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marL="0" marR="0" lvl="0" indent="0" algn="l" defTabSz="755934" rtl="0" eaLnBrk="1" fontAlgn="auto" latinLnBrk="0" hangingPunct="1">
                        <a:lnSpc>
                          <a:spcPts val="1300"/>
                        </a:lnSpc>
                        <a:spcBef>
                          <a:spcPts val="0"/>
                        </a:spcBef>
                        <a:spcAft>
                          <a:spcPts val="0"/>
                        </a:spcAft>
                        <a:buClrTx/>
                        <a:buSzTx/>
                        <a:buFontTx/>
                        <a:buNone/>
                        <a:tabLst/>
                        <a:defRPr/>
                      </a:pPr>
                      <a:r>
                        <a:rPr lang="fr-FR" sz="1000" b="0" i="1" kern="1300" baseline="0" dirty="0">
                          <a:solidFill>
                            <a:schemeClr val="tx1"/>
                          </a:solidFill>
                          <a:latin typeface="Roboto Medium" panose="02000000000000000000" pitchFamily="2" charset="0"/>
                          <a:ea typeface="Roboto Medium" panose="02000000000000000000" pitchFamily="2" charset="0"/>
                        </a:rPr>
                        <a:t>Sondage en classe.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Connaissez-vous des chansons des années 1970 (francophones ou non) ? Est-ce votre style de musique ?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Quelle période musicale préférez-vous (années 1980, années 2000 etc.) ? Pourquoi ?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26093">
                <a:tc>
                  <a:txBody>
                    <a:bodyPr/>
                    <a:lstStyle/>
                    <a:p>
                      <a:pPr algn="r"/>
                      <a:r>
                        <a:rPr lang="fr-FR" sz="5300" b="1" i="0" dirty="0">
                          <a:solidFill>
                            <a:srgbClr val="46B8B7"/>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nSpc>
                          <a:spcPts val="1300"/>
                        </a:lnSpc>
                        <a:buFontTx/>
                        <a:buNone/>
                      </a:pPr>
                      <a:endParaRPr lang="fr-FR" sz="1000" dirty="0">
                        <a:solidFill>
                          <a:schemeClr val="tx1"/>
                        </a:solidFill>
                        <a:latin typeface="Roboto" panose="02000000000000000000" pitchFamily="2" charset="0"/>
                        <a:ea typeface="Roboto" panose="02000000000000000000" pitchFamily="2" charset="0"/>
                      </a:endParaRPr>
                    </a:p>
                    <a:p>
                      <a:pPr marL="0" algn="l" defTabSz="755934" rtl="0" eaLnBrk="1" latinLnBrk="0" hangingPunct="1"/>
                      <a:r>
                        <a:rPr lang="fr-FR" sz="1000" b="1" kern="1300" baseline="0" dirty="0">
                          <a:solidFill>
                            <a:schemeClr val="tx1"/>
                          </a:solidFill>
                          <a:latin typeface="Roboto" panose="02000000000000000000" pitchFamily="2" charset="0"/>
                          <a:ea typeface="Roboto" panose="02000000000000000000" pitchFamily="2" charset="0"/>
                        </a:rPr>
                        <a:t>Deuxième temps</a:t>
                      </a:r>
                    </a:p>
                    <a:p>
                      <a:pPr marL="0" algn="l" defTabSz="755934" rtl="0" eaLnBrk="1" latinLnBrk="0" hangingPunct="1">
                        <a:lnSpc>
                          <a:spcPts val="1300"/>
                        </a:lnSpc>
                      </a:pPr>
                      <a:r>
                        <a:rPr lang="fr-FR" sz="1000" b="0" i="1" kern="1300" baseline="0" dirty="0">
                          <a:solidFill>
                            <a:schemeClr val="tx1"/>
                          </a:solidFill>
                          <a:latin typeface="Roboto Medium" panose="02000000000000000000" pitchFamily="2" charset="0"/>
                          <a:ea typeface="Roboto Medium" panose="02000000000000000000" pitchFamily="2" charset="0"/>
                        </a:rPr>
                        <a:t>À deux. </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cs typeface="+mn-cs"/>
                        </a:rPr>
                        <a:t>Écoutez la chanson jusqu’à 1’12 et retrouvez les informations suivantes :</a:t>
                      </a:r>
                    </a:p>
                    <a:p>
                      <a:pPr marL="0" indent="-171450" algn="l" defTabSz="755934" rtl="0" eaLnBrk="1" latinLnBrk="0" hangingPunct="1">
                        <a:lnSpc>
                          <a:spcPts val="1300"/>
                        </a:lnSpc>
                        <a:buFontTx/>
                        <a:buChar char="-"/>
                      </a:pPr>
                      <a:r>
                        <a:rPr lang="fr-FR" sz="1000" b="0" kern="1300" baseline="0" dirty="0">
                          <a:solidFill>
                            <a:schemeClr val="tx1"/>
                          </a:solidFill>
                          <a:latin typeface="Roboto" panose="02000000000000000000" pitchFamily="2" charset="0"/>
                          <a:ea typeface="Roboto" panose="02000000000000000000" pitchFamily="2" charset="0"/>
                          <a:cs typeface="+mn-cs"/>
                        </a:rPr>
                        <a:t>Dans quelle ville se déroule la chanson ? </a:t>
                      </a:r>
                    </a:p>
                    <a:p>
                      <a:pPr marL="0" indent="-171450" algn="l" defTabSz="755934" rtl="0" eaLnBrk="1" latinLnBrk="0" hangingPunct="1">
                        <a:lnSpc>
                          <a:spcPts val="1300"/>
                        </a:lnSpc>
                        <a:buFontTx/>
                        <a:buChar char="-"/>
                      </a:pPr>
                      <a:r>
                        <a:rPr lang="fr-FR" sz="1000" b="0" kern="1300" baseline="0" dirty="0">
                          <a:solidFill>
                            <a:schemeClr val="tx1"/>
                          </a:solidFill>
                          <a:latin typeface="Roboto" panose="02000000000000000000" pitchFamily="2" charset="0"/>
                          <a:ea typeface="Roboto" panose="02000000000000000000" pitchFamily="2" charset="0"/>
                          <a:cs typeface="+mn-cs"/>
                        </a:rPr>
                        <a:t>Combien de voix entend-on ? </a:t>
                      </a:r>
                    </a:p>
                    <a:p>
                      <a:pPr marL="0" indent="-171450" algn="l" defTabSz="755934" rtl="0" eaLnBrk="1" latinLnBrk="0" hangingPunct="1">
                        <a:lnSpc>
                          <a:spcPts val="1300"/>
                        </a:lnSpc>
                        <a:buFontTx/>
                        <a:buChar char="-"/>
                      </a:pPr>
                      <a:r>
                        <a:rPr lang="fr-FR" sz="1000" b="0" kern="1300" baseline="0" dirty="0">
                          <a:solidFill>
                            <a:schemeClr val="tx1"/>
                          </a:solidFill>
                          <a:latin typeface="Roboto" panose="02000000000000000000" pitchFamily="2" charset="0"/>
                          <a:ea typeface="Roboto" panose="02000000000000000000" pitchFamily="2" charset="0"/>
                          <a:cs typeface="+mn-cs"/>
                        </a:rPr>
                        <a:t>Quel temps fait-il ?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280020">
                <a:tc>
                  <a:txBody>
                    <a:bodyPr/>
                    <a:lstStyle/>
                    <a:p>
                      <a:pPr algn="r"/>
                      <a:r>
                        <a:rPr lang="fr-FR" sz="5300" b="1" i="0" dirty="0">
                          <a:solidFill>
                            <a:srgbClr val="46B8B7"/>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pPr>
                        <a:lnSpc>
                          <a:spcPct val="114000"/>
                        </a:lnSpc>
                      </a:pPr>
                      <a:r>
                        <a:rPr lang="fr-FR" sz="1000" b="1" kern="1300" baseline="0" dirty="0">
                          <a:solidFill>
                            <a:schemeClr val="tx1"/>
                          </a:solidFill>
                          <a:latin typeface="Roboto" panose="02000000000000000000" pitchFamily="2" charset="0"/>
                          <a:ea typeface="Roboto" panose="02000000000000000000" pitchFamily="2" charset="0"/>
                        </a:rPr>
                        <a:t>Troisième temps</a:t>
                      </a: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0" i="1" kern="1300" baseline="0" dirty="0">
                          <a:solidFill>
                            <a:schemeClr val="tx1"/>
                          </a:solidFill>
                          <a:latin typeface="Roboto Medium" panose="02000000000000000000" pitchFamily="2" charset="0"/>
                          <a:ea typeface="Roboto Medium" panose="02000000000000000000" pitchFamily="2" charset="0"/>
                        </a:rPr>
                        <a:t>Avec les étiquettes de la fiche matériel.</a:t>
                      </a:r>
                    </a:p>
                    <a:p>
                      <a:pPr marL="0" indent="0" algn="l" defTabSz="755934" rtl="0" eaLnBrk="1" latinLnBrk="0" hangingPunct="1">
                        <a:lnSpc>
                          <a:spcPct val="114000"/>
                        </a:lnSpc>
                        <a:buFontTx/>
                        <a:buNone/>
                      </a:pPr>
                      <a:r>
                        <a:rPr lang="fr-FR" sz="1000" b="0" kern="1300" baseline="0" dirty="0">
                          <a:solidFill>
                            <a:schemeClr val="tx1"/>
                          </a:solidFill>
                          <a:latin typeface="Roboto" panose="02000000000000000000" pitchFamily="2" charset="0"/>
                          <a:ea typeface="Roboto" panose="02000000000000000000" pitchFamily="2" charset="0"/>
                          <a:cs typeface="+mn-cs"/>
                        </a:rPr>
                        <a:t>Écoutez la chanson en entier et retrouvez l’ordre des couplets.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263904">
                <a:tc>
                  <a:txBody>
                    <a:bodyPr/>
                    <a:lstStyle/>
                    <a:p>
                      <a:pPr algn="r"/>
                      <a:r>
                        <a:rPr lang="fr-FR" sz="5300" b="1" i="0" dirty="0">
                          <a:solidFill>
                            <a:srgbClr val="46B8B7"/>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i="0" kern="1300" baseline="0" dirty="0">
                          <a:solidFill>
                            <a:schemeClr val="dk1"/>
                          </a:solidFill>
                          <a:effectLst/>
                          <a:latin typeface="Roboto Medium" panose="02000000000000000000" pitchFamily="2" charset="0"/>
                          <a:ea typeface="+mn-ea"/>
                          <a:cs typeface="+mn-cs"/>
                        </a:rPr>
                        <a:t>Partagez vos impressions sur la chanson. </a:t>
                      </a:r>
                    </a:p>
                    <a:p>
                      <a:r>
                        <a:rPr lang="fr-FR" sz="1000" b="0" i="0" kern="1300" baseline="0" dirty="0">
                          <a:solidFill>
                            <a:schemeClr val="dk1"/>
                          </a:solidFill>
                          <a:effectLst/>
                          <a:latin typeface="Roboto Medium" panose="02000000000000000000" pitchFamily="2" charset="0"/>
                          <a:ea typeface="+mn-ea"/>
                          <a:cs typeface="+mn-cs"/>
                        </a:rPr>
                        <a:t>Écrivez un commentaire sur la page YouTube </a:t>
                      </a:r>
                    </a:p>
                    <a:p>
                      <a:r>
                        <a:rPr lang="fr-FR" sz="1000" b="0" i="0" kern="1300" baseline="0" dirty="0">
                          <a:solidFill>
                            <a:schemeClr val="dk1"/>
                          </a:solidFill>
                          <a:effectLst/>
                          <a:latin typeface="Roboto Medium" panose="02000000000000000000" pitchFamily="2" charset="0"/>
                          <a:ea typeface="+mn-ea"/>
                          <a:cs typeface="+mn-cs"/>
                        </a:rPr>
                        <a:t>de la chanson à l’aide des mots et des débuts de phrases </a:t>
                      </a:r>
                    </a:p>
                    <a:p>
                      <a:r>
                        <a:rPr lang="fr-FR" sz="1000" b="0" i="0" kern="1300" baseline="0" dirty="0">
                          <a:solidFill>
                            <a:schemeClr val="dk1"/>
                          </a:solidFill>
                          <a:effectLst/>
                          <a:latin typeface="Roboto Medium" panose="02000000000000000000" pitchFamily="2" charset="0"/>
                          <a:ea typeface="+mn-ea"/>
                          <a:cs typeface="+mn-cs"/>
                        </a:rPr>
                        <a:t>proposés :</a:t>
                      </a:r>
                    </a:p>
                    <a:p>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699633"/>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Maëlle Prosper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15" name="Image 14">
            <a:extLst>
              <a:ext uri="{FF2B5EF4-FFF2-40B4-BE49-F238E27FC236}">
                <a16:creationId xmlns:a16="http://schemas.microsoft.com/office/drawing/2014/main" id="{43EF110D-EC29-A941-8BBC-7BAA4248E5B2}"/>
              </a:ext>
            </a:extLst>
          </p:cNvPr>
          <p:cNvPicPr>
            <a:picLocks noChangeAspect="1"/>
          </p:cNvPicPr>
          <p:nvPr/>
        </p:nvPicPr>
        <p:blipFill>
          <a:blip r:embed="rId3"/>
          <a:stretch>
            <a:fillRect/>
          </a:stretch>
        </p:blipFill>
        <p:spPr>
          <a:xfrm>
            <a:off x="0" y="-2281"/>
            <a:ext cx="2743200" cy="660400"/>
          </a:xfrm>
          <a:prstGeom prst="rect">
            <a:avLst/>
          </a:prstGeom>
        </p:spPr>
      </p:pic>
      <p:pic>
        <p:nvPicPr>
          <p:cNvPr id="41" name="Image 40">
            <a:extLst>
              <a:ext uri="{FF2B5EF4-FFF2-40B4-BE49-F238E27FC236}">
                <a16:creationId xmlns:a16="http://schemas.microsoft.com/office/drawing/2014/main" id="{9BDF25BB-DA64-20BA-6D5C-97DD00825E77}"/>
              </a:ext>
            </a:extLst>
          </p:cNvPr>
          <p:cNvPicPr>
            <a:picLocks noChangeAspect="1"/>
          </p:cNvPicPr>
          <p:nvPr/>
        </p:nvPicPr>
        <p:blipFill>
          <a:blip r:embed="rId4"/>
          <a:stretch>
            <a:fillRect/>
          </a:stretch>
        </p:blipFill>
        <p:spPr>
          <a:xfrm>
            <a:off x="1875705" y="2188406"/>
            <a:ext cx="508000" cy="508000"/>
          </a:xfrm>
          <a:prstGeom prst="rect">
            <a:avLst/>
          </a:prstGeom>
        </p:spPr>
      </p:pic>
      <p:pic>
        <p:nvPicPr>
          <p:cNvPr id="42" name="Image 41">
            <a:extLst>
              <a:ext uri="{FF2B5EF4-FFF2-40B4-BE49-F238E27FC236}">
                <a16:creationId xmlns:a16="http://schemas.microsoft.com/office/drawing/2014/main" id="{E326A410-23C7-513F-CADA-1BEAED483177}"/>
              </a:ext>
            </a:extLst>
          </p:cNvPr>
          <p:cNvPicPr>
            <a:picLocks noChangeAspect="1"/>
          </p:cNvPicPr>
          <p:nvPr/>
        </p:nvPicPr>
        <p:blipFill>
          <a:blip r:embed="rId5"/>
          <a:stretch>
            <a:fillRect/>
          </a:stretch>
        </p:blipFill>
        <p:spPr>
          <a:xfrm>
            <a:off x="1883325" y="3583500"/>
            <a:ext cx="508000" cy="508000"/>
          </a:xfrm>
          <a:prstGeom prst="rect">
            <a:avLst/>
          </a:prstGeom>
        </p:spPr>
      </p:pic>
      <p:pic>
        <p:nvPicPr>
          <p:cNvPr id="24" name="Image 23">
            <a:extLst>
              <a:ext uri="{FF2B5EF4-FFF2-40B4-BE49-F238E27FC236}">
                <a16:creationId xmlns:a16="http://schemas.microsoft.com/office/drawing/2014/main" id="{8FC09944-91A7-4462-AF12-3487E9843724}"/>
              </a:ext>
            </a:extLst>
          </p:cNvPr>
          <p:cNvPicPr>
            <a:picLocks noChangeAspect="1"/>
          </p:cNvPicPr>
          <p:nvPr/>
        </p:nvPicPr>
        <p:blipFill>
          <a:blip r:embed="rId6"/>
          <a:stretch>
            <a:fillRect/>
          </a:stretch>
        </p:blipFill>
        <p:spPr>
          <a:xfrm>
            <a:off x="1909995" y="4893160"/>
            <a:ext cx="508000" cy="508000"/>
          </a:xfrm>
          <a:prstGeom prst="rect">
            <a:avLst/>
          </a:prstGeom>
        </p:spPr>
      </p:pic>
      <p:pic>
        <p:nvPicPr>
          <p:cNvPr id="25" name="Image 24">
            <a:extLst>
              <a:ext uri="{FF2B5EF4-FFF2-40B4-BE49-F238E27FC236}">
                <a16:creationId xmlns:a16="http://schemas.microsoft.com/office/drawing/2014/main" id="{AE551C11-11C8-4DBE-95F6-50CC75DA874E}"/>
              </a:ext>
            </a:extLst>
          </p:cNvPr>
          <p:cNvPicPr>
            <a:picLocks noChangeAspect="1"/>
          </p:cNvPicPr>
          <p:nvPr/>
        </p:nvPicPr>
        <p:blipFill>
          <a:blip r:embed="rId7"/>
          <a:stretch>
            <a:fillRect/>
          </a:stretch>
        </p:blipFill>
        <p:spPr>
          <a:xfrm>
            <a:off x="1890945" y="6157100"/>
            <a:ext cx="508000" cy="508000"/>
          </a:xfrm>
          <a:prstGeom prst="rect">
            <a:avLst/>
          </a:prstGeom>
        </p:spPr>
      </p:pic>
      <p:pic>
        <p:nvPicPr>
          <p:cNvPr id="3" name="Image 2">
            <a:extLst>
              <a:ext uri="{FF2B5EF4-FFF2-40B4-BE49-F238E27FC236}">
                <a16:creationId xmlns:a16="http://schemas.microsoft.com/office/drawing/2014/main" id="{63D91FB4-1FD3-4811-9B87-73A3736C6A59}"/>
              </a:ext>
            </a:extLst>
          </p:cNvPr>
          <p:cNvPicPr>
            <a:picLocks noChangeAspect="1"/>
          </p:cNvPicPr>
          <p:nvPr/>
        </p:nvPicPr>
        <p:blipFill>
          <a:blip r:embed="rId8"/>
          <a:stretch>
            <a:fillRect/>
          </a:stretch>
        </p:blipFill>
        <p:spPr>
          <a:xfrm>
            <a:off x="6070550" y="6789420"/>
            <a:ext cx="774063" cy="774063"/>
          </a:xfrm>
          <a:prstGeom prst="rect">
            <a:avLst/>
          </a:prstGeom>
        </p:spPr>
      </p:pic>
      <p:pic>
        <p:nvPicPr>
          <p:cNvPr id="6" name="Image 5">
            <a:extLst>
              <a:ext uri="{FF2B5EF4-FFF2-40B4-BE49-F238E27FC236}">
                <a16:creationId xmlns:a16="http://schemas.microsoft.com/office/drawing/2014/main" id="{6C568249-A40D-48EA-AA6F-7A2F307AD342}"/>
              </a:ext>
            </a:extLst>
          </p:cNvPr>
          <p:cNvPicPr>
            <a:picLocks noChangeAspect="1"/>
          </p:cNvPicPr>
          <p:nvPr/>
        </p:nvPicPr>
        <p:blipFill rotWithShape="1">
          <a:blip r:embed="rId9"/>
          <a:srcRect t="16065" b="11410"/>
          <a:stretch/>
        </p:blipFill>
        <p:spPr>
          <a:xfrm>
            <a:off x="2847142" y="6754164"/>
            <a:ext cx="3031224" cy="1183854"/>
          </a:xfrm>
          <a:prstGeom prst="rect">
            <a:avLst/>
          </a:prstGeom>
        </p:spPr>
      </p:pic>
      <p:pic>
        <p:nvPicPr>
          <p:cNvPr id="14" name="Image 13">
            <a:extLst>
              <a:ext uri="{FF2B5EF4-FFF2-40B4-BE49-F238E27FC236}">
                <a16:creationId xmlns:a16="http://schemas.microsoft.com/office/drawing/2014/main" id="{062E665D-65B1-7B4E-A7A6-577F68272E88}"/>
              </a:ext>
            </a:extLst>
          </p:cNvPr>
          <p:cNvPicPr>
            <a:picLocks noChangeAspect="1"/>
          </p:cNvPicPr>
          <p:nvPr/>
        </p:nvPicPr>
        <p:blipFill>
          <a:blip r:embed="rId10"/>
          <a:stretch>
            <a:fillRect/>
          </a:stretch>
        </p:blipFill>
        <p:spPr>
          <a:xfrm>
            <a:off x="0" y="10071100"/>
            <a:ext cx="7559675" cy="601467"/>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3A04D6-5F1D-64E7-A9D6-69A25609AB88}"/>
              </a:ext>
            </a:extLst>
          </p:cNvPr>
          <p:cNvPicPr>
            <a:picLocks noChangeAspect="1"/>
          </p:cNvPicPr>
          <p:nvPr/>
        </p:nvPicPr>
        <p:blipFill>
          <a:blip r:embed="rId3"/>
          <a:stretch>
            <a:fillRect/>
          </a:stretch>
        </p:blipFill>
        <p:spPr>
          <a:xfrm>
            <a:off x="29854" y="-216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509426962"/>
              </p:ext>
            </p:extLst>
          </p:nvPr>
        </p:nvGraphicFramePr>
        <p:xfrm>
          <a:off x="894873" y="964407"/>
          <a:ext cx="6534627" cy="9464032"/>
        </p:xfrm>
        <a:graphic>
          <a:graphicData uri="http://schemas.openxmlformats.org/drawingml/2006/table">
            <a:tbl>
              <a:tblPr>
                <a:tableStyleId>{073A0DAA-6AF3-43AB-8588-CEC1D06C72B9}</a:tableStyleId>
              </a:tblPr>
              <a:tblGrid>
                <a:gridCol w="938120">
                  <a:extLst>
                    <a:ext uri="{9D8B030D-6E8A-4147-A177-3AD203B41FA5}">
                      <a16:colId xmlns:a16="http://schemas.microsoft.com/office/drawing/2014/main" val="1465138558"/>
                    </a:ext>
                  </a:extLst>
                </a:gridCol>
                <a:gridCol w="982093">
                  <a:extLst>
                    <a:ext uri="{9D8B030D-6E8A-4147-A177-3AD203B41FA5}">
                      <a16:colId xmlns:a16="http://schemas.microsoft.com/office/drawing/2014/main" val="1509632764"/>
                    </a:ext>
                  </a:extLst>
                </a:gridCol>
                <a:gridCol w="4614414">
                  <a:extLst>
                    <a:ext uri="{9D8B030D-6E8A-4147-A177-3AD203B41FA5}">
                      <a16:colId xmlns:a16="http://schemas.microsoft.com/office/drawing/2014/main" val="9856797"/>
                    </a:ext>
                  </a:extLst>
                </a:gridCol>
              </a:tblGrid>
              <a:tr h="270253">
                <a:tc rowSpan="3">
                  <a:txBody>
                    <a:bodyPr/>
                    <a:lstStyle/>
                    <a:p>
                      <a:pPr algn="r"/>
                      <a:r>
                        <a:rPr lang="fr-FR" sz="5300" b="1" i="0" baseline="0" dirty="0">
                          <a:solidFill>
                            <a:srgbClr val="46B8B7"/>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6246">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12448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b="0" i="0" kern="1300" baseline="0" dirty="0">
                          <a:solidFill>
                            <a:schemeClr val="dk1"/>
                          </a:solidFill>
                          <a:effectLst/>
                          <a:latin typeface="Roboto Medium" panose="02000000000000000000" pitchFamily="2" charset="0"/>
                          <a:ea typeface="+mn-ea"/>
                          <a:cs typeface="+mn-cs"/>
                        </a:rPr>
                        <a:t>À quoi associez-vous les mots suivants ? Expliquez.</a:t>
                      </a:r>
                    </a:p>
                    <a:p>
                      <a:pPr marL="171450" indent="-171450" algn="l" defTabSz="755934" rtl="0" eaLnBrk="1" latinLnBrk="0" hangingPunct="1">
                        <a:lnSpc>
                          <a:spcPct val="114000"/>
                        </a:lnSpc>
                        <a:buFont typeface="Wingdings" pitchFamily="2" charset="2"/>
                        <a:buChar char="§"/>
                      </a:pPr>
                      <a:r>
                        <a:rPr lang="fr-FR" sz="1000" b="0" kern="1300" baseline="0" dirty="0">
                          <a:solidFill>
                            <a:schemeClr val="dk1"/>
                          </a:solidFill>
                          <a:effectLst/>
                          <a:latin typeface="Roboto" panose="02000000000000000000" pitchFamily="2" charset="0"/>
                          <a:ea typeface="+mn-ea"/>
                          <a:cs typeface="+mn-cs"/>
                        </a:rPr>
                        <a:t>Monaco </a:t>
                      </a:r>
                    </a:p>
                    <a:p>
                      <a:pPr marL="171450" indent="-171450" algn="l" defTabSz="755934" rtl="0" eaLnBrk="1" latinLnBrk="0" hangingPunct="1">
                        <a:lnSpc>
                          <a:spcPct val="114000"/>
                        </a:lnSpc>
                        <a:buFont typeface="Wingdings" pitchFamily="2" charset="2"/>
                        <a:buChar char="§"/>
                      </a:pPr>
                      <a:r>
                        <a:rPr lang="fr-FR" sz="1000" b="0" kern="1300" baseline="0" dirty="0">
                          <a:solidFill>
                            <a:schemeClr val="dk1"/>
                          </a:solidFill>
                          <a:effectLst/>
                          <a:latin typeface="Roboto" panose="02000000000000000000" pitchFamily="2" charset="0"/>
                          <a:ea typeface="+mn-ea"/>
                          <a:cs typeface="+mn-cs"/>
                        </a:rPr>
                        <a:t>Embrasse-moi  </a:t>
                      </a:r>
                    </a:p>
                    <a:p>
                      <a:pPr marL="171450" indent="-171450" algn="l" defTabSz="755934" rtl="0" eaLnBrk="1" latinLnBrk="0" hangingPunct="1">
                        <a:lnSpc>
                          <a:spcPct val="114000"/>
                        </a:lnSpc>
                        <a:buFont typeface="Wingdings" pitchFamily="2" charset="2"/>
                        <a:buChar char="§"/>
                      </a:pPr>
                      <a:r>
                        <a:rPr lang="fr-FR" sz="1000" b="0" kern="1300" baseline="0" dirty="0">
                          <a:solidFill>
                            <a:schemeClr val="dk1"/>
                          </a:solidFill>
                          <a:effectLst/>
                          <a:latin typeface="Roboto" panose="02000000000000000000" pitchFamily="2" charset="0"/>
                          <a:ea typeface="+mn-ea"/>
                          <a:cs typeface="+mn-cs"/>
                        </a:rPr>
                        <a:t>Le soleil</a:t>
                      </a:r>
                    </a:p>
                    <a:p>
                      <a:pPr marL="171450" indent="-171450" algn="l" defTabSz="755934" rtl="0" eaLnBrk="1" latinLnBrk="0" hangingPunct="1">
                        <a:lnSpc>
                          <a:spcPct val="114000"/>
                        </a:lnSpc>
                        <a:buFont typeface="Wingdings" pitchFamily="2" charset="2"/>
                        <a:buChar char="§"/>
                      </a:pPr>
                      <a:r>
                        <a:rPr lang="fr-FR" sz="1000" b="0" kern="1300" baseline="0" dirty="0">
                          <a:solidFill>
                            <a:schemeClr val="dk1"/>
                          </a:solidFill>
                          <a:effectLst/>
                          <a:latin typeface="Roboto" panose="02000000000000000000" pitchFamily="2" charset="0"/>
                          <a:ea typeface="+mn-ea"/>
                          <a:cs typeface="+mn-cs"/>
                        </a:rPr>
                        <a:t>Une vague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70253">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46B8B7"/>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96282">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530029951"/>
                  </a:ext>
                </a:extLst>
              </a:tr>
              <a:tr h="427107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400" b="0" i="1" kern="1300" baseline="0" dirty="0">
                        <a:solidFill>
                          <a:schemeClr val="dk1"/>
                        </a:solidFill>
                        <a:effectLst/>
                        <a:latin typeface="Roboto" panose="02000000000000000000" pitchFamily="2" charset="0"/>
                        <a:ea typeface="+mn-ea"/>
                        <a:cs typeface="+mn-cs"/>
                      </a:endParaRPr>
                    </a:p>
                    <a:p>
                      <a:pPr algn="l"/>
                      <a:r>
                        <a:rPr lang="fr-FR" sz="1000" b="0" i="1" kern="1300" baseline="0" dirty="0">
                          <a:solidFill>
                            <a:schemeClr val="dk1"/>
                          </a:solidFill>
                          <a:effectLst/>
                          <a:latin typeface="Roboto" panose="02000000000000000000" pitchFamily="2" charset="0"/>
                          <a:ea typeface="+mn-ea"/>
                          <a:cs typeface="+mn-cs"/>
                        </a:rPr>
                        <a:t>À deux. </a:t>
                      </a:r>
                    </a:p>
                    <a:p>
                      <a:pPr marL="228600" marR="0" lvl="0" indent="-228600" algn="l" defTabSz="755934" rtl="0" eaLnBrk="1" fontAlgn="auto" latinLnBrk="0" hangingPunct="1">
                        <a:lnSpc>
                          <a:spcPct val="100000"/>
                        </a:lnSpc>
                        <a:spcBef>
                          <a:spcPts val="0"/>
                        </a:spcBef>
                        <a:spcAft>
                          <a:spcPts val="0"/>
                        </a:spcAft>
                        <a:buClrTx/>
                        <a:buSzTx/>
                        <a:buFont typeface="Wingdings" pitchFamily="2" charset="2"/>
                        <a:buAutoNum type="alphaUcPeriod"/>
                        <a:tabLst/>
                        <a:defRPr/>
                      </a:pPr>
                      <a:r>
                        <a:rPr lang="fr-FR" sz="1000" b="0" i="0" kern="1300" baseline="0" dirty="0">
                          <a:solidFill>
                            <a:schemeClr val="dk1"/>
                          </a:solidFill>
                          <a:effectLst/>
                          <a:latin typeface="Roboto Medium" panose="02000000000000000000" pitchFamily="2" charset="0"/>
                          <a:ea typeface="+mn-ea"/>
                          <a:cs typeface="+mn-cs"/>
                        </a:rPr>
                        <a:t>Cochez les bonnes réponses. </a:t>
                      </a:r>
                    </a:p>
                    <a:p>
                      <a:pPr marL="228600" marR="0" lvl="0" indent="-228600" algn="l" defTabSz="755934" rtl="0" eaLnBrk="1" fontAlgn="auto" latinLnBrk="0" hangingPunct="1">
                        <a:lnSpc>
                          <a:spcPct val="100000"/>
                        </a:lnSpc>
                        <a:spcBef>
                          <a:spcPts val="0"/>
                        </a:spcBef>
                        <a:spcAft>
                          <a:spcPts val="0"/>
                        </a:spcAft>
                        <a:buClrTx/>
                        <a:buSzTx/>
                        <a:buFont typeface="Wingdings" pitchFamily="2" charset="2"/>
                        <a:buAutoNum type="alphaUcPeriod"/>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50000"/>
                        </a:lnSpc>
                        <a:spcBef>
                          <a:spcPts val="0"/>
                        </a:spcBef>
                        <a:spcAft>
                          <a:spcPts val="0"/>
                        </a:spcAft>
                        <a:buClrTx/>
                        <a:buSzTx/>
                        <a:buFont typeface="Wingdings" pitchFamily="2" charset="2"/>
                        <a:buNone/>
                        <a:tabLst/>
                        <a:defRPr/>
                      </a:pPr>
                      <a:r>
                        <a:rPr lang="fr-FR" sz="1000" kern="1200" dirty="0">
                          <a:solidFill>
                            <a:schemeClr val="dk1"/>
                          </a:solidFill>
                          <a:latin typeface="Roboto" panose="02000000000000000000" pitchFamily="2" charset="0"/>
                          <a:ea typeface="+mn-ea"/>
                          <a:cs typeface="+mn-cs"/>
                        </a:rPr>
                        <a:t>C’est une chanson… </a:t>
                      </a:r>
                      <a:endParaRPr lang="fr-FR" sz="1000" b="0" i="0" kern="1300" baseline="0" dirty="0">
                        <a:solidFill>
                          <a:schemeClr val="dk1"/>
                        </a:solidFill>
                        <a:effectLst/>
                        <a:latin typeface="Roboto Medium" panose="02000000000000000000" pitchFamily="2" charset="0"/>
                        <a:ea typeface="+mn-ea"/>
                        <a:cs typeface="+mn-cs"/>
                      </a:endParaRPr>
                    </a:p>
                    <a:p>
                      <a:pPr marL="0" indent="0" algn="l" defTabSz="755934" rtl="0" eaLnBrk="1" latinLnBrk="0" hangingPunct="1">
                        <a:buFont typeface="Wingdings" pitchFamily="2" charset="2"/>
                        <a:buNone/>
                      </a:pPr>
                      <a:endParaRPr lang="fr-FR" sz="1000" b="0" i="0" kern="1300" baseline="0" dirty="0">
                        <a:solidFill>
                          <a:schemeClr val="dk1"/>
                        </a:solidFill>
                        <a:effectLst/>
                        <a:latin typeface="Roboto Medium" panose="02000000000000000000" pitchFamily="2" charset="0"/>
                        <a:ea typeface="+mn-ea"/>
                        <a:cs typeface="+mn-cs"/>
                      </a:endParaRPr>
                    </a:p>
                    <a:p>
                      <a:pPr marL="0" indent="0" algn="l" defTabSz="755934" rtl="0" eaLnBrk="1" latinLnBrk="0" hangingPunct="1">
                        <a:buFont typeface="Wingdings" pitchFamily="2" charset="2"/>
                        <a:buNone/>
                      </a:pPr>
                      <a:endParaRPr lang="fr-FR" sz="1000" b="0" i="0" kern="1300" baseline="0" dirty="0">
                        <a:solidFill>
                          <a:schemeClr val="dk1"/>
                        </a:solidFill>
                        <a:effectLst/>
                        <a:latin typeface="Roboto Medium" panose="02000000000000000000" pitchFamily="2" charset="0"/>
                        <a:ea typeface="+mn-ea"/>
                        <a:cs typeface="+mn-cs"/>
                      </a:endParaRPr>
                    </a:p>
                    <a:p>
                      <a:pPr marL="0" indent="0" algn="l" defTabSz="755934" rtl="0" eaLnBrk="1" latinLnBrk="0" hangingPunct="1">
                        <a:buFont typeface="Wingdings" pitchFamily="2" charset="2"/>
                        <a:buNone/>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dirty="0">
                          <a:solidFill>
                            <a:prstClr val="black"/>
                          </a:solidFill>
                          <a:latin typeface="Roboto" panose="02000000000000000000" pitchFamily="2" charset="0"/>
                        </a:rPr>
                        <a:t>Au début, on entend… </a:t>
                      </a:r>
                    </a:p>
                    <a:p>
                      <a:pPr marL="0" indent="0" algn="l" defTabSz="755934" rtl="0" eaLnBrk="1" latinLnBrk="0" hangingPunct="1">
                        <a:buFont typeface="Wingdings" pitchFamily="2" charset="2"/>
                        <a:buNone/>
                      </a:pPr>
                      <a:endParaRPr lang="fr-FR" sz="1000" b="0" i="0" kern="1300" baseline="0" dirty="0">
                        <a:solidFill>
                          <a:schemeClr val="dk1"/>
                        </a:solidFill>
                        <a:effectLst/>
                        <a:latin typeface="Roboto Medium" panose="02000000000000000000" pitchFamily="2" charset="0"/>
                        <a:ea typeface="+mn-ea"/>
                        <a:cs typeface="+mn-cs"/>
                      </a:endParaRPr>
                    </a:p>
                    <a:p>
                      <a:pPr marL="0" indent="0" algn="l" defTabSz="755934" rtl="0" eaLnBrk="1" latinLnBrk="0" hangingPunct="1">
                        <a:buFont typeface="Wingdings" pitchFamily="2" charset="2"/>
                        <a:buNone/>
                      </a:pPr>
                      <a:endParaRPr lang="fr-FR" sz="1000" b="0" i="0" kern="1300" baseline="0" dirty="0">
                        <a:solidFill>
                          <a:schemeClr val="dk1"/>
                        </a:solidFill>
                        <a:effectLst/>
                        <a:latin typeface="Roboto Medium" panose="02000000000000000000" pitchFamily="2" charset="0"/>
                        <a:ea typeface="+mn-ea"/>
                        <a:cs typeface="+mn-cs"/>
                      </a:endParaRPr>
                    </a:p>
                    <a:p>
                      <a:pPr marL="0" indent="0" algn="l" defTabSz="755934" rtl="0" eaLnBrk="1" latinLnBrk="0" hangingPunct="1">
                        <a:buFont typeface="Wingdings" pitchFamily="2" charset="2"/>
                        <a:buNone/>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dirty="0">
                          <a:solidFill>
                            <a:prstClr val="black"/>
                          </a:solidFill>
                          <a:latin typeface="Roboto" panose="02000000000000000000" pitchFamily="2" charset="0"/>
                        </a:rPr>
                        <a:t>L’instrument principal est… </a:t>
                      </a:r>
                    </a:p>
                    <a:p>
                      <a:pPr marL="0" indent="0" algn="l" defTabSz="755934" rtl="0" eaLnBrk="1" latinLnBrk="0" hangingPunct="1">
                        <a:buFont typeface="Wingdings" pitchFamily="2" charset="2"/>
                        <a:buNone/>
                      </a:pPr>
                      <a:endParaRPr lang="fr-FR" sz="1000" b="0" i="0" kern="1300" baseline="0" dirty="0">
                        <a:solidFill>
                          <a:schemeClr val="dk1"/>
                        </a:solidFill>
                        <a:effectLst/>
                        <a:latin typeface="Roboto Medium" panose="02000000000000000000" pitchFamily="2" charset="0"/>
                        <a:ea typeface="+mn-ea"/>
                        <a:cs typeface="+mn-cs"/>
                      </a:endParaRPr>
                    </a:p>
                    <a:p>
                      <a:pPr marL="0" indent="0" algn="l" defTabSz="755934" rtl="0" eaLnBrk="1" latinLnBrk="0" hangingPunct="1">
                        <a:buFont typeface="Wingdings" pitchFamily="2" charset="2"/>
                        <a:buNone/>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chemeClr val="dk1"/>
                          </a:solidFill>
                          <a:effectLst/>
                          <a:latin typeface="Roboto Medium" panose="02000000000000000000" pitchFamily="2" charset="0"/>
                          <a:ea typeface="+mn-ea"/>
                          <a:cs typeface="+mn-cs"/>
                        </a:rPr>
                        <a:t>B. Formulez des phrases en reliant les points. N’oubliez pas de conjuguer les verbes. </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indent="0">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319006">
                <a:tc rowSpan="3">
                  <a:txBody>
                    <a:bodyPr/>
                    <a:lstStyle/>
                    <a:p>
                      <a:pPr algn="r"/>
                      <a:r>
                        <a:rPr lang="fr-FR" sz="5300" b="1" i="0" baseline="0" dirty="0">
                          <a:solidFill>
                            <a:srgbClr val="46B8B7"/>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6246">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413773219"/>
                  </a:ext>
                </a:extLst>
              </a:tr>
              <a:tr h="24197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1" kern="1300" baseline="0" dirty="0">
                        <a:solidFill>
                          <a:schemeClr val="dk1"/>
                        </a:solidFill>
                        <a:effectLst/>
                        <a:latin typeface="Roboto Medium" panose="02000000000000000000" pitchFamily="2" charset="0"/>
                        <a:ea typeface="Roboto Medium" panose="02000000000000000000" pitchFamily="2" charset="0"/>
                        <a:cs typeface="+mn-cs"/>
                      </a:endParaRPr>
                    </a:p>
                    <a:p>
                      <a:pPr>
                        <a:lnSpc>
                          <a:spcPct val="114000"/>
                        </a:lnSpc>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 </a:t>
                      </a:r>
                      <a:endParaRPr lang="fr-FR" sz="1000" b="0" kern="1300" baseline="0" dirty="0">
                        <a:solidFill>
                          <a:schemeClr val="dk1"/>
                        </a:solidFill>
                        <a:effectLst/>
                        <a:latin typeface="Roboto" panose="02000000000000000000" pitchFamily="2" charset="0"/>
                        <a:ea typeface="+mn-ea"/>
                        <a:cs typeface="+mn-cs"/>
                      </a:endParaRPr>
                    </a:p>
                    <a:p>
                      <a:pPr marL="228600" marR="0" lvl="0" indent="-228600" algn="l" defTabSz="755934" rtl="0" eaLnBrk="1" fontAlgn="auto" latinLnBrk="0" hangingPunct="1">
                        <a:lnSpc>
                          <a:spcPct val="114000"/>
                        </a:lnSpc>
                        <a:spcBef>
                          <a:spcPts val="0"/>
                        </a:spcBef>
                        <a:spcAft>
                          <a:spcPts val="0"/>
                        </a:spcAft>
                        <a:buClrTx/>
                        <a:buSzTx/>
                        <a:buFontTx/>
                        <a:buAutoNum type="alphaUcPeriod"/>
                        <a:tabLst/>
                        <a:defRPr/>
                      </a:pPr>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Répondez aux questions suivantes : </a:t>
                      </a: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000" kern="1200" dirty="0">
                          <a:solidFill>
                            <a:schemeClr val="dk1"/>
                          </a:solidFill>
                          <a:latin typeface="Roboto" panose="02000000000000000000" pitchFamily="2" charset="0"/>
                          <a:ea typeface="+mn-ea"/>
                          <a:cs typeface="+mn-cs"/>
                        </a:rPr>
                        <a:t>Où se passe la chanson ? </a:t>
                      </a: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000" kern="1200" dirty="0">
                          <a:solidFill>
                            <a:schemeClr val="dk1"/>
                          </a:solidFill>
                          <a:latin typeface="Roboto" panose="02000000000000000000" pitchFamily="2" charset="0"/>
                          <a:ea typeface="+mn-ea"/>
                          <a:cs typeface="+mn-cs"/>
                        </a:rPr>
                        <a:t>Qui est présent ? </a:t>
                      </a: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000" kern="1200" dirty="0">
                          <a:solidFill>
                            <a:schemeClr val="dk1"/>
                          </a:solidFill>
                          <a:latin typeface="Roboto" panose="02000000000000000000" pitchFamily="2" charset="0"/>
                          <a:ea typeface="+mn-ea"/>
                          <a:cs typeface="+mn-cs"/>
                        </a:rPr>
                        <a:t>Que font-ils ? </a:t>
                      </a: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000" kern="1200" dirty="0">
                          <a:solidFill>
                            <a:schemeClr val="dk1"/>
                          </a:solidFill>
                          <a:latin typeface="Roboto" panose="02000000000000000000" pitchFamily="2" charset="0"/>
                          <a:ea typeface="+mn-ea"/>
                          <a:cs typeface="+mn-cs"/>
                        </a:rPr>
                        <a:t>Quel temps fait-il ? </a:t>
                      </a:r>
                    </a:p>
                    <a:p>
                      <a:pPr marL="0" indent="0">
                        <a:lnSpc>
                          <a:spcPct val="114000"/>
                        </a:lnSpc>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b="0" i="0" kern="1300" baseline="0" dirty="0">
                          <a:solidFill>
                            <a:schemeClr val="dk1"/>
                          </a:solidFill>
                          <a:effectLst/>
                          <a:latin typeface="Roboto Medium" panose="02000000000000000000" pitchFamily="2" charset="0"/>
                          <a:ea typeface="+mn-ea"/>
                          <a:cs typeface="+mn-cs"/>
                        </a:rPr>
                        <a:t>B. Avec la fiche paroles, réécoutez la chanson et soulignez les rimes en</a:t>
                      </a:r>
                      <a:r>
                        <a:rPr lang="fr-FR" sz="1000" b="1" i="0" kern="1300" baseline="0" dirty="0">
                          <a:solidFill>
                            <a:schemeClr val="dk1"/>
                          </a:solidFill>
                          <a:effectLst/>
                          <a:latin typeface="Roboto Medium" panose="02000000000000000000" pitchFamily="2" charset="0"/>
                          <a:ea typeface="+mn-ea"/>
                          <a:cs typeface="+mn-cs"/>
                        </a:rPr>
                        <a:t> [a] </a:t>
                      </a:r>
                      <a:r>
                        <a:rPr lang="fr-FR" sz="1000" b="0" i="0" kern="1300" baseline="0" dirty="0">
                          <a:solidFill>
                            <a:schemeClr val="dk1"/>
                          </a:solidFill>
                          <a:effectLst/>
                          <a:latin typeface="Roboto Medium" panose="02000000000000000000" pitchFamily="2" charset="0"/>
                          <a:ea typeface="+mn-ea"/>
                          <a:cs typeface="+mn-cs"/>
                        </a:rPr>
                        <a:t>et en</a:t>
                      </a:r>
                      <a:r>
                        <a:rPr lang="fr-FR" sz="1000" b="1" i="0" kern="1300" baseline="0" dirty="0">
                          <a:solidFill>
                            <a:schemeClr val="dk1"/>
                          </a:solidFill>
                          <a:effectLst/>
                          <a:latin typeface="Roboto Medium" panose="02000000000000000000" pitchFamily="2" charset="0"/>
                          <a:ea typeface="+mn-ea"/>
                          <a:cs typeface="+mn-cs"/>
                        </a:rPr>
                        <a:t> [o] </a:t>
                      </a:r>
                      <a:r>
                        <a:rPr lang="fr-FR" sz="1000" b="0" i="0" kern="1300" baseline="0" dirty="0">
                          <a:solidFill>
                            <a:schemeClr val="dk1"/>
                          </a:solidFill>
                          <a:effectLst/>
                          <a:latin typeface="Roboto Medium" panose="02000000000000000000" pitchFamily="2" charset="0"/>
                          <a:ea typeface="+mn-ea"/>
                          <a:cs typeface="+mn-cs"/>
                        </a:rPr>
                        <a:t>de couleurs différentes.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Monaco » </a:t>
            </a:r>
            <a:r>
              <a:rPr lang="fr-FR" sz="1200" dirty="0">
                <a:latin typeface="Roboto" panose="02000000000000000000" pitchFamily="2" charset="0"/>
                <a:ea typeface="Roboto" panose="02000000000000000000" pitchFamily="2" charset="0"/>
              </a:rPr>
              <a:t>Bon entendeur</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Maëlle Prosper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19" name="Image 18">
            <a:extLst>
              <a:ext uri="{FF2B5EF4-FFF2-40B4-BE49-F238E27FC236}">
                <a16:creationId xmlns:a16="http://schemas.microsoft.com/office/drawing/2014/main" id="{297DD925-0B6F-EC48-9FF1-3CDCA7B56591}"/>
              </a:ext>
            </a:extLst>
          </p:cNvPr>
          <p:cNvPicPr>
            <a:picLocks noChangeAspect="1"/>
          </p:cNvPicPr>
          <p:nvPr/>
        </p:nvPicPr>
        <p:blipFill>
          <a:blip r:embed="rId4"/>
          <a:stretch>
            <a:fillRect/>
          </a:stretch>
        </p:blipFill>
        <p:spPr>
          <a:xfrm>
            <a:off x="0" y="-2166"/>
            <a:ext cx="2743200" cy="660400"/>
          </a:xfrm>
          <a:prstGeom prst="rect">
            <a:avLst/>
          </a:prstGeom>
        </p:spPr>
      </p:pic>
      <p:pic>
        <p:nvPicPr>
          <p:cNvPr id="44" name="Image 43">
            <a:extLst>
              <a:ext uri="{FF2B5EF4-FFF2-40B4-BE49-F238E27FC236}">
                <a16:creationId xmlns:a16="http://schemas.microsoft.com/office/drawing/2014/main" id="{C64B3312-D9D2-8385-BD2E-BFF14012187C}"/>
              </a:ext>
            </a:extLst>
          </p:cNvPr>
          <p:cNvPicPr>
            <a:picLocks noChangeAspect="1"/>
          </p:cNvPicPr>
          <p:nvPr/>
        </p:nvPicPr>
        <p:blipFill>
          <a:blip r:embed="rId5"/>
          <a:stretch>
            <a:fillRect/>
          </a:stretch>
        </p:blipFill>
        <p:spPr>
          <a:xfrm>
            <a:off x="1875704" y="1318411"/>
            <a:ext cx="508000" cy="508000"/>
          </a:xfrm>
          <a:prstGeom prst="rect">
            <a:avLst/>
          </a:prstGeom>
        </p:spPr>
      </p:pic>
      <p:pic>
        <p:nvPicPr>
          <p:cNvPr id="45" name="Image 44">
            <a:extLst>
              <a:ext uri="{FF2B5EF4-FFF2-40B4-BE49-F238E27FC236}">
                <a16:creationId xmlns:a16="http://schemas.microsoft.com/office/drawing/2014/main" id="{CD0D60C5-7B8C-780D-1CFD-B3B1CFF77172}"/>
              </a:ext>
            </a:extLst>
          </p:cNvPr>
          <p:cNvPicPr>
            <a:picLocks noChangeAspect="1"/>
          </p:cNvPicPr>
          <p:nvPr/>
        </p:nvPicPr>
        <p:blipFill>
          <a:blip r:embed="rId6"/>
          <a:stretch>
            <a:fillRect/>
          </a:stretch>
        </p:blipFill>
        <p:spPr>
          <a:xfrm>
            <a:off x="1913804" y="3087817"/>
            <a:ext cx="508000" cy="508000"/>
          </a:xfrm>
          <a:prstGeom prst="rect">
            <a:avLst/>
          </a:prstGeom>
        </p:spPr>
      </p:pic>
      <p:pic>
        <p:nvPicPr>
          <p:cNvPr id="46" name="Image 45">
            <a:extLst>
              <a:ext uri="{FF2B5EF4-FFF2-40B4-BE49-F238E27FC236}">
                <a16:creationId xmlns:a16="http://schemas.microsoft.com/office/drawing/2014/main" id="{D79F0453-E8CB-6E65-9BC9-0648D67AD251}"/>
              </a:ext>
            </a:extLst>
          </p:cNvPr>
          <p:cNvPicPr>
            <a:picLocks noChangeAspect="1"/>
          </p:cNvPicPr>
          <p:nvPr/>
        </p:nvPicPr>
        <p:blipFill>
          <a:blip r:embed="rId7"/>
          <a:stretch>
            <a:fillRect/>
          </a:stretch>
        </p:blipFill>
        <p:spPr>
          <a:xfrm>
            <a:off x="1883324" y="7692277"/>
            <a:ext cx="508000" cy="508000"/>
          </a:xfrm>
          <a:prstGeom prst="rect">
            <a:avLst/>
          </a:prstGeom>
        </p:spPr>
      </p:pic>
      <p:graphicFrame>
        <p:nvGraphicFramePr>
          <p:cNvPr id="8" name="Tableau 7">
            <a:extLst>
              <a:ext uri="{FF2B5EF4-FFF2-40B4-BE49-F238E27FC236}">
                <a16:creationId xmlns:a16="http://schemas.microsoft.com/office/drawing/2014/main" id="{7676D928-867B-4A8A-8E01-3057FC02A529}"/>
              </a:ext>
            </a:extLst>
          </p:cNvPr>
          <p:cNvGraphicFramePr>
            <a:graphicFrameLocks noGrp="1"/>
          </p:cNvGraphicFramePr>
          <p:nvPr>
            <p:extLst>
              <p:ext uri="{D42A27DB-BD31-4B8C-83A1-F6EECF244321}">
                <p14:modId xmlns:p14="http://schemas.microsoft.com/office/powerpoint/2010/main" val="3817224162"/>
              </p:ext>
            </p:extLst>
          </p:nvPr>
        </p:nvGraphicFramePr>
        <p:xfrm>
          <a:off x="2778562" y="6123284"/>
          <a:ext cx="4338514" cy="1483360"/>
        </p:xfrm>
        <a:graphic>
          <a:graphicData uri="http://schemas.openxmlformats.org/drawingml/2006/table">
            <a:tbl>
              <a:tblPr firstRow="1" bandRow="1">
                <a:tableStyleId>{5C22544A-7EE6-4342-B048-85BDC9FD1C3A}</a:tableStyleId>
              </a:tblPr>
              <a:tblGrid>
                <a:gridCol w="518031">
                  <a:extLst>
                    <a:ext uri="{9D8B030D-6E8A-4147-A177-3AD203B41FA5}">
                      <a16:colId xmlns:a16="http://schemas.microsoft.com/office/drawing/2014/main" val="3523965920"/>
                    </a:ext>
                  </a:extLst>
                </a:gridCol>
                <a:gridCol w="999304">
                  <a:extLst>
                    <a:ext uri="{9D8B030D-6E8A-4147-A177-3AD203B41FA5}">
                      <a16:colId xmlns:a16="http://schemas.microsoft.com/office/drawing/2014/main" val="3436055221"/>
                    </a:ext>
                  </a:extLst>
                </a:gridCol>
                <a:gridCol w="734141">
                  <a:extLst>
                    <a:ext uri="{9D8B030D-6E8A-4147-A177-3AD203B41FA5}">
                      <a16:colId xmlns:a16="http://schemas.microsoft.com/office/drawing/2014/main" val="774947058"/>
                    </a:ext>
                  </a:extLst>
                </a:gridCol>
                <a:gridCol w="2087038">
                  <a:extLst>
                    <a:ext uri="{9D8B030D-6E8A-4147-A177-3AD203B41FA5}">
                      <a16:colId xmlns:a16="http://schemas.microsoft.com/office/drawing/2014/main" val="3404188292"/>
                    </a:ext>
                  </a:extLst>
                </a:gridCol>
              </a:tblGrid>
              <a:tr h="370840">
                <a:tc rowSpan="2">
                  <a:txBody>
                    <a:bodyPr/>
                    <a:lstStyle/>
                    <a:p>
                      <a:pPr algn="ctr"/>
                      <a:r>
                        <a:rPr lang="fr-FR" sz="1000" b="1" dirty="0">
                          <a:solidFill>
                            <a:schemeClr val="tx1"/>
                          </a:solidFill>
                          <a:latin typeface="Roboto" panose="02000000000000000000" pitchFamily="2" charset="0"/>
                          <a:ea typeface="Roboto" panose="02000000000000000000" pitchFamily="2" charset="0"/>
                          <a:cs typeface="Roboto" panose="02000000000000000000" pitchFamily="2" charset="0"/>
                        </a:rPr>
                        <a:t>Elle</a:t>
                      </a:r>
                      <a:r>
                        <a:rPr lang="fr-FR" sz="1400" b="1" dirty="0">
                          <a:solidFill>
                            <a:srgbClr val="46B8B7"/>
                          </a:solidFill>
                          <a:latin typeface="Roboto" panose="02000000000000000000" pitchFamily="2" charset="0"/>
                          <a:ea typeface="Roboto" panose="02000000000000000000" pitchFamily="2" charset="0"/>
                          <a:cs typeface="Roboto" panose="02000000000000000000" pitchFamily="2" charset="0"/>
                        </a:rPr>
                        <a:t>♀</a:t>
                      </a:r>
                      <a:r>
                        <a:rPr lang="fr-FR" sz="1400" b="1"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anchor="ctr">
                    <a:solidFill>
                      <a:schemeClr val="bg1"/>
                    </a:solidFill>
                  </a:tcPr>
                </a:tc>
                <a:tc rowSpan="2">
                  <a:txBody>
                    <a:bodyPr/>
                    <a:lstStyle/>
                    <a:p>
                      <a:pPr algn="ctr"/>
                      <a:r>
                        <a:rPr lang="fr-FR" sz="10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endParaRPr lang="fr-FR" sz="10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bg1"/>
                    </a:solidFill>
                  </a:tcPr>
                </a:tc>
                <a:tc>
                  <a:txBody>
                    <a:bodyPr/>
                    <a:lstStyle/>
                    <a:p>
                      <a:pPr algn="ctr"/>
                      <a:r>
                        <a:rPr lang="fr-FR" sz="10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endParaRPr lang="fr-FR" sz="10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______</a:t>
                      </a:r>
                      <a:r>
                        <a:rPr lang="fr-FR" sz="1000" b="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fr-FR" sz="1000" b="0" i="1" dirty="0">
                          <a:solidFill>
                            <a:schemeClr val="tx1"/>
                          </a:solidFill>
                          <a:latin typeface="Roboto" panose="02000000000000000000" pitchFamily="2" charset="0"/>
                          <a:ea typeface="Roboto" panose="02000000000000000000" pitchFamily="2" charset="0"/>
                          <a:cs typeface="Roboto" panose="02000000000000000000" pitchFamily="2" charset="0"/>
                        </a:rPr>
                        <a:t>(chanter) </a:t>
                      </a:r>
                      <a:r>
                        <a:rPr lang="fr-FR" sz="1000" b="0" dirty="0">
                          <a:solidFill>
                            <a:schemeClr val="tx1"/>
                          </a:solidFill>
                          <a:latin typeface="Roboto" panose="02000000000000000000" pitchFamily="2" charset="0"/>
                          <a:ea typeface="Roboto" panose="02000000000000000000" pitchFamily="2" charset="0"/>
                          <a:cs typeface="Roboto" panose="02000000000000000000" pitchFamily="2" charset="0"/>
                        </a:rPr>
                        <a:t>le refrain.</a:t>
                      </a:r>
                    </a:p>
                  </a:txBody>
                  <a:tcPr>
                    <a:solidFill>
                      <a:schemeClr val="bg1"/>
                    </a:solidFill>
                  </a:tcPr>
                </a:tc>
                <a:extLst>
                  <a:ext uri="{0D108BD9-81ED-4DB2-BD59-A6C34878D82A}">
                    <a16:rowId xmlns:a16="http://schemas.microsoft.com/office/drawing/2014/main" val="3101350421"/>
                  </a:ext>
                </a:extLst>
              </a:tr>
              <a:tr h="370840">
                <a:tc vMerge="1">
                  <a:txBody>
                    <a:bodyPr/>
                    <a:lstStyle/>
                    <a:p>
                      <a:endParaRPr lang="fr-FR" sz="10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bg1"/>
                    </a:solidFill>
                  </a:tcPr>
                </a:tc>
                <a:tc vMerge="1">
                  <a:txBody>
                    <a:bodyPr/>
                    <a:lstStyle/>
                    <a:p>
                      <a:endParaRPr lang="fr-FR" sz="10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bg1"/>
                    </a:solidFill>
                  </a:tcPr>
                </a:tc>
                <a:tc>
                  <a:txBody>
                    <a:bodyPr/>
                    <a:lstStyle/>
                    <a:p>
                      <a:pPr algn="ctr"/>
                      <a:r>
                        <a:rPr lang="fr-FR" sz="10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endParaRPr lang="fr-FR" sz="10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______  </a:t>
                      </a:r>
                      <a:r>
                        <a:rPr lang="fr-FR" sz="1000" b="0" i="1" dirty="0">
                          <a:solidFill>
                            <a:schemeClr val="tx1"/>
                          </a:solidFill>
                          <a:latin typeface="Roboto" panose="02000000000000000000" pitchFamily="2" charset="0"/>
                          <a:ea typeface="Roboto" panose="02000000000000000000" pitchFamily="2" charset="0"/>
                          <a:cs typeface="Roboto" panose="02000000000000000000" pitchFamily="2" charset="0"/>
                        </a:rPr>
                        <a:t>(parler) </a:t>
                      </a:r>
                      <a:r>
                        <a:rPr lang="fr-FR" sz="1000" b="0" dirty="0">
                          <a:solidFill>
                            <a:schemeClr val="tx1"/>
                          </a:solidFill>
                          <a:latin typeface="Roboto" panose="02000000000000000000" pitchFamily="2" charset="0"/>
                          <a:ea typeface="Roboto" panose="02000000000000000000" pitchFamily="2" charset="0"/>
                          <a:cs typeface="Roboto" panose="02000000000000000000" pitchFamily="2" charset="0"/>
                        </a:rPr>
                        <a:t>sur les couplets.</a:t>
                      </a:r>
                    </a:p>
                  </a:txBody>
                  <a:tcPr>
                    <a:solidFill>
                      <a:schemeClr val="bg1"/>
                    </a:solidFill>
                  </a:tcPr>
                </a:tc>
                <a:extLst>
                  <a:ext uri="{0D108BD9-81ED-4DB2-BD59-A6C34878D82A}">
                    <a16:rowId xmlns:a16="http://schemas.microsoft.com/office/drawing/2014/main" val="1513208420"/>
                  </a:ext>
                </a:extLst>
              </a:tr>
              <a:tr h="370840">
                <a:tc rowSpan="2">
                  <a:txBody>
                    <a:bodyPr/>
                    <a:lstStyle/>
                    <a:p>
                      <a:pPr algn="ctr"/>
                      <a:r>
                        <a:rPr lang="fr-FR" sz="1000" b="1" dirty="0">
                          <a:solidFill>
                            <a:schemeClr val="tx1"/>
                          </a:solidFill>
                          <a:latin typeface="Roboto" panose="02000000000000000000" pitchFamily="2" charset="0"/>
                          <a:ea typeface="Roboto" panose="02000000000000000000" pitchFamily="2" charset="0"/>
                          <a:cs typeface="Roboto" panose="02000000000000000000" pitchFamily="2" charset="0"/>
                        </a:rPr>
                        <a:t>Il</a:t>
                      </a:r>
                    </a:p>
                    <a:p>
                      <a:pPr algn="ctr"/>
                      <a:r>
                        <a:rPr lang="fr-FR" sz="1400" b="1" kern="1200" dirty="0">
                          <a:solidFill>
                            <a:srgbClr val="46B8B7"/>
                          </a:solidFill>
                          <a:latin typeface="Roboto" panose="02000000000000000000" pitchFamily="2" charset="0"/>
                          <a:ea typeface="Roboto" panose="02000000000000000000" pitchFamily="2" charset="0"/>
                          <a:cs typeface="Roboto" panose="02000000000000000000" pitchFamily="2" charset="0"/>
                        </a:rPr>
                        <a:t>♂</a:t>
                      </a:r>
                    </a:p>
                  </a:txBody>
                  <a:tcPr anchor="ctr">
                    <a:solidFill>
                      <a:schemeClr val="bg1"/>
                    </a:solidFill>
                  </a:tcPr>
                </a:tc>
                <a:tc rowSpan="2">
                  <a:txBody>
                    <a:bodyPr/>
                    <a:lstStyle/>
                    <a:p>
                      <a:pPr algn="ctr"/>
                      <a:r>
                        <a:rPr lang="fr-FR" sz="10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endParaRPr lang="fr-FR" sz="10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bg1"/>
                    </a:solidFill>
                  </a:tcPr>
                </a:tc>
                <a:tc>
                  <a:txBody>
                    <a:bodyPr/>
                    <a:lstStyle/>
                    <a:p>
                      <a:pPr algn="ctr"/>
                      <a:r>
                        <a:rPr lang="fr-FR" sz="10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endParaRPr lang="fr-FR" sz="10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solidFill>
                      <a:schemeClr val="bg1"/>
                    </a:solidFill>
                  </a:tcPr>
                </a:tc>
                <a:tc>
                  <a:txBody>
                    <a:bodyPr/>
                    <a:lstStyle/>
                    <a:p>
                      <a:pPr algn="l"/>
                      <a:r>
                        <a:rPr lang="fr-FR" sz="1000" b="0" kern="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______</a:t>
                      </a:r>
                      <a:r>
                        <a:rPr lang="fr-FR" sz="1000" b="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fr-FR" sz="1000" b="0" i="1" dirty="0">
                          <a:solidFill>
                            <a:schemeClr val="tx1"/>
                          </a:solidFill>
                          <a:latin typeface="Roboto" panose="02000000000000000000" pitchFamily="2" charset="0"/>
                          <a:ea typeface="Roboto" panose="02000000000000000000" pitchFamily="2" charset="0"/>
                          <a:cs typeface="Roboto" panose="02000000000000000000" pitchFamily="2" charset="0"/>
                        </a:rPr>
                        <a:t>(avoir) </a:t>
                      </a:r>
                      <a:r>
                        <a:rPr lang="fr-FR" sz="1000" b="0" dirty="0">
                          <a:solidFill>
                            <a:schemeClr val="tx1"/>
                          </a:solidFill>
                          <a:latin typeface="Roboto" panose="02000000000000000000" pitchFamily="2" charset="0"/>
                          <a:ea typeface="Roboto" panose="02000000000000000000" pitchFamily="2" charset="0"/>
                          <a:cs typeface="Roboto" panose="02000000000000000000" pitchFamily="2" charset="0"/>
                        </a:rPr>
                        <a:t>une voix douce.</a:t>
                      </a:r>
                    </a:p>
                  </a:txBody>
                  <a:tcPr>
                    <a:solidFill>
                      <a:schemeClr val="bg1"/>
                    </a:solidFill>
                  </a:tcPr>
                </a:tc>
                <a:extLst>
                  <a:ext uri="{0D108BD9-81ED-4DB2-BD59-A6C34878D82A}">
                    <a16:rowId xmlns:a16="http://schemas.microsoft.com/office/drawing/2014/main" val="3279474139"/>
                  </a:ext>
                </a:extLst>
              </a:tr>
              <a:tr h="370840">
                <a:tc vMerge="1">
                  <a:txBody>
                    <a:bodyPr/>
                    <a:lstStyle/>
                    <a:p>
                      <a:endParaRPr lang="fr-FR" sz="10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bg1"/>
                    </a:solidFill>
                  </a:tcPr>
                </a:tc>
                <a:tc vMerge="1">
                  <a:txBody>
                    <a:bodyPr/>
                    <a:lstStyle/>
                    <a:p>
                      <a:endParaRPr lang="fr-FR" sz="10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bg1"/>
                    </a:solidFill>
                  </a:tcPr>
                </a:tc>
                <a:tc>
                  <a:txBody>
                    <a:bodyPr/>
                    <a:lstStyle/>
                    <a:p>
                      <a:pPr algn="ctr"/>
                      <a:r>
                        <a:rPr lang="fr-FR" sz="10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endParaRPr lang="fr-FR" sz="10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solidFill>
                      <a:schemeClr val="bg1"/>
                    </a:solidFill>
                  </a:tcPr>
                </a:tc>
                <a:tc>
                  <a:txBody>
                    <a:bodyPr/>
                    <a:lstStyle/>
                    <a:p>
                      <a:pPr algn="l"/>
                      <a:r>
                        <a:rPr lang="fr-FR" sz="1000" b="0" kern="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______  </a:t>
                      </a:r>
                      <a:r>
                        <a:rPr lang="fr-FR" sz="1000" b="0" i="1" dirty="0">
                          <a:solidFill>
                            <a:schemeClr val="tx1"/>
                          </a:solidFill>
                          <a:latin typeface="Roboto" panose="02000000000000000000" pitchFamily="2" charset="0"/>
                          <a:ea typeface="Roboto" panose="02000000000000000000" pitchFamily="2" charset="0"/>
                          <a:cs typeface="Roboto" panose="02000000000000000000" pitchFamily="2" charset="0"/>
                        </a:rPr>
                        <a:t>(avoir) </a:t>
                      </a:r>
                      <a:r>
                        <a:rPr lang="fr-FR" sz="1000" b="0" dirty="0">
                          <a:solidFill>
                            <a:schemeClr val="tx1"/>
                          </a:solidFill>
                          <a:latin typeface="Roboto" panose="02000000000000000000" pitchFamily="2" charset="0"/>
                          <a:ea typeface="Roboto" panose="02000000000000000000" pitchFamily="2" charset="0"/>
                          <a:cs typeface="Roboto" panose="02000000000000000000" pitchFamily="2" charset="0"/>
                        </a:rPr>
                        <a:t>une voix grave.</a:t>
                      </a:r>
                    </a:p>
                  </a:txBody>
                  <a:tcPr>
                    <a:solidFill>
                      <a:schemeClr val="bg1"/>
                    </a:solidFill>
                  </a:tcPr>
                </a:tc>
                <a:extLst>
                  <a:ext uri="{0D108BD9-81ED-4DB2-BD59-A6C34878D82A}">
                    <a16:rowId xmlns:a16="http://schemas.microsoft.com/office/drawing/2014/main" val="2410988545"/>
                  </a:ext>
                </a:extLst>
              </a:tr>
            </a:tbl>
          </a:graphicData>
        </a:graphic>
      </p:graphicFrame>
      <p:pic>
        <p:nvPicPr>
          <p:cNvPr id="2" name="Image 1">
            <a:extLst>
              <a:ext uri="{FF2B5EF4-FFF2-40B4-BE49-F238E27FC236}">
                <a16:creationId xmlns:a16="http://schemas.microsoft.com/office/drawing/2014/main" id="{9F124A25-DA43-4D14-A668-C7E259BF465E}"/>
              </a:ext>
            </a:extLst>
          </p:cNvPr>
          <p:cNvPicPr>
            <a:picLocks noChangeAspect="1"/>
          </p:cNvPicPr>
          <p:nvPr/>
        </p:nvPicPr>
        <p:blipFill>
          <a:blip r:embed="rId8"/>
          <a:stretch>
            <a:fillRect/>
          </a:stretch>
        </p:blipFill>
        <p:spPr>
          <a:xfrm>
            <a:off x="4964753" y="5259956"/>
            <a:ext cx="258656" cy="235917"/>
          </a:xfrm>
          <a:prstGeom prst="rect">
            <a:avLst/>
          </a:prstGeom>
        </p:spPr>
      </p:pic>
      <p:pic>
        <p:nvPicPr>
          <p:cNvPr id="4" name="Image 3">
            <a:extLst>
              <a:ext uri="{FF2B5EF4-FFF2-40B4-BE49-F238E27FC236}">
                <a16:creationId xmlns:a16="http://schemas.microsoft.com/office/drawing/2014/main" id="{66503116-13F2-4ACE-A7BD-5EB21E80177F}"/>
              </a:ext>
            </a:extLst>
          </p:cNvPr>
          <p:cNvPicPr>
            <a:picLocks noChangeAspect="1"/>
          </p:cNvPicPr>
          <p:nvPr/>
        </p:nvPicPr>
        <p:blipFill>
          <a:blip r:embed="rId9"/>
          <a:stretch>
            <a:fillRect/>
          </a:stretch>
        </p:blipFill>
        <p:spPr>
          <a:xfrm>
            <a:off x="4993078" y="5012492"/>
            <a:ext cx="281286" cy="235917"/>
          </a:xfrm>
          <a:prstGeom prst="rect">
            <a:avLst/>
          </a:prstGeom>
        </p:spPr>
      </p:pic>
      <p:pic>
        <p:nvPicPr>
          <p:cNvPr id="13" name="Image 12">
            <a:extLst>
              <a:ext uri="{FF2B5EF4-FFF2-40B4-BE49-F238E27FC236}">
                <a16:creationId xmlns:a16="http://schemas.microsoft.com/office/drawing/2014/main" id="{28CAFEDA-C6A4-43B3-8E05-3A212809F663}"/>
              </a:ext>
            </a:extLst>
          </p:cNvPr>
          <p:cNvPicPr>
            <a:picLocks noChangeAspect="1"/>
          </p:cNvPicPr>
          <p:nvPr/>
        </p:nvPicPr>
        <p:blipFill>
          <a:blip r:embed="rId10"/>
          <a:stretch>
            <a:fillRect/>
          </a:stretch>
        </p:blipFill>
        <p:spPr>
          <a:xfrm>
            <a:off x="4993078" y="4609103"/>
            <a:ext cx="230331" cy="230331"/>
          </a:xfrm>
          <a:prstGeom prst="rect">
            <a:avLst/>
          </a:prstGeom>
        </p:spPr>
      </p:pic>
      <p:pic>
        <p:nvPicPr>
          <p:cNvPr id="15" name="Image 14">
            <a:extLst>
              <a:ext uri="{FF2B5EF4-FFF2-40B4-BE49-F238E27FC236}">
                <a16:creationId xmlns:a16="http://schemas.microsoft.com/office/drawing/2014/main" id="{CFE8806E-E83A-4DF6-808F-93851E3C0CAF}"/>
              </a:ext>
            </a:extLst>
          </p:cNvPr>
          <p:cNvPicPr>
            <a:picLocks noChangeAspect="1"/>
          </p:cNvPicPr>
          <p:nvPr/>
        </p:nvPicPr>
        <p:blipFill>
          <a:blip r:embed="rId11"/>
          <a:stretch>
            <a:fillRect/>
          </a:stretch>
        </p:blipFill>
        <p:spPr>
          <a:xfrm>
            <a:off x="4993078" y="4317671"/>
            <a:ext cx="252816" cy="252816"/>
          </a:xfrm>
          <a:prstGeom prst="rect">
            <a:avLst/>
          </a:prstGeom>
        </p:spPr>
      </p:pic>
      <p:sp>
        <p:nvSpPr>
          <p:cNvPr id="5" name="ZoneTexte 4">
            <a:extLst>
              <a:ext uri="{FF2B5EF4-FFF2-40B4-BE49-F238E27FC236}">
                <a16:creationId xmlns:a16="http://schemas.microsoft.com/office/drawing/2014/main" id="{0ADE2600-D9C4-48C2-9949-14F83CD695E4}"/>
              </a:ext>
            </a:extLst>
          </p:cNvPr>
          <p:cNvSpPr txBox="1"/>
          <p:nvPr/>
        </p:nvSpPr>
        <p:spPr>
          <a:xfrm>
            <a:off x="4743450" y="3676957"/>
            <a:ext cx="2226864" cy="1795043"/>
          </a:xfrm>
          <a:prstGeom prst="rect">
            <a:avLst/>
          </a:prstGeom>
          <a:noFill/>
        </p:spPr>
        <p:txBody>
          <a:bodyPr wrap="square" rtlCol="0">
            <a:spAutoFit/>
          </a:bodyPr>
          <a:lstStyle/>
          <a:p>
            <a:pPr marL="171450" lvl="0" indent="-171450" defTabSz="755934">
              <a:lnSpc>
                <a:spcPct val="150000"/>
              </a:lnSpc>
              <a:buFont typeface="Wingdings" pitchFamily="2" charset="2"/>
              <a:buChar char="q"/>
              <a:defRPr/>
            </a:pPr>
            <a:r>
              <a:rPr lang="fr-FR" sz="1000" dirty="0">
                <a:solidFill>
                  <a:prstClr val="black"/>
                </a:solidFill>
                <a:latin typeface="Roboto" panose="02000000000000000000" pitchFamily="2" charset="0"/>
              </a:rPr>
              <a:t>        triste.</a:t>
            </a:r>
          </a:p>
          <a:p>
            <a:pPr marL="171450" lvl="0" indent="-171450" defTabSz="755934">
              <a:lnSpc>
                <a:spcPct val="150000"/>
              </a:lnSpc>
              <a:buFont typeface="Wingdings" pitchFamily="2" charset="2"/>
              <a:buChar char="q"/>
              <a:defRPr/>
            </a:pPr>
            <a:r>
              <a:rPr lang="fr-FR" sz="1000" dirty="0">
                <a:solidFill>
                  <a:prstClr val="black"/>
                </a:solidFill>
                <a:latin typeface="Roboto" panose="02000000000000000000" pitchFamily="2" charset="0"/>
              </a:rPr>
              <a:t>        romantique.</a:t>
            </a:r>
          </a:p>
          <a:p>
            <a:pPr marL="171450" lvl="0" indent="-171450" defTabSz="755934">
              <a:lnSpc>
                <a:spcPct val="150000"/>
              </a:lnSpc>
              <a:buFont typeface="Wingdings" pitchFamily="2" charset="2"/>
              <a:buChar char="q"/>
              <a:defRPr/>
            </a:pPr>
            <a:endParaRPr lang="fr-FR" sz="800" dirty="0">
              <a:solidFill>
                <a:prstClr val="black"/>
              </a:solidFill>
              <a:latin typeface="Roboto" panose="02000000000000000000" pitchFamily="2" charset="0"/>
            </a:endParaRPr>
          </a:p>
          <a:p>
            <a:pPr lvl="0" defTabSz="755934">
              <a:lnSpc>
                <a:spcPct val="150000"/>
              </a:lnSpc>
              <a:defRPr/>
            </a:pPr>
            <a:r>
              <a:rPr lang="fr-FR" sz="1000" dirty="0">
                <a:solidFill>
                  <a:prstClr val="black"/>
                </a:solidFill>
                <a:latin typeface="Roboto" panose="02000000000000000000" pitchFamily="2" charset="0"/>
                <a:sym typeface="Wingdings" panose="05000000000000000000" pitchFamily="2" charset="2"/>
              </a:rPr>
              <a:t>         </a:t>
            </a:r>
            <a:r>
              <a:rPr lang="fr-FR" sz="1000" dirty="0">
                <a:solidFill>
                  <a:prstClr val="black"/>
                </a:solidFill>
                <a:latin typeface="Roboto" panose="02000000000000000000" pitchFamily="2" charset="0"/>
              </a:rPr>
              <a:t>des cigales. </a:t>
            </a:r>
          </a:p>
          <a:p>
            <a:pPr marL="171450" lvl="0" indent="-171450" defTabSz="755934">
              <a:lnSpc>
                <a:spcPct val="150000"/>
              </a:lnSpc>
              <a:buFont typeface="Wingdings" pitchFamily="2" charset="2"/>
              <a:buChar char="q"/>
              <a:defRPr/>
            </a:pPr>
            <a:r>
              <a:rPr lang="fr-FR" sz="1000" dirty="0">
                <a:solidFill>
                  <a:prstClr val="black"/>
                </a:solidFill>
                <a:latin typeface="Roboto" panose="02000000000000000000" pitchFamily="2" charset="0"/>
              </a:rPr>
              <a:t>        des oiseaux.</a:t>
            </a:r>
          </a:p>
          <a:p>
            <a:pPr lvl="0" defTabSz="755934">
              <a:lnSpc>
                <a:spcPct val="150000"/>
              </a:lnSpc>
              <a:defRPr/>
            </a:pPr>
            <a:endParaRPr lang="fr-FR" sz="700" dirty="0">
              <a:solidFill>
                <a:prstClr val="black"/>
              </a:solidFill>
              <a:latin typeface="Roboto" panose="02000000000000000000" pitchFamily="2" charset="0"/>
            </a:endParaRPr>
          </a:p>
          <a:p>
            <a:pPr lvl="0" defTabSz="755934">
              <a:lnSpc>
                <a:spcPct val="150000"/>
              </a:lnSpc>
              <a:defRPr/>
            </a:pPr>
            <a:r>
              <a:rPr lang="fr-FR" sz="1000" dirty="0">
                <a:solidFill>
                  <a:prstClr val="black"/>
                </a:solidFill>
                <a:latin typeface="Roboto" panose="02000000000000000000" pitchFamily="2" charset="0"/>
                <a:sym typeface="Wingdings" panose="05000000000000000000" pitchFamily="2" charset="2"/>
              </a:rPr>
              <a:t>          </a:t>
            </a:r>
            <a:r>
              <a:rPr lang="fr-FR" sz="1000" dirty="0">
                <a:solidFill>
                  <a:prstClr val="black"/>
                </a:solidFill>
                <a:latin typeface="Roboto" panose="02000000000000000000" pitchFamily="2" charset="0"/>
              </a:rPr>
              <a:t>la guitare.</a:t>
            </a:r>
          </a:p>
          <a:p>
            <a:pPr marL="171450" lvl="0" indent="-171450" defTabSz="755934">
              <a:lnSpc>
                <a:spcPct val="150000"/>
              </a:lnSpc>
              <a:buFont typeface="Wingdings" pitchFamily="2" charset="2"/>
              <a:buChar char="q"/>
              <a:defRPr/>
            </a:pPr>
            <a:r>
              <a:rPr lang="fr-FR" sz="1000" dirty="0">
                <a:solidFill>
                  <a:prstClr val="black"/>
                </a:solidFill>
                <a:latin typeface="Roboto" panose="02000000000000000000" pitchFamily="2" charset="0"/>
              </a:rPr>
              <a:t>        le synthétiseur.</a:t>
            </a:r>
          </a:p>
        </p:txBody>
      </p:sp>
      <p:pic>
        <p:nvPicPr>
          <p:cNvPr id="9" name="Graphique 8" descr="Visage en pleurs blanc">
            <a:extLst>
              <a:ext uri="{FF2B5EF4-FFF2-40B4-BE49-F238E27FC236}">
                <a16:creationId xmlns:a16="http://schemas.microsoft.com/office/drawing/2014/main" id="{70A09630-3D17-4901-9903-426BA5FB51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87506" y="3706676"/>
            <a:ext cx="251143" cy="251143"/>
          </a:xfrm>
          <a:prstGeom prst="rect">
            <a:avLst/>
          </a:prstGeom>
        </p:spPr>
      </p:pic>
      <p:pic>
        <p:nvPicPr>
          <p:cNvPr id="12" name="Graphique 11" descr="Cœur">
            <a:extLst>
              <a:ext uri="{FF2B5EF4-FFF2-40B4-BE49-F238E27FC236}">
                <a16:creationId xmlns:a16="http://schemas.microsoft.com/office/drawing/2014/main" id="{61A3FF9D-D01C-444E-9609-4E0E883605F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02371" y="3966452"/>
            <a:ext cx="243523" cy="243523"/>
          </a:xfrm>
          <a:prstGeom prst="rect">
            <a:avLst/>
          </a:prstGeom>
        </p:spPr>
      </p:pic>
      <p:pic>
        <p:nvPicPr>
          <p:cNvPr id="18" name="Image 17">
            <a:extLst>
              <a:ext uri="{FF2B5EF4-FFF2-40B4-BE49-F238E27FC236}">
                <a16:creationId xmlns:a16="http://schemas.microsoft.com/office/drawing/2014/main" id="{2861E8E1-DF97-744C-B982-195B2F8C1174}"/>
              </a:ext>
            </a:extLst>
          </p:cNvPr>
          <p:cNvPicPr>
            <a:picLocks noChangeAspect="1"/>
          </p:cNvPicPr>
          <p:nvPr/>
        </p:nvPicPr>
        <p:blipFill>
          <a:blip r:embed="rId16"/>
          <a:stretch>
            <a:fillRect/>
          </a:stretch>
        </p:blipFill>
        <p:spPr>
          <a:xfrm>
            <a:off x="0" y="10071100"/>
            <a:ext cx="7559675" cy="601467"/>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8A157E7-B5E4-AA78-4D08-71E7181CBBDE}"/>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4035817507"/>
              </p:ext>
            </p:extLst>
          </p:nvPr>
        </p:nvGraphicFramePr>
        <p:xfrm>
          <a:off x="864394" y="1128713"/>
          <a:ext cx="6369404" cy="9360810"/>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46B8B7"/>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108098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b="0" i="1" kern="1300" baseline="0" dirty="0">
                          <a:solidFill>
                            <a:schemeClr val="dk1"/>
                          </a:solidFill>
                          <a:effectLst/>
                          <a:latin typeface="Roboto Medium" panose="02000000000000000000" pitchFamily="2" charset="0"/>
                          <a:ea typeface="+mn-ea"/>
                          <a:cs typeface="+mn-cs"/>
                        </a:rPr>
                        <a:t>À deux.</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Lisez la chanson et jouez les versions proposées. </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Enregistrez-vous et respectez la prononciation.</a:t>
                      </a:r>
                    </a:p>
                    <a:p>
                      <a:pPr marL="0" indent="-171450" algn="l" defTabSz="755934" rtl="0" eaLnBrk="1" latinLnBrk="0" hangingPunct="1">
                        <a:lnSpc>
                          <a:spcPct val="114000"/>
                        </a:lnSpc>
                        <a:buFontTx/>
                        <a:buChar char="-"/>
                      </a:pPr>
                      <a:r>
                        <a:rPr lang="fr-FR" sz="1000" kern="1300" baseline="0" dirty="0">
                          <a:solidFill>
                            <a:schemeClr val="dk1"/>
                          </a:solidFill>
                          <a:effectLst/>
                          <a:latin typeface="Roboto" panose="02000000000000000000" pitchFamily="2" charset="0"/>
                          <a:ea typeface="+mn-ea"/>
                          <a:cs typeface="+mn-cs"/>
                        </a:rPr>
                        <a:t>Version « il fait trop chaud »</a:t>
                      </a:r>
                    </a:p>
                    <a:p>
                      <a:pPr marL="0" indent="-171450" algn="l" defTabSz="755934" rtl="0" eaLnBrk="1" latinLnBrk="0" hangingPunct="1">
                        <a:lnSpc>
                          <a:spcPct val="114000"/>
                        </a:lnSpc>
                        <a:buFontTx/>
                        <a:buChar char="-"/>
                      </a:pPr>
                      <a:r>
                        <a:rPr lang="fr-FR" sz="1000" kern="1300" baseline="0" dirty="0">
                          <a:solidFill>
                            <a:schemeClr val="dk1"/>
                          </a:solidFill>
                          <a:effectLst/>
                          <a:latin typeface="Roboto" panose="02000000000000000000" pitchFamily="2" charset="0"/>
                          <a:ea typeface="+mn-ea"/>
                          <a:cs typeface="+mn-cs"/>
                        </a:rPr>
                        <a:t>Version chuchotée </a:t>
                      </a:r>
                    </a:p>
                    <a:p>
                      <a:pPr marL="0" indent="-171450" algn="l" defTabSz="755934" rtl="0" eaLnBrk="1" latinLnBrk="0" hangingPunct="1">
                        <a:lnSpc>
                          <a:spcPct val="114000"/>
                        </a:lnSpc>
                        <a:buFontTx/>
                        <a:buChar char="-"/>
                      </a:pPr>
                      <a:r>
                        <a:rPr lang="fr-FR" sz="1000" kern="1300" baseline="0" dirty="0">
                          <a:solidFill>
                            <a:schemeClr val="dk1"/>
                          </a:solidFill>
                          <a:effectLst/>
                          <a:latin typeface="Roboto" panose="02000000000000000000" pitchFamily="2" charset="0"/>
                          <a:ea typeface="+mn-ea"/>
                          <a:cs typeface="+mn-cs"/>
                        </a:rPr>
                        <a:t>Version énervée</a:t>
                      </a:r>
                    </a:p>
                    <a:p>
                      <a:pPr marL="0" indent="-171450" algn="l" defTabSz="755934" rtl="0" eaLnBrk="1" latinLnBrk="0" hangingPunct="1">
                        <a:lnSpc>
                          <a:spcPct val="114000"/>
                        </a:lnSpc>
                        <a:buFontTx/>
                        <a:buChar char="-"/>
                      </a:pPr>
                      <a:r>
                        <a:rPr lang="fr-FR" sz="1000" kern="1300" baseline="0" dirty="0">
                          <a:solidFill>
                            <a:schemeClr val="dk1"/>
                          </a:solidFill>
                          <a:effectLst/>
                          <a:latin typeface="Roboto" panose="02000000000000000000" pitchFamily="2" charset="0"/>
                          <a:ea typeface="+mn-ea"/>
                          <a:cs typeface="+mn-cs"/>
                        </a:rPr>
                        <a:t>Version « Je suis fatigué(e) »</a:t>
                      </a:r>
                    </a:p>
                    <a:p>
                      <a:pPr marL="0" indent="0" algn="l" defTabSz="755934" rtl="0" eaLnBrk="1" latinLnBrk="0" hangingPunct="1">
                        <a:buFontTx/>
                        <a:buNone/>
                      </a:pPr>
                      <a:endParaRPr lang="fr-FR" sz="1000" b="0" i="0" kern="1300" baseline="0" dirty="0">
                        <a:solidFill>
                          <a:schemeClr val="dk1"/>
                        </a:solidFill>
                        <a:effectLst/>
                        <a:latin typeface="Roboto" panose="02000000000000000000" pitchFamily="2" charset="0"/>
                        <a:ea typeface="+mn-ea"/>
                        <a:cs typeface="+mn-cs"/>
                      </a:endParaRPr>
                    </a:p>
                    <a:p>
                      <a:pPr marL="0" indent="-171450" algn="l" defTabSz="755934" rtl="0" eaLnBrk="1" latinLnBrk="0" hangingPunct="1">
                        <a:buFontTx/>
                        <a:buChar char="-"/>
                      </a:pPr>
                      <a:endParaRPr lang="fr-FR" sz="100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530029951"/>
                  </a:ext>
                </a:extLst>
              </a:tr>
              <a:tr h="1741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Proposer de chanter en classe entière ou en duo pour les plus courageux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nSpc>
                          <a:spcPct val="114000"/>
                        </a:lnSpc>
                      </a:pPr>
                      <a:r>
                        <a:rPr lang="fr-FR" sz="1000" b="0" kern="1300" baseline="0" dirty="0">
                          <a:solidFill>
                            <a:schemeClr val="dk1"/>
                          </a:solidFill>
                          <a:effectLst/>
                          <a:latin typeface="Roboto Medium" panose="02000000000000000000" pitchFamily="2" charset="0"/>
                          <a:ea typeface="+mn-ea"/>
                          <a:cs typeface="+mn-cs"/>
                        </a:rPr>
                        <a:t>Bon Entendeur s’inspire de chansons des années 1960, 70 et 80.</a:t>
                      </a:r>
                    </a:p>
                    <a:p>
                      <a:pPr>
                        <a:lnSpc>
                          <a:spcPct val="114000"/>
                        </a:lnSpc>
                      </a:pPr>
                      <a:r>
                        <a:rPr lang="fr-FR" sz="1000" b="0" kern="1300" baseline="0" dirty="0">
                          <a:solidFill>
                            <a:schemeClr val="dk1"/>
                          </a:solidFill>
                          <a:effectLst/>
                          <a:latin typeface="Roboto Medium" panose="02000000000000000000" pitchFamily="2" charset="0"/>
                          <a:ea typeface="+mn-ea"/>
                          <a:cs typeface="+mn-cs"/>
                        </a:rPr>
                        <a:t>Écoutez la version originale en flashant le QR code.</a:t>
                      </a:r>
                    </a:p>
                    <a:p>
                      <a:pPr>
                        <a:lnSpc>
                          <a:spcPct val="114000"/>
                        </a:lnSpc>
                      </a:pPr>
                      <a:r>
                        <a:rPr lang="fr-FR" sz="1000" b="0" kern="1300" baseline="0" dirty="0">
                          <a:solidFill>
                            <a:schemeClr val="dk1"/>
                          </a:solidFill>
                          <a:effectLst/>
                          <a:latin typeface="Roboto Medium" panose="02000000000000000000" pitchFamily="2" charset="0"/>
                          <a:ea typeface="+mn-ea"/>
                          <a:cs typeface="+mn-cs"/>
                        </a:rPr>
                        <a:t> </a:t>
                      </a:r>
                    </a:p>
                    <a:p>
                      <a:pPr>
                        <a:lnSpc>
                          <a:spcPct val="114000"/>
                        </a:lnSpc>
                      </a:pPr>
                      <a:r>
                        <a:rPr lang="fr-FR" sz="1000" b="0" kern="1300" baseline="0" dirty="0">
                          <a:solidFill>
                            <a:schemeClr val="dk1"/>
                          </a:solidFill>
                          <a:effectLst/>
                          <a:latin typeface="Roboto Medium" panose="02000000000000000000" pitchFamily="2" charset="0"/>
                          <a:ea typeface="+mn-ea"/>
                          <a:cs typeface="+mn-cs"/>
                        </a:rPr>
                        <a:t>Quelle version préférez-vous ? Qu’aimez-vous ou que n’aimez-vous pas dans la version de Bon Entendeur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Monaco » </a:t>
            </a:r>
            <a:r>
              <a:rPr lang="fr-FR" sz="1200" dirty="0">
                <a:latin typeface="Roboto" panose="02000000000000000000" pitchFamily="2" charset="0"/>
                <a:ea typeface="Roboto" panose="02000000000000000000" pitchFamily="2" charset="0"/>
              </a:rPr>
              <a:t>Bon entendeur</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Maëlle Prosper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6" name="Image 5">
            <a:extLst>
              <a:ext uri="{FF2B5EF4-FFF2-40B4-BE49-F238E27FC236}">
                <a16:creationId xmlns:a16="http://schemas.microsoft.com/office/drawing/2014/main" id="{350B1E5B-C8AC-0143-A94C-98301AC55708}"/>
              </a:ext>
            </a:extLst>
          </p:cNvPr>
          <p:cNvPicPr>
            <a:picLocks noChangeAspect="1"/>
          </p:cNvPicPr>
          <p:nvPr/>
        </p:nvPicPr>
        <p:blipFill>
          <a:blip r:embed="rId3"/>
          <a:stretch>
            <a:fillRect/>
          </a:stretch>
        </p:blipFill>
        <p:spPr>
          <a:xfrm>
            <a:off x="1654958" y="5730420"/>
            <a:ext cx="844402" cy="844402"/>
          </a:xfrm>
          <a:prstGeom prst="rect">
            <a:avLst/>
          </a:prstGeom>
        </p:spPr>
      </p:pic>
      <p:pic>
        <p:nvPicPr>
          <p:cNvPr id="21" name="Image 20">
            <a:extLst>
              <a:ext uri="{FF2B5EF4-FFF2-40B4-BE49-F238E27FC236}">
                <a16:creationId xmlns:a16="http://schemas.microsoft.com/office/drawing/2014/main" id="{16F26DB1-2A78-E346-9947-722D0861B403}"/>
              </a:ext>
            </a:extLst>
          </p:cNvPr>
          <p:cNvPicPr>
            <a:picLocks noChangeAspect="1"/>
          </p:cNvPicPr>
          <p:nvPr/>
        </p:nvPicPr>
        <p:blipFill>
          <a:blip r:embed="rId4"/>
          <a:stretch>
            <a:fillRect/>
          </a:stretch>
        </p:blipFill>
        <p:spPr>
          <a:xfrm>
            <a:off x="322" y="-1999"/>
            <a:ext cx="2743200" cy="660400"/>
          </a:xfrm>
          <a:prstGeom prst="rect">
            <a:avLst/>
          </a:prstGeom>
        </p:spPr>
      </p:pic>
      <p:pic>
        <p:nvPicPr>
          <p:cNvPr id="47" name="Image 46">
            <a:extLst>
              <a:ext uri="{FF2B5EF4-FFF2-40B4-BE49-F238E27FC236}">
                <a16:creationId xmlns:a16="http://schemas.microsoft.com/office/drawing/2014/main" id="{4B394F02-46B7-36DD-7BCF-6925119C287D}"/>
              </a:ext>
            </a:extLst>
          </p:cNvPr>
          <p:cNvPicPr>
            <a:picLocks noChangeAspect="1"/>
          </p:cNvPicPr>
          <p:nvPr/>
        </p:nvPicPr>
        <p:blipFill>
          <a:blip r:embed="rId5"/>
          <a:stretch>
            <a:fillRect/>
          </a:stretch>
        </p:blipFill>
        <p:spPr>
          <a:xfrm>
            <a:off x="1890860" y="1471290"/>
            <a:ext cx="508000" cy="508000"/>
          </a:xfrm>
          <a:prstGeom prst="rect">
            <a:avLst/>
          </a:prstGeom>
        </p:spPr>
      </p:pic>
      <p:pic>
        <p:nvPicPr>
          <p:cNvPr id="29" name="Image 28">
            <a:extLst>
              <a:ext uri="{FF2B5EF4-FFF2-40B4-BE49-F238E27FC236}">
                <a16:creationId xmlns:a16="http://schemas.microsoft.com/office/drawing/2014/main" id="{69018B40-1DC6-4B74-954C-1C4BA5FF27FF}"/>
              </a:ext>
            </a:extLst>
          </p:cNvPr>
          <p:cNvPicPr>
            <a:picLocks noChangeAspect="1"/>
          </p:cNvPicPr>
          <p:nvPr/>
        </p:nvPicPr>
        <p:blipFill>
          <a:blip r:embed="rId6"/>
          <a:stretch>
            <a:fillRect/>
          </a:stretch>
        </p:blipFill>
        <p:spPr>
          <a:xfrm>
            <a:off x="1890860" y="1471290"/>
            <a:ext cx="508000" cy="508000"/>
          </a:xfrm>
          <a:prstGeom prst="rect">
            <a:avLst/>
          </a:prstGeom>
        </p:spPr>
      </p:pic>
      <p:pic>
        <p:nvPicPr>
          <p:cNvPr id="11" name="Image 10">
            <a:extLst>
              <a:ext uri="{FF2B5EF4-FFF2-40B4-BE49-F238E27FC236}">
                <a16:creationId xmlns:a16="http://schemas.microsoft.com/office/drawing/2014/main" id="{60947696-C2B5-8843-AE70-297FA9A0AAFE}"/>
              </a:ext>
            </a:extLst>
          </p:cNvPr>
          <p:cNvPicPr>
            <a:picLocks noChangeAspect="1"/>
          </p:cNvPicPr>
          <p:nvPr/>
        </p:nvPicPr>
        <p:blipFill>
          <a:blip r:embed="rId7"/>
          <a:stretch>
            <a:fillRect/>
          </a:stretch>
        </p:blipFill>
        <p:spPr>
          <a:xfrm>
            <a:off x="0" y="10071100"/>
            <a:ext cx="7559675" cy="601467"/>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959E8CB-BE9C-13B3-2CBB-F32708742FC3}"/>
              </a:ext>
            </a:extLst>
          </p:cNvPr>
          <p:cNvPicPr>
            <a:picLocks noChangeAspect="1"/>
          </p:cNvPicPr>
          <p:nvPr/>
        </p:nvPicPr>
        <p:blipFill>
          <a:blip r:embed="rId2"/>
          <a:stretch>
            <a:fillRect/>
          </a:stretch>
        </p:blipFill>
        <p:spPr>
          <a:xfrm>
            <a:off x="7937" y="11113"/>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86430413"/>
              </p:ext>
            </p:extLst>
          </p:nvPr>
        </p:nvGraphicFramePr>
        <p:xfrm>
          <a:off x="4073598" y="6099543"/>
          <a:ext cx="3279702" cy="181908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13350">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64842">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1213429">
                <a:tc>
                  <a:txBody>
                    <a:bodyPr/>
                    <a:lstStyle/>
                    <a:p>
                      <a:endParaRPr lang="fr-FR" sz="900" b="0" i="0" kern="1300" baseline="0" dirty="0">
                        <a:solidFill>
                          <a:schemeClr val="dk1"/>
                        </a:solidFill>
                        <a:effectLst/>
                        <a:latin typeface="Roboto" panose="02000000000000000000" pitchFamily="2" charset="0"/>
                        <a:ea typeface="+mn-ea"/>
                        <a:cs typeface="+mn-cs"/>
                      </a:endParaRPr>
                    </a:p>
                    <a:p>
                      <a:r>
                        <a:rPr lang="fr-FR" sz="900" b="0" i="1" kern="1300" baseline="0" dirty="0">
                          <a:solidFill>
                            <a:schemeClr val="dk1"/>
                          </a:solidFill>
                          <a:effectLst/>
                          <a:latin typeface="Roboto Medium" panose="02000000000000000000" pitchFamily="2" charset="0"/>
                          <a:ea typeface="+mn-ea"/>
                          <a:cs typeface="+mn-cs"/>
                        </a:rPr>
                        <a:t>À deux.</a:t>
                      </a:r>
                    </a:p>
                    <a:p>
                      <a:r>
                        <a:rPr lang="fr-FR" sz="900" b="0" i="0" kern="1300" baseline="0" dirty="0">
                          <a:solidFill>
                            <a:schemeClr val="dk1"/>
                          </a:solidFill>
                          <a:effectLst/>
                          <a:latin typeface="Roboto Medium" panose="02000000000000000000" pitchFamily="2" charset="0"/>
                          <a:ea typeface="+mn-ea"/>
                          <a:cs typeface="+mn-cs"/>
                        </a:rPr>
                        <a:t>Lisez la chanson avec des variantes. Enregistrez-vous et respectez la prononciation.</a:t>
                      </a:r>
                    </a:p>
                    <a:p>
                      <a:endParaRPr lang="fr-FR" sz="900" b="0" i="0" kern="1300" baseline="0" dirty="0">
                        <a:solidFill>
                          <a:schemeClr val="dk1"/>
                        </a:solidFill>
                        <a:effectLst/>
                        <a:latin typeface="Roboto Medium" panose="02000000000000000000" pitchFamily="2" charset="0"/>
                        <a:ea typeface="+mn-ea"/>
                        <a:cs typeface="+mn-cs"/>
                      </a:endParaRPr>
                    </a:p>
                    <a:p>
                      <a:pPr marL="0" indent="-171450" algn="l" defTabSz="755934" rtl="0" eaLnBrk="1" latinLnBrk="0" hangingPunct="1">
                        <a:buFontTx/>
                        <a:buChar char="-"/>
                      </a:pPr>
                      <a:r>
                        <a:rPr lang="fr-FR" sz="900" kern="1300" baseline="0" dirty="0">
                          <a:solidFill>
                            <a:schemeClr val="dk1"/>
                          </a:solidFill>
                          <a:effectLst/>
                          <a:latin typeface="Roboto" panose="02000000000000000000" pitchFamily="2" charset="0"/>
                          <a:ea typeface="+mn-ea"/>
                          <a:cs typeface="+mn-cs"/>
                        </a:rPr>
                        <a:t>Version « il fait trop chaud »</a:t>
                      </a:r>
                    </a:p>
                    <a:p>
                      <a:pPr marL="0" indent="-171450" algn="l" defTabSz="755934" rtl="0" eaLnBrk="1" latinLnBrk="0" hangingPunct="1">
                        <a:buFontTx/>
                        <a:buChar char="-"/>
                      </a:pPr>
                      <a:r>
                        <a:rPr lang="fr-FR" sz="900" kern="1300" baseline="0" dirty="0">
                          <a:solidFill>
                            <a:schemeClr val="dk1"/>
                          </a:solidFill>
                          <a:effectLst/>
                          <a:latin typeface="Roboto" panose="02000000000000000000" pitchFamily="2" charset="0"/>
                          <a:ea typeface="+mn-ea"/>
                          <a:cs typeface="+mn-cs"/>
                        </a:rPr>
                        <a:t>Version chuchotée </a:t>
                      </a:r>
                    </a:p>
                    <a:p>
                      <a:pPr marL="0" indent="-171450" algn="l" defTabSz="755934" rtl="0" eaLnBrk="1" latinLnBrk="0" hangingPunct="1">
                        <a:buFontTx/>
                        <a:buChar char="-"/>
                      </a:pPr>
                      <a:r>
                        <a:rPr lang="fr-FR" sz="900" kern="1300" baseline="0" dirty="0">
                          <a:solidFill>
                            <a:schemeClr val="dk1"/>
                          </a:solidFill>
                          <a:effectLst/>
                          <a:latin typeface="Roboto" panose="02000000000000000000" pitchFamily="2" charset="0"/>
                          <a:ea typeface="+mn-ea"/>
                          <a:cs typeface="+mn-cs"/>
                        </a:rPr>
                        <a:t>Version énervée.</a:t>
                      </a:r>
                    </a:p>
                    <a:p>
                      <a:pPr marL="0" indent="-171450" algn="l" defTabSz="755934" rtl="0" eaLnBrk="1" latinLnBrk="0" hangingPunct="1">
                        <a:buFontTx/>
                        <a:buChar char="-"/>
                      </a:pPr>
                      <a:r>
                        <a:rPr lang="fr-FR" sz="900" kern="1300" baseline="0" dirty="0">
                          <a:solidFill>
                            <a:schemeClr val="dk1"/>
                          </a:solidFill>
                          <a:effectLst/>
                          <a:latin typeface="Roboto" panose="02000000000000000000" pitchFamily="2" charset="0"/>
                          <a:ea typeface="+mn-ea"/>
                          <a:cs typeface="+mn-cs"/>
                        </a:rPr>
                        <a:t>Version « Je suis fatigué(e) »</a:t>
                      </a:r>
                    </a:p>
                    <a:p>
                      <a:pPr marL="0" indent="0" algn="l" defTabSz="755934" rtl="0" eaLnBrk="1" latinLnBrk="0" hangingPunct="1">
                        <a:buFontTx/>
                        <a:buNone/>
                      </a:pPr>
                      <a:endParaRPr lang="fr-FR" sz="1000" b="0" i="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411665" y="750821"/>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Monaco » </a:t>
            </a:r>
            <a:r>
              <a:rPr lang="fr-FR" sz="1200" dirty="0">
                <a:latin typeface="Roboto" panose="02000000000000000000" pitchFamily="2" charset="0"/>
                <a:ea typeface="Roboto" panose="02000000000000000000" pitchFamily="2" charset="0"/>
              </a:rPr>
              <a:t>Bon entendeur</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411666" y="951864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Maëlle Prosper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2014200445"/>
              </p:ext>
            </p:extLst>
          </p:nvPr>
        </p:nvGraphicFramePr>
        <p:xfrm>
          <a:off x="428625" y="1476017"/>
          <a:ext cx="3257414" cy="8085452"/>
        </p:xfrm>
        <a:graphic>
          <a:graphicData uri="http://schemas.openxmlformats.org/drawingml/2006/table">
            <a:tbl>
              <a:tblPr bandRow="1">
                <a:tableStyleId>{073A0DAA-6AF3-43AB-8588-CEC1D06C72B9}</a:tableStyleId>
              </a:tblPr>
              <a:tblGrid>
                <a:gridCol w="3257414">
                  <a:extLst>
                    <a:ext uri="{9D8B030D-6E8A-4147-A177-3AD203B41FA5}">
                      <a16:colId xmlns:a16="http://schemas.microsoft.com/office/drawing/2014/main" val="9856797"/>
                    </a:ext>
                  </a:extLst>
                </a:gridCol>
              </a:tblGrid>
              <a:tr h="267499">
                <a:tc>
                  <a:txBody>
                    <a:bodyPr/>
                    <a:lstStyle/>
                    <a:p>
                      <a:pPr marL="0" algn="l" defTabSz="755934" rtl="0" eaLnBrk="1" latinLnBrk="0" hangingPunct="1"/>
                      <a:r>
                        <a:rPr lang="fr-FR" sz="1600" b="1" i="0" kern="1300" baseline="0" dirty="0">
                          <a:solidFill>
                            <a:schemeClr val="dk1"/>
                          </a:solidFill>
                          <a:latin typeface="Roboto" panose="02000000000000000000" pitchFamily="2" charset="0"/>
                          <a:ea typeface="+mn-ea"/>
                          <a:cs typeface="+mn-cs"/>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73876">
                <a:tc>
                  <a:txBody>
                    <a:bodyPr/>
                    <a:lstStyle/>
                    <a:p>
                      <a:r>
                        <a:rPr lang="fr-FR" sz="9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1308803">
                <a:tc>
                  <a:txBody>
                    <a:bodyPr/>
                    <a:lstStyle/>
                    <a:p>
                      <a:endParaRPr lang="fr-FR" sz="900" b="0" i="0" kern="1300" baseline="0" dirty="0">
                        <a:solidFill>
                          <a:schemeClr val="dk1"/>
                        </a:solidFill>
                        <a:effectLst/>
                        <a:latin typeface="Roboto" panose="02000000000000000000" pitchFamily="2" charset="0"/>
                        <a:ea typeface="+mn-ea"/>
                        <a:cs typeface="+mn-cs"/>
                      </a:endParaRPr>
                    </a:p>
                    <a:p>
                      <a:r>
                        <a:rPr lang="fr-FR" sz="900" b="0" i="0" kern="1300" baseline="0" dirty="0">
                          <a:solidFill>
                            <a:schemeClr val="dk1"/>
                          </a:solidFill>
                          <a:effectLst/>
                          <a:latin typeface="Roboto Medium" panose="02000000000000000000" pitchFamily="2" charset="0"/>
                          <a:ea typeface="+mn-ea"/>
                          <a:cs typeface="+mn-cs"/>
                        </a:rPr>
                        <a:t>À partir des mots suivants, faites des associations d’idées avec les mots suivants et expliquez pourquoi : </a:t>
                      </a:r>
                    </a:p>
                    <a:p>
                      <a:pPr marL="171450" indent="-171450" algn="l" defTabSz="755934" rtl="0" eaLnBrk="1" latinLnBrk="0" hangingPunct="1">
                        <a:buFont typeface="Wingdings" panose="05000000000000000000" pitchFamily="2" charset="2"/>
                        <a:buChar char="§"/>
                      </a:pPr>
                      <a:r>
                        <a:rPr lang="fr-FR" sz="900" b="0" kern="1300" baseline="0" dirty="0">
                          <a:solidFill>
                            <a:schemeClr val="dk1"/>
                          </a:solidFill>
                          <a:effectLst/>
                          <a:latin typeface="Roboto" panose="02000000000000000000" pitchFamily="2" charset="0"/>
                          <a:ea typeface="+mn-ea"/>
                          <a:cs typeface="+mn-cs"/>
                        </a:rPr>
                        <a:t>Monaco </a:t>
                      </a:r>
                    </a:p>
                    <a:p>
                      <a:pPr marL="171450" indent="-171450" algn="l" defTabSz="755934" rtl="0" eaLnBrk="1" latinLnBrk="0" hangingPunct="1">
                        <a:buFont typeface="Wingdings" panose="05000000000000000000" pitchFamily="2" charset="2"/>
                        <a:buChar char="§"/>
                      </a:pPr>
                      <a:r>
                        <a:rPr lang="fr-FR" sz="900" b="0" kern="1300" baseline="0" dirty="0">
                          <a:solidFill>
                            <a:schemeClr val="dk1"/>
                          </a:solidFill>
                          <a:effectLst/>
                          <a:latin typeface="Roboto" panose="02000000000000000000" pitchFamily="2" charset="0"/>
                          <a:ea typeface="+mn-ea"/>
                          <a:cs typeface="+mn-cs"/>
                        </a:rPr>
                        <a:t>Embrasse-moi  </a:t>
                      </a:r>
                    </a:p>
                    <a:p>
                      <a:pPr marL="171450" indent="-171450" algn="l" defTabSz="755934" rtl="0" eaLnBrk="1" latinLnBrk="0" hangingPunct="1">
                        <a:buFont typeface="Wingdings" panose="05000000000000000000" pitchFamily="2" charset="2"/>
                        <a:buChar char="§"/>
                      </a:pPr>
                      <a:r>
                        <a:rPr lang="fr-FR" sz="900" b="0" kern="1300" baseline="0" dirty="0">
                          <a:solidFill>
                            <a:schemeClr val="dk1"/>
                          </a:solidFill>
                          <a:effectLst/>
                          <a:latin typeface="Roboto" panose="02000000000000000000" pitchFamily="2" charset="0"/>
                          <a:ea typeface="+mn-ea"/>
                          <a:cs typeface="+mn-cs"/>
                        </a:rPr>
                        <a:t>Le soleil</a:t>
                      </a:r>
                    </a:p>
                    <a:p>
                      <a:pPr marL="171450" indent="-171450" algn="l" defTabSz="755934" rtl="0" eaLnBrk="1" latinLnBrk="0" hangingPunct="1">
                        <a:buFont typeface="Wingdings" panose="05000000000000000000" pitchFamily="2" charset="2"/>
                        <a:buChar char="§"/>
                      </a:pPr>
                      <a:r>
                        <a:rPr lang="fr-FR" sz="900" b="0" kern="1300" baseline="0" dirty="0">
                          <a:solidFill>
                            <a:schemeClr val="dk1"/>
                          </a:solidFill>
                          <a:effectLst/>
                          <a:latin typeface="Roboto" panose="02000000000000000000" pitchFamily="2" charset="0"/>
                          <a:ea typeface="+mn-ea"/>
                          <a:cs typeface="+mn-cs"/>
                        </a:rPr>
                        <a:t>Une vague</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900" i="1" kern="130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900" i="1" kern="1300" dirty="0">
                          <a:solidFill>
                            <a:srgbClr val="E05329"/>
                          </a:solidFill>
                          <a:effectLst/>
                          <a:latin typeface="Roboto" panose="02000000000000000000" pitchFamily="2" charset="0"/>
                          <a:ea typeface="+mn-ea"/>
                          <a:cs typeface="+mn-cs"/>
                        </a:rPr>
                        <a:t>Réponses possibles  :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900" i="1" kern="1300" dirty="0">
                          <a:solidFill>
                            <a:srgbClr val="E05329"/>
                          </a:solidFill>
                          <a:effectLst/>
                          <a:latin typeface="Roboto" panose="02000000000000000000" pitchFamily="2" charset="0"/>
                          <a:ea typeface="+mn-ea"/>
                          <a:cs typeface="+mn-cs"/>
                        </a:rPr>
                        <a:t>Monaco , c’est le club de football. « Embrasse-moi » c’est très français, très romantique.</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900" i="1" kern="1300" dirty="0">
                          <a:solidFill>
                            <a:srgbClr val="E05329"/>
                          </a:solidFill>
                          <a:effectLst/>
                          <a:latin typeface="Roboto" panose="02000000000000000000" pitchFamily="2" charset="0"/>
                          <a:ea typeface="+mn-ea"/>
                          <a:cs typeface="+mn-cs"/>
                        </a:rPr>
                        <a:t>Pour moi, le soleil ce sont les vacances, la plage et le repos.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900" i="1" kern="1300" dirty="0">
                          <a:solidFill>
                            <a:srgbClr val="E05329"/>
                          </a:solidFill>
                          <a:effectLst/>
                          <a:latin typeface="Roboto" panose="02000000000000000000" pitchFamily="2" charset="0"/>
                          <a:ea typeface="+mn-ea"/>
                          <a:cs typeface="+mn-cs"/>
                        </a:rPr>
                        <a:t>Une vague ? C’est pour faire du surf, c’est la mer, la plage…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634571">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600" b="1" i="0" kern="1300" baseline="0" noProof="0" dirty="0">
                        <a:solidFill>
                          <a:schemeClr val="dk1"/>
                        </a:solidFill>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600" b="1" i="0" kern="1300" baseline="0" noProof="0" dirty="0">
                          <a:solidFill>
                            <a:schemeClr val="dk1"/>
                          </a:solidFill>
                          <a:latin typeface="Roboto" panose="02000000000000000000" pitchFamily="2" charset="0"/>
                          <a:ea typeface="+mn-ea"/>
                          <a:cs typeface="+mn-cs"/>
                        </a:rPr>
                        <a:t>Pendant l’écoute</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600" b="1" i="0" kern="1300" baseline="0" noProof="0" dirty="0">
                        <a:solidFill>
                          <a:schemeClr val="dk1"/>
                        </a:solidFill>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7387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9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530029951"/>
                  </a:ext>
                </a:extLst>
              </a:tr>
              <a:tr h="2122658">
                <a:tc>
                  <a:txBody>
                    <a:bodyPr/>
                    <a:lstStyle/>
                    <a:p>
                      <a:endParaRPr lang="fr-FR" sz="900" b="0" i="1" kern="1300" baseline="0" dirty="0">
                        <a:solidFill>
                          <a:schemeClr val="dk1"/>
                        </a:solidFill>
                        <a:effectLst/>
                        <a:latin typeface="Roboto" panose="02000000000000000000" pitchFamily="2" charset="0"/>
                        <a:ea typeface="+mn-ea"/>
                        <a:cs typeface="+mn-cs"/>
                      </a:endParaRPr>
                    </a:p>
                    <a:p>
                      <a:r>
                        <a:rPr lang="fr-FR" sz="900" b="0" i="1" kern="1300" baseline="0" dirty="0">
                          <a:solidFill>
                            <a:schemeClr val="dk1"/>
                          </a:solidFill>
                          <a:effectLst/>
                          <a:latin typeface="Roboto" panose="02000000000000000000" pitchFamily="2" charset="0"/>
                          <a:ea typeface="+mn-ea"/>
                          <a:cs typeface="+mn-cs"/>
                        </a:rPr>
                        <a:t>À deux. </a:t>
                      </a:r>
                    </a:p>
                    <a:p>
                      <a:pPr marL="228600" marR="0" lvl="0" indent="-228600" algn="l" defTabSz="755934" rtl="0" eaLnBrk="1" fontAlgn="auto" latinLnBrk="0" hangingPunct="1">
                        <a:lnSpc>
                          <a:spcPct val="100000"/>
                        </a:lnSpc>
                        <a:spcBef>
                          <a:spcPts val="0"/>
                        </a:spcBef>
                        <a:spcAft>
                          <a:spcPts val="0"/>
                        </a:spcAft>
                        <a:buClrTx/>
                        <a:buSzTx/>
                        <a:buFont typeface="Wingdings" pitchFamily="2" charset="2"/>
                        <a:buAutoNum type="alphaUcPeriod"/>
                        <a:tabLst/>
                        <a:defRPr/>
                      </a:pPr>
                      <a:r>
                        <a:rPr lang="fr-FR" sz="900" b="0" i="0" kern="1300" baseline="0" dirty="0">
                          <a:solidFill>
                            <a:schemeClr val="dk1"/>
                          </a:solidFill>
                          <a:effectLst/>
                          <a:latin typeface="Roboto Medium" panose="02000000000000000000" pitchFamily="2" charset="0"/>
                          <a:ea typeface="+mn-ea"/>
                          <a:cs typeface="+mn-cs"/>
                        </a:rPr>
                        <a:t>Cochez les bonnes réponses. </a:t>
                      </a:r>
                    </a:p>
                    <a:p>
                      <a:pPr marL="228600" marR="0" lvl="0" indent="-228600" algn="l" defTabSz="755934" rtl="0" eaLnBrk="1" fontAlgn="auto" latinLnBrk="0" hangingPunct="1">
                        <a:lnSpc>
                          <a:spcPct val="100000"/>
                        </a:lnSpc>
                        <a:spcBef>
                          <a:spcPts val="0"/>
                        </a:spcBef>
                        <a:spcAft>
                          <a:spcPts val="0"/>
                        </a:spcAft>
                        <a:buClrTx/>
                        <a:buSzTx/>
                        <a:buFont typeface="Wingdings" pitchFamily="2" charset="2"/>
                        <a:buAutoNum type="alphaUcPeriod"/>
                        <a:tabLst/>
                        <a:defRPr/>
                      </a:pPr>
                      <a:endParaRPr lang="fr-FR" sz="9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900" i="1" kern="1300" dirty="0">
                          <a:solidFill>
                            <a:srgbClr val="E05329"/>
                          </a:solidFill>
                          <a:effectLst/>
                          <a:latin typeface="Roboto" panose="02000000000000000000" pitchFamily="2" charset="0"/>
                          <a:ea typeface="+mn-ea"/>
                          <a:cs typeface="+mn-cs"/>
                        </a:rPr>
                        <a:t>C’est une chanson </a:t>
                      </a:r>
                      <a:r>
                        <a:rPr lang="fr-FR" sz="900" b="1" i="1" kern="1300" dirty="0">
                          <a:solidFill>
                            <a:srgbClr val="E05329"/>
                          </a:solidFill>
                          <a:effectLst/>
                          <a:latin typeface="Roboto" panose="02000000000000000000" pitchFamily="2" charset="0"/>
                          <a:ea typeface="+mn-ea"/>
                          <a:cs typeface="+mn-cs"/>
                        </a:rPr>
                        <a:t>romantique</a:t>
                      </a:r>
                      <a:r>
                        <a:rPr lang="fr-FR" sz="900" i="1" kern="1300" dirty="0">
                          <a:solidFill>
                            <a:srgbClr val="E05329"/>
                          </a:solidFill>
                          <a:effectLst/>
                          <a:latin typeface="Roboto" panose="02000000000000000000" pitchFamily="2" charset="0"/>
                          <a:ea typeface="+mn-ea"/>
                          <a:cs typeface="+mn-cs"/>
                        </a:rPr>
                        <a:t>.</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endParaRPr lang="fr-FR" sz="900" i="1" kern="130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900" i="1" kern="1300" dirty="0">
                          <a:solidFill>
                            <a:srgbClr val="E05329"/>
                          </a:solidFill>
                          <a:effectLst/>
                          <a:latin typeface="Roboto" panose="02000000000000000000" pitchFamily="2" charset="0"/>
                          <a:ea typeface="+mn-ea"/>
                          <a:cs typeface="+mn-cs"/>
                        </a:rPr>
                        <a:t>Au début, on entend </a:t>
                      </a:r>
                      <a:r>
                        <a:rPr lang="fr-FR" sz="900" b="1" i="1" kern="1300" dirty="0">
                          <a:solidFill>
                            <a:srgbClr val="E05329"/>
                          </a:solidFill>
                          <a:effectLst/>
                          <a:latin typeface="Roboto" panose="02000000000000000000" pitchFamily="2" charset="0"/>
                          <a:ea typeface="+mn-ea"/>
                          <a:cs typeface="+mn-cs"/>
                        </a:rPr>
                        <a:t>des cigales</a:t>
                      </a:r>
                      <a:r>
                        <a:rPr lang="fr-FR" sz="900" i="1" kern="1300" dirty="0">
                          <a:solidFill>
                            <a:srgbClr val="E05329"/>
                          </a:solidFill>
                          <a:effectLst/>
                          <a:latin typeface="Roboto" panose="02000000000000000000" pitchFamily="2" charset="0"/>
                          <a:ea typeface="+mn-ea"/>
                          <a:cs typeface="+mn-cs"/>
                        </a:rPr>
                        <a:t>.</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endParaRPr lang="fr-FR" sz="900" i="1" kern="130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900" i="1" kern="1300" dirty="0">
                          <a:solidFill>
                            <a:srgbClr val="E05329"/>
                          </a:solidFill>
                          <a:effectLst/>
                          <a:latin typeface="Roboto" panose="02000000000000000000" pitchFamily="2" charset="0"/>
                          <a:ea typeface="+mn-ea"/>
                          <a:cs typeface="+mn-cs"/>
                        </a:rPr>
                        <a:t>L’instrument principal est </a:t>
                      </a:r>
                      <a:r>
                        <a:rPr lang="fr-FR" sz="900" b="1" i="1" kern="1300" dirty="0">
                          <a:solidFill>
                            <a:srgbClr val="E05329"/>
                          </a:solidFill>
                          <a:effectLst/>
                          <a:latin typeface="Roboto" panose="02000000000000000000" pitchFamily="2" charset="0"/>
                          <a:ea typeface="+mn-ea"/>
                          <a:cs typeface="+mn-cs"/>
                        </a:rPr>
                        <a:t>le synthétiseur</a:t>
                      </a:r>
                      <a:r>
                        <a:rPr lang="fr-FR" sz="900" i="1" kern="1300" dirty="0">
                          <a:solidFill>
                            <a:srgbClr val="E05329"/>
                          </a:solidFill>
                          <a:effectLst/>
                          <a:latin typeface="Roboto" panose="02000000000000000000" pitchFamily="2" charset="0"/>
                          <a:ea typeface="+mn-ea"/>
                          <a:cs typeface="+mn-cs"/>
                        </a:rPr>
                        <a:t>.</a:t>
                      </a:r>
                    </a:p>
                    <a:p>
                      <a:pPr marL="0" indent="0" algn="l" defTabSz="755934" rtl="0" eaLnBrk="1" latinLnBrk="0" hangingPunct="1">
                        <a:buFont typeface="Wingdings" pitchFamily="2" charset="2"/>
                        <a:buNone/>
                      </a:pPr>
                      <a:endParaRPr lang="fr-FR" sz="9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900" b="0" i="0" kern="1300" baseline="0" dirty="0">
                          <a:solidFill>
                            <a:schemeClr val="dk1"/>
                          </a:solidFill>
                          <a:effectLst/>
                          <a:latin typeface="Roboto Medium" panose="02000000000000000000" pitchFamily="2" charset="0"/>
                          <a:ea typeface="+mn-ea"/>
                          <a:cs typeface="+mn-cs"/>
                        </a:rPr>
                        <a:t>B. Reliez les bonnes réponses et donnez les bonnes réponses. N’oubliez pas de conjuguer les verbes. </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endParaRPr lang="fr-FR" sz="9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900" i="1" kern="1300" dirty="0">
                          <a:solidFill>
                            <a:srgbClr val="E05329"/>
                          </a:solidFill>
                          <a:effectLst/>
                          <a:latin typeface="Roboto" panose="02000000000000000000" pitchFamily="2" charset="0"/>
                          <a:ea typeface="+mn-ea"/>
                          <a:cs typeface="+mn-cs"/>
                        </a:rPr>
                        <a:t>Elle chante le refrain.</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900" i="1" kern="1300" dirty="0">
                          <a:solidFill>
                            <a:srgbClr val="E05329"/>
                          </a:solidFill>
                          <a:effectLst/>
                          <a:latin typeface="Roboto" panose="02000000000000000000" pitchFamily="2" charset="0"/>
                          <a:ea typeface="+mn-ea"/>
                          <a:cs typeface="+mn-cs"/>
                        </a:rPr>
                        <a:t>Il parle sur les couplets.</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900" i="1" kern="1300" dirty="0">
                          <a:solidFill>
                            <a:srgbClr val="E05329"/>
                          </a:solidFill>
                          <a:effectLst/>
                          <a:latin typeface="Roboto" panose="02000000000000000000" pitchFamily="2" charset="0"/>
                          <a:ea typeface="+mn-ea"/>
                          <a:cs typeface="+mn-cs"/>
                        </a:rPr>
                        <a:t>Elle a une voix douce.</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900" i="1" kern="1300" dirty="0">
                          <a:solidFill>
                            <a:srgbClr val="E05329"/>
                          </a:solidFill>
                          <a:effectLst/>
                          <a:latin typeface="Roboto" panose="02000000000000000000" pitchFamily="2" charset="0"/>
                          <a:ea typeface="+mn-ea"/>
                          <a:cs typeface="+mn-cs"/>
                        </a:rPr>
                        <a:t>Il a une voix grave.</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endParaRPr lang="fr-FR" sz="9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18982">
                <a:tc>
                  <a:txBody>
                    <a:bodyPr/>
                    <a:lstStyle/>
                    <a:p>
                      <a:endParaRPr lang="fr-FR" sz="9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173876">
                <a:tc>
                  <a:txBody>
                    <a:bodyPr/>
                    <a:lstStyle/>
                    <a:p>
                      <a:r>
                        <a:rPr lang="fr-FR" sz="9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413773219"/>
                  </a:ext>
                </a:extLst>
              </a:tr>
              <a:tr h="2175685">
                <a:tc>
                  <a:txBody>
                    <a:bodyPr/>
                    <a:lstStyle/>
                    <a:p>
                      <a:endParaRPr lang="fr-FR" sz="900" b="0" i="1" kern="1300" baseline="0" dirty="0">
                        <a:solidFill>
                          <a:schemeClr val="dk1"/>
                        </a:solidFill>
                        <a:effectLst/>
                        <a:latin typeface="Roboto Medium" panose="02000000000000000000" pitchFamily="2" charset="0"/>
                        <a:ea typeface="Roboto Medium" panose="02000000000000000000" pitchFamily="2" charset="0"/>
                        <a:cs typeface="+mn-cs"/>
                      </a:endParaRPr>
                    </a:p>
                    <a:p>
                      <a:r>
                        <a:rPr lang="fr-FR" sz="900" b="1" i="1" kern="1300" baseline="0" dirty="0">
                          <a:solidFill>
                            <a:schemeClr val="dk1"/>
                          </a:solidFill>
                          <a:effectLst/>
                          <a:latin typeface="Roboto Medium" panose="02000000000000000000" pitchFamily="2" charset="0"/>
                          <a:ea typeface="Roboto Medium" panose="02000000000000000000" pitchFamily="2" charset="0"/>
                          <a:cs typeface="+mn-cs"/>
                        </a:rPr>
                        <a:t>En petits groupes. </a:t>
                      </a:r>
                      <a:endParaRPr lang="fr-FR" sz="900" b="1"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900" b="0" kern="1300" baseline="0" dirty="0">
                          <a:solidFill>
                            <a:schemeClr val="dk1"/>
                          </a:solidFill>
                          <a:effectLst/>
                          <a:latin typeface="Roboto Medium" panose="02000000000000000000" pitchFamily="2" charset="0"/>
                          <a:ea typeface="+mn-ea"/>
                          <a:cs typeface="+mn-cs"/>
                        </a:rPr>
                        <a:t>A. </a:t>
                      </a:r>
                      <a:r>
                        <a:rPr lang="fr-FR" sz="900" b="0" i="1" kern="1300" baseline="0" dirty="0">
                          <a:solidFill>
                            <a:schemeClr val="dk1"/>
                          </a:solidFill>
                          <a:effectLst/>
                          <a:latin typeface="Roboto Medium" panose="02000000000000000000" pitchFamily="2" charset="0"/>
                          <a:ea typeface="Roboto Medium" panose="02000000000000000000" pitchFamily="2" charset="0"/>
                          <a:cs typeface="+mn-cs"/>
                        </a:rPr>
                        <a:t>Expliquez avec vos mots la chanson : où se passe la chanson ? Qui est présent ? Que font-ils ? Quel temps fait-il ? </a:t>
                      </a:r>
                      <a:endParaRPr lang="fr-FR" sz="900" b="0" kern="1300" baseline="0" dirty="0">
                        <a:solidFill>
                          <a:schemeClr val="dk1"/>
                        </a:solidFill>
                        <a:effectLst/>
                        <a:latin typeface="Roboto" panose="02000000000000000000" pitchFamily="2" charset="0"/>
                        <a:ea typeface="+mn-ea"/>
                        <a:cs typeface="+mn-cs"/>
                      </a:endParaRPr>
                    </a:p>
                    <a:p>
                      <a:pPr marL="0" indent="0" algn="just">
                        <a:buFont typeface="Wingdings" pitchFamily="2" charset="2"/>
                        <a:buNone/>
                      </a:pPr>
                      <a:r>
                        <a:rPr lang="fr-FR" sz="900" i="1" kern="1300" dirty="0">
                          <a:solidFill>
                            <a:srgbClr val="E05329"/>
                          </a:solidFill>
                          <a:effectLst/>
                          <a:latin typeface="Roboto" panose="02000000000000000000" pitchFamily="2" charset="0"/>
                          <a:ea typeface="+mn-ea"/>
                          <a:cs typeface="+mn-cs"/>
                        </a:rPr>
                        <a:t>La chanson se passe à Monaco. Il y a un homme et une femme. Il fume une cigarette et caresse ses jambes. Ils sont à côté et ils s’embrassent. Il fait beau et chaud.</a:t>
                      </a:r>
                    </a:p>
                    <a:p>
                      <a:pPr marL="0" indent="0" algn="just">
                        <a:buFont typeface="Wingdings" pitchFamily="2" charset="2"/>
                        <a:buNone/>
                      </a:pPr>
                      <a:endParaRPr lang="fr-FR" sz="900" b="0" i="1" kern="1300" baseline="0" dirty="0">
                        <a:solidFill>
                          <a:srgbClr val="E05329"/>
                        </a:solidFill>
                        <a:effectLst/>
                        <a:latin typeface="Roboto" panose="02000000000000000000" pitchFamily="2" charset="0"/>
                        <a:ea typeface="+mn-ea"/>
                        <a:cs typeface="+mn-cs"/>
                      </a:endParaRPr>
                    </a:p>
                    <a:p>
                      <a:pPr marL="0" indent="0" algn="just">
                        <a:buFont typeface="Wingdings" pitchFamily="2" charset="2"/>
                        <a:buNone/>
                      </a:pPr>
                      <a:r>
                        <a:rPr lang="fr-FR" sz="900" b="0" kern="1300" baseline="0" dirty="0">
                          <a:solidFill>
                            <a:schemeClr val="dk1"/>
                          </a:solidFill>
                          <a:effectLst/>
                          <a:latin typeface="Roboto Medium" panose="02000000000000000000" pitchFamily="2" charset="0"/>
                          <a:ea typeface="+mn-ea"/>
                          <a:cs typeface="+mn-cs"/>
                        </a:rPr>
                        <a:t>B. </a:t>
                      </a:r>
                      <a:r>
                        <a:rPr lang="fr-FR" sz="900" b="0" i="0" kern="1300" baseline="0" dirty="0">
                          <a:solidFill>
                            <a:schemeClr val="dk1"/>
                          </a:solidFill>
                          <a:effectLst/>
                          <a:latin typeface="Roboto Medium" panose="02000000000000000000" pitchFamily="2" charset="0"/>
                          <a:ea typeface="+mn-ea"/>
                          <a:cs typeface="+mn-cs"/>
                        </a:rPr>
                        <a:t>Avec la fiche paroles, réécoutez la chanson et soulignez les rimes en [a] et en [o] de couleurs différentes. </a:t>
                      </a:r>
                      <a:endParaRPr lang="fr-FR" sz="9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411665" y="787788"/>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XXXXXXX (THÈME)</a:t>
            </a:r>
          </a:p>
        </p:txBody>
      </p:sp>
      <p:pic>
        <p:nvPicPr>
          <p:cNvPr id="14" name="Image 13">
            <a:extLst>
              <a:ext uri="{FF2B5EF4-FFF2-40B4-BE49-F238E27FC236}">
                <a16:creationId xmlns:a16="http://schemas.microsoft.com/office/drawing/2014/main" id="{E7E28D30-6F59-43B7-9B2A-F2271D1C0656}"/>
              </a:ext>
            </a:extLst>
          </p:cNvPr>
          <p:cNvPicPr>
            <a:picLocks noChangeAspect="1"/>
          </p:cNvPicPr>
          <p:nvPr/>
        </p:nvPicPr>
        <p:blipFill>
          <a:blip r:embed="rId3"/>
          <a:stretch>
            <a:fillRect/>
          </a:stretch>
        </p:blipFill>
        <p:spPr>
          <a:xfrm>
            <a:off x="7937" y="-1898"/>
            <a:ext cx="2743200" cy="660400"/>
          </a:xfrm>
          <a:prstGeom prst="rect">
            <a:avLst/>
          </a:prstGeom>
        </p:spPr>
      </p:pic>
      <p:sp>
        <p:nvSpPr>
          <p:cNvPr id="6" name="Rectangle 5">
            <a:extLst>
              <a:ext uri="{FF2B5EF4-FFF2-40B4-BE49-F238E27FC236}">
                <a16:creationId xmlns:a16="http://schemas.microsoft.com/office/drawing/2014/main" id="{F2519D61-EAE4-4C2E-BA6E-132BFBF00D17}"/>
              </a:ext>
            </a:extLst>
          </p:cNvPr>
          <p:cNvSpPr/>
          <p:nvPr/>
        </p:nvSpPr>
        <p:spPr>
          <a:xfrm>
            <a:off x="3998650" y="1459986"/>
            <a:ext cx="3354650" cy="4524315"/>
          </a:xfrm>
          <a:prstGeom prst="rect">
            <a:avLst/>
          </a:prstGeom>
        </p:spPr>
        <p:txBody>
          <a:bodyPr wrap="square">
            <a:spAutoFit/>
          </a:bodyPr>
          <a:lstStyle/>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Monac</a:t>
            </a:r>
            <a:r>
              <a:rPr lang="fr-FR" sz="900" kern="1300" dirty="0">
                <a:solidFill>
                  <a:schemeClr val="dk1"/>
                </a:solidFill>
                <a:highlight>
                  <a:srgbClr val="00FFFF"/>
                </a:highlight>
                <a:latin typeface="Roboto" panose="02000000000000000000" pitchFamily="2" charset="0"/>
                <a:ea typeface="Roboto" panose="02000000000000000000" pitchFamily="2" charset="0"/>
                <a:cs typeface="Roboto" panose="02000000000000000000" pitchFamily="2" charset="0"/>
              </a:rPr>
              <a:t>o</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28 degrés à l'ombre</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C'est fou, c'est tr</a:t>
            </a:r>
            <a:r>
              <a:rPr lang="fr-FR" sz="900" kern="1300" dirty="0">
                <a:solidFill>
                  <a:schemeClr val="dk1"/>
                </a:solidFill>
                <a:highlight>
                  <a:srgbClr val="00FFFF"/>
                </a:highlight>
                <a:latin typeface="Roboto" panose="02000000000000000000" pitchFamily="2" charset="0"/>
                <a:ea typeface="Roboto" panose="02000000000000000000" pitchFamily="2" charset="0"/>
                <a:cs typeface="Roboto" panose="02000000000000000000" pitchFamily="2" charset="0"/>
              </a:rPr>
              <a:t>op</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On est tout seuls au monde</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Tout est bleu, tout est </a:t>
            </a:r>
            <a:r>
              <a:rPr lang="fr-FR" sz="900" kern="1300" dirty="0">
                <a:solidFill>
                  <a:schemeClr val="dk1"/>
                </a:solidFill>
                <a:highlight>
                  <a:srgbClr val="00FFFF"/>
                </a:highlight>
                <a:latin typeface="Roboto" panose="02000000000000000000" pitchFamily="2" charset="0"/>
                <a:ea typeface="Roboto" panose="02000000000000000000" pitchFamily="2" charset="0"/>
                <a:cs typeface="Roboto" panose="02000000000000000000" pitchFamily="2" charset="0"/>
              </a:rPr>
              <a:t>beau</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 </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Tu fermes un peu les yeux</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Le soleil est si </a:t>
            </a:r>
            <a:r>
              <a:rPr lang="fr-FR" sz="900" kern="1300" dirty="0">
                <a:solidFill>
                  <a:schemeClr val="dk1"/>
                </a:solidFill>
                <a:highlight>
                  <a:srgbClr val="00FFFF"/>
                </a:highlight>
                <a:latin typeface="Roboto" panose="02000000000000000000" pitchFamily="2" charset="0"/>
                <a:ea typeface="Roboto" panose="02000000000000000000" pitchFamily="2" charset="0"/>
                <a:cs typeface="Roboto" panose="02000000000000000000" pitchFamily="2" charset="0"/>
              </a:rPr>
              <a:t>haut</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Je caresse tes jambes</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Et mes mains brûlent ta </a:t>
            </a:r>
            <a:r>
              <a:rPr lang="fr-FR" sz="900" kern="1300" dirty="0">
                <a:solidFill>
                  <a:schemeClr val="dk1"/>
                </a:solidFill>
                <a:highlight>
                  <a:srgbClr val="00FFFF"/>
                </a:highlight>
                <a:latin typeface="Roboto" panose="02000000000000000000" pitchFamily="2" charset="0"/>
                <a:ea typeface="Roboto" panose="02000000000000000000" pitchFamily="2" charset="0"/>
                <a:cs typeface="Roboto" panose="02000000000000000000" pitchFamily="2" charset="0"/>
              </a:rPr>
              <a:t>peau</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 </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Ne dis rien</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Embrasse-moi quand tu </a:t>
            </a:r>
            <a:r>
              <a:rPr lang="fr-FR" sz="900" kern="1300" dirty="0">
                <a:solidFill>
                  <a:schemeClr val="dk1"/>
                </a:solidFill>
                <a:highlight>
                  <a:srgbClr val="FFFF00"/>
                </a:highlight>
                <a:latin typeface="Roboto" panose="02000000000000000000" pitchFamily="2" charset="0"/>
                <a:ea typeface="Roboto" panose="02000000000000000000" pitchFamily="2" charset="0"/>
                <a:cs typeface="Roboto" panose="02000000000000000000" pitchFamily="2" charset="0"/>
              </a:rPr>
              <a:t>voudras</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Je suis bien</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L'amour est à côté de </a:t>
            </a:r>
            <a:r>
              <a:rPr lang="fr-FR" sz="900" kern="1300" dirty="0">
                <a:solidFill>
                  <a:schemeClr val="dk1"/>
                </a:solidFill>
                <a:highlight>
                  <a:srgbClr val="FFFF00"/>
                </a:highlight>
                <a:latin typeface="Roboto" panose="02000000000000000000" pitchFamily="2" charset="0"/>
                <a:ea typeface="Roboto" panose="02000000000000000000" pitchFamily="2" charset="0"/>
                <a:cs typeface="Roboto" panose="02000000000000000000" pitchFamily="2" charset="0"/>
              </a:rPr>
              <a:t>toi</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(x2) </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 </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Monac</a:t>
            </a:r>
            <a:r>
              <a:rPr lang="fr-FR" sz="900" kern="1300" dirty="0">
                <a:solidFill>
                  <a:schemeClr val="dk1"/>
                </a:solidFill>
                <a:highlight>
                  <a:srgbClr val="00FFFF"/>
                </a:highlight>
                <a:latin typeface="Roboto" panose="02000000000000000000" pitchFamily="2" charset="0"/>
                <a:ea typeface="Roboto" panose="02000000000000000000" pitchFamily="2" charset="0"/>
                <a:cs typeface="Roboto" panose="02000000000000000000" pitchFamily="2" charset="0"/>
              </a:rPr>
              <a:t>o</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28 degrés à l'ombre</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Tu ne dis plus un </a:t>
            </a:r>
            <a:r>
              <a:rPr lang="fr-FR" sz="900" kern="1300" dirty="0">
                <a:solidFill>
                  <a:schemeClr val="dk1"/>
                </a:solidFill>
                <a:highlight>
                  <a:srgbClr val="00FFFF"/>
                </a:highlight>
                <a:latin typeface="Roboto" panose="02000000000000000000" pitchFamily="2" charset="0"/>
                <a:ea typeface="Roboto" panose="02000000000000000000" pitchFamily="2" charset="0"/>
                <a:cs typeface="Roboto" panose="02000000000000000000" pitchFamily="2" charset="0"/>
              </a:rPr>
              <a:t>mot</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J'éteins ma cigarette</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 </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Il fait encore plus </a:t>
            </a:r>
            <a:r>
              <a:rPr lang="fr-FR" sz="900" kern="1300" dirty="0">
                <a:solidFill>
                  <a:schemeClr val="dk1"/>
                </a:solidFill>
                <a:highlight>
                  <a:srgbClr val="00FFFF"/>
                </a:highlight>
                <a:latin typeface="Roboto" panose="02000000000000000000" pitchFamily="2" charset="0"/>
                <a:ea typeface="Roboto" panose="02000000000000000000" pitchFamily="2" charset="0"/>
                <a:cs typeface="Roboto" panose="02000000000000000000" pitchFamily="2" charset="0"/>
              </a:rPr>
              <a:t>chaud</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Tes lèvres ont le goût d'un fruit sauvage</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Et voilà, comme une vague blonde</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Tu m'emportes </a:t>
            </a:r>
            <a:r>
              <a:rPr lang="fr-FR" sz="900" kern="1300" dirty="0">
                <a:solidFill>
                  <a:schemeClr val="dk1"/>
                </a:solidFill>
                <a:highlight>
                  <a:srgbClr val="FFFF00"/>
                </a:highlight>
                <a:latin typeface="Roboto" panose="02000000000000000000" pitchFamily="2" charset="0"/>
                <a:ea typeface="Roboto" panose="02000000000000000000" pitchFamily="2" charset="0"/>
                <a:cs typeface="Roboto" panose="02000000000000000000" pitchFamily="2" charset="0"/>
              </a:rPr>
              <a:t>déjà</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 </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Ne dis rien</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Embrasse-moi quand tu </a:t>
            </a:r>
            <a:r>
              <a:rPr lang="fr-FR" sz="900" kern="1300" dirty="0">
                <a:solidFill>
                  <a:schemeClr val="dk1"/>
                </a:solidFill>
                <a:highlight>
                  <a:srgbClr val="FFFF00"/>
                </a:highlight>
                <a:latin typeface="Roboto" panose="02000000000000000000" pitchFamily="2" charset="0"/>
                <a:ea typeface="Roboto" panose="02000000000000000000" pitchFamily="2" charset="0"/>
                <a:cs typeface="Roboto" panose="02000000000000000000" pitchFamily="2" charset="0"/>
              </a:rPr>
              <a:t>voudras</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Je suis bien</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L'amour est à côté de </a:t>
            </a:r>
            <a:r>
              <a:rPr lang="fr-FR" sz="900" kern="1300" dirty="0">
                <a:solidFill>
                  <a:schemeClr val="dk1"/>
                </a:solidFill>
                <a:highlight>
                  <a:srgbClr val="FFFF00"/>
                </a:highlight>
                <a:latin typeface="Roboto" panose="02000000000000000000" pitchFamily="2" charset="0"/>
                <a:ea typeface="Roboto" panose="02000000000000000000" pitchFamily="2" charset="0"/>
                <a:cs typeface="Roboto" panose="02000000000000000000" pitchFamily="2" charset="0"/>
              </a:rPr>
              <a:t>toi</a:t>
            </a:r>
          </a:p>
          <a:p>
            <a:r>
              <a:rPr lang="fr-FR" sz="900" kern="1300" dirty="0">
                <a:solidFill>
                  <a:schemeClr val="dk1"/>
                </a:solidFill>
                <a:latin typeface="Roboto" panose="02000000000000000000" pitchFamily="2" charset="0"/>
                <a:ea typeface="Roboto" panose="02000000000000000000" pitchFamily="2" charset="0"/>
                <a:cs typeface="Roboto" panose="02000000000000000000" pitchFamily="2" charset="0"/>
              </a:rPr>
              <a:t>(x2)</a:t>
            </a:r>
          </a:p>
        </p:txBody>
      </p:sp>
      <p:pic>
        <p:nvPicPr>
          <p:cNvPr id="11" name="Image 10">
            <a:extLst>
              <a:ext uri="{FF2B5EF4-FFF2-40B4-BE49-F238E27FC236}">
                <a16:creationId xmlns:a16="http://schemas.microsoft.com/office/drawing/2014/main" id="{E9EBB028-8F45-9D44-8B63-45E017F004F8}"/>
              </a:ext>
            </a:extLst>
          </p:cNvPr>
          <p:cNvPicPr>
            <a:picLocks noChangeAspect="1"/>
          </p:cNvPicPr>
          <p:nvPr/>
        </p:nvPicPr>
        <p:blipFill>
          <a:blip r:embed="rId4"/>
          <a:stretch>
            <a:fillRect/>
          </a:stretch>
        </p:blipFill>
        <p:spPr>
          <a:xfrm>
            <a:off x="0" y="10071100"/>
            <a:ext cx="7559675" cy="601467"/>
          </a:xfrm>
          <a:prstGeom prst="rect">
            <a:avLst/>
          </a:prstGeom>
        </p:spPr>
      </p:pic>
    </p:spTree>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304F462-EF62-6031-F24A-4CB1473D8A85}"/>
              </a:ext>
            </a:extLst>
          </p:cNvPr>
          <p:cNvPicPr>
            <a:picLocks noChangeAspect="1"/>
          </p:cNvPicPr>
          <p:nvPr/>
        </p:nvPicPr>
        <p:blipFill>
          <a:blip r:embed="rId2"/>
          <a:stretch>
            <a:fillRect/>
          </a:stretch>
        </p:blipFill>
        <p:spPr>
          <a:xfrm>
            <a:off x="19038" y="-1758"/>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Monaco » </a:t>
            </a:r>
            <a:r>
              <a:rPr lang="fr-FR" sz="1200" dirty="0">
                <a:latin typeface="Roboto" panose="02000000000000000000" pitchFamily="2" charset="0"/>
                <a:ea typeface="Roboto" panose="02000000000000000000" pitchFamily="2" charset="0"/>
              </a:rPr>
              <a:t>Bon entendeur</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Maëlle Prosper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XXXXXXX (THÈME)</a:t>
            </a:r>
          </a:p>
        </p:txBody>
      </p:sp>
      <p:pic>
        <p:nvPicPr>
          <p:cNvPr id="13" name="Image 12">
            <a:extLst>
              <a:ext uri="{FF2B5EF4-FFF2-40B4-BE49-F238E27FC236}">
                <a16:creationId xmlns:a16="http://schemas.microsoft.com/office/drawing/2014/main" id="{2BA1BB9F-4613-4D34-83BB-F75D5643721C}"/>
              </a:ext>
            </a:extLst>
          </p:cNvPr>
          <p:cNvPicPr>
            <a:picLocks noChangeAspect="1"/>
          </p:cNvPicPr>
          <p:nvPr/>
        </p:nvPicPr>
        <p:blipFill>
          <a:blip r:embed="rId3"/>
          <a:stretch>
            <a:fillRect/>
          </a:stretch>
        </p:blipFill>
        <p:spPr>
          <a:xfrm>
            <a:off x="-8258" y="3600"/>
            <a:ext cx="2743200" cy="660400"/>
          </a:xfrm>
          <a:prstGeom prst="rect">
            <a:avLst/>
          </a:prstGeom>
        </p:spPr>
      </p:pic>
      <p:grpSp>
        <p:nvGrpSpPr>
          <p:cNvPr id="7" name="Groupe 6">
            <a:extLst>
              <a:ext uri="{FF2B5EF4-FFF2-40B4-BE49-F238E27FC236}">
                <a16:creationId xmlns:a16="http://schemas.microsoft.com/office/drawing/2014/main" id="{E9B64B6B-CF04-4782-8A17-241C88864270}"/>
              </a:ext>
            </a:extLst>
          </p:cNvPr>
          <p:cNvGrpSpPr/>
          <p:nvPr/>
        </p:nvGrpSpPr>
        <p:grpSpPr>
          <a:xfrm>
            <a:off x="982023" y="1226689"/>
            <a:ext cx="5595627" cy="6254020"/>
            <a:chOff x="1180075" y="1139764"/>
            <a:chExt cx="5356792" cy="6197900"/>
          </a:xfrm>
        </p:grpSpPr>
        <p:sp>
          <p:nvSpPr>
            <p:cNvPr id="12" name="ZoneTexte 11">
              <a:extLst>
                <a:ext uri="{FF2B5EF4-FFF2-40B4-BE49-F238E27FC236}">
                  <a16:creationId xmlns:a16="http://schemas.microsoft.com/office/drawing/2014/main" id="{4DD95A50-527F-18CC-A104-64E32B83E55B}"/>
                </a:ext>
              </a:extLst>
            </p:cNvPr>
            <p:cNvSpPr txBox="1"/>
            <p:nvPr/>
          </p:nvSpPr>
          <p:spPr>
            <a:xfrm>
              <a:off x="1180075" y="1139764"/>
              <a:ext cx="5356792" cy="6197900"/>
            </a:xfrm>
            <a:prstGeom prst="rect">
              <a:avLst/>
            </a:prstGeom>
            <a:noFill/>
          </p:spPr>
          <p:txBody>
            <a:bodyPr wrap="square" lIns="0" tIns="0" rIns="0" bIns="0" numCol="1" rtlCol="0">
              <a:spAutoFit/>
            </a:bodyPr>
            <a:lstStyle/>
            <a:p>
              <a:r>
                <a:rPr lang="fr-FR" sz="1000" b="1" kern="1300" dirty="0">
                  <a:solidFill>
                    <a:schemeClr val="dk1"/>
                  </a:solidFill>
                  <a:latin typeface="Roboto Medium" panose="02000000000000000000" pitchFamily="2" charset="0"/>
                </a:rPr>
                <a:t>Parcours découverte – </a:t>
              </a:r>
              <a:r>
                <a:rPr lang="fr-FR" sz="1000" kern="1300" dirty="0">
                  <a:solidFill>
                    <a:schemeClr val="dk1"/>
                  </a:solidFill>
                  <a:latin typeface="Roboto Medium" panose="02000000000000000000" pitchFamily="2" charset="0"/>
                </a:rPr>
                <a:t>Troisième temps.</a:t>
              </a:r>
            </a:p>
            <a:p>
              <a:r>
                <a:rPr lang="fr-FR" sz="1000" kern="1300" dirty="0">
                  <a:latin typeface="Roboto" panose="02000000000000000000" pitchFamily="2" charset="0"/>
                  <a:ea typeface="Roboto" panose="02000000000000000000" pitchFamily="2" charset="0"/>
                </a:rPr>
                <a:t>Remettez les couplets dans l’ordre : notez les numéros dans les cases. </a:t>
              </a:r>
            </a:p>
            <a:p>
              <a:endParaRPr lang="fr-FR" sz="1000" kern="1300" dirty="0">
                <a:solidFill>
                  <a:schemeClr val="dk1"/>
                </a:solidFill>
                <a:latin typeface="Roboto Medium"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Monaco</a:t>
              </a:r>
            </a:p>
            <a:p>
              <a:pPr>
                <a:lnSpc>
                  <a:spcPts val="1300"/>
                </a:lnSpc>
              </a:pPr>
              <a:r>
                <a:rPr lang="fr-FR" sz="1000" dirty="0">
                  <a:latin typeface="Roboto" panose="02000000000000000000" pitchFamily="2" charset="0"/>
                  <a:ea typeface="Roboto" panose="02000000000000000000" pitchFamily="2" charset="0"/>
                </a:rPr>
                <a:t>28 degrés à l'ombre</a:t>
              </a:r>
            </a:p>
            <a:p>
              <a:pPr>
                <a:lnSpc>
                  <a:spcPts val="1300"/>
                </a:lnSpc>
              </a:pPr>
              <a:r>
                <a:rPr lang="fr-FR" sz="1000" dirty="0">
                  <a:latin typeface="Roboto" panose="02000000000000000000" pitchFamily="2" charset="0"/>
                  <a:ea typeface="Roboto" panose="02000000000000000000" pitchFamily="2" charset="0"/>
                </a:rPr>
                <a:t>Tu ne dis plus un mot</a:t>
              </a:r>
            </a:p>
            <a:p>
              <a:pPr>
                <a:lnSpc>
                  <a:spcPts val="1300"/>
                </a:lnSpc>
              </a:pPr>
              <a:r>
                <a:rPr lang="fr-FR" sz="1000" dirty="0">
                  <a:latin typeface="Roboto" panose="02000000000000000000" pitchFamily="2" charset="0"/>
                  <a:ea typeface="Roboto" panose="02000000000000000000" pitchFamily="2" charset="0"/>
                </a:rPr>
                <a:t>J'éteins ma cigarette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Il fait encore plus chaud</a:t>
              </a:r>
            </a:p>
            <a:p>
              <a:pPr>
                <a:lnSpc>
                  <a:spcPts val="1300"/>
                </a:lnSpc>
              </a:pPr>
              <a:r>
                <a:rPr lang="fr-FR" sz="1000" dirty="0">
                  <a:latin typeface="Roboto" panose="02000000000000000000" pitchFamily="2" charset="0"/>
                  <a:ea typeface="Roboto" panose="02000000000000000000" pitchFamily="2" charset="0"/>
                </a:rPr>
                <a:t>Tes lèvres ont le goût d'un fruit sauvage</a:t>
              </a:r>
            </a:p>
            <a:p>
              <a:pPr>
                <a:lnSpc>
                  <a:spcPts val="1300"/>
                </a:lnSpc>
              </a:pPr>
              <a:r>
                <a:rPr lang="fr-FR" sz="1000" dirty="0">
                  <a:latin typeface="Roboto" panose="02000000000000000000" pitchFamily="2" charset="0"/>
                  <a:ea typeface="Roboto" panose="02000000000000000000" pitchFamily="2" charset="0"/>
                </a:rPr>
                <a:t>Et voilà, comme une vague blonde</a:t>
              </a:r>
              <a:endParaRPr lang="fr-FR" sz="8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Tu m'emportes déjà</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Tu fermes un peu les yeux</a:t>
              </a:r>
            </a:p>
            <a:p>
              <a:pPr>
                <a:lnSpc>
                  <a:spcPts val="1300"/>
                </a:lnSpc>
              </a:pPr>
              <a:r>
                <a:rPr lang="fr-FR" sz="1000" dirty="0">
                  <a:latin typeface="Roboto" panose="02000000000000000000" pitchFamily="2" charset="0"/>
                  <a:ea typeface="Roboto" panose="02000000000000000000" pitchFamily="2" charset="0"/>
                </a:rPr>
                <a:t>Le soleil est si haut</a:t>
              </a:r>
            </a:p>
            <a:p>
              <a:pPr>
                <a:lnSpc>
                  <a:spcPts val="1300"/>
                </a:lnSpc>
              </a:pPr>
              <a:r>
                <a:rPr lang="fr-FR" sz="1000" dirty="0">
                  <a:latin typeface="Roboto" panose="02000000000000000000" pitchFamily="2" charset="0"/>
                  <a:ea typeface="Roboto" panose="02000000000000000000" pitchFamily="2" charset="0"/>
                </a:rPr>
                <a:t>Je caresse tes jambes</a:t>
              </a:r>
            </a:p>
            <a:p>
              <a:pPr>
                <a:lnSpc>
                  <a:spcPts val="1300"/>
                </a:lnSpc>
              </a:pPr>
              <a:r>
                <a:rPr lang="fr-FR" sz="1000" dirty="0">
                  <a:latin typeface="Roboto" panose="02000000000000000000" pitchFamily="2" charset="0"/>
                  <a:ea typeface="Roboto" panose="02000000000000000000" pitchFamily="2" charset="0"/>
                </a:rPr>
                <a:t>Et mes mains brûlent ta peau</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endParaRPr lang="fr-FR" sz="1000" kern="1300" dirty="0">
                <a:solidFill>
                  <a:schemeClr val="dk1"/>
                </a:solidFill>
                <a:latin typeface="Roboto Medium" panose="02000000000000000000" pitchFamily="2" charset="0"/>
              </a:endParaRPr>
            </a:p>
            <a:p>
              <a:endParaRPr lang="fr-FR" sz="1000" kern="1300" dirty="0">
                <a:solidFill>
                  <a:schemeClr val="dk1"/>
                </a:solidFill>
                <a:latin typeface="Roboto Medium" panose="02000000000000000000" pitchFamily="2" charset="0"/>
              </a:endParaRPr>
            </a:p>
            <a:p>
              <a:endParaRPr lang="fr-FR" sz="1000" kern="1300" dirty="0">
                <a:solidFill>
                  <a:schemeClr val="dk1"/>
                </a:solidFill>
                <a:latin typeface="Roboto Medium" panose="02000000000000000000" pitchFamily="2" charset="0"/>
              </a:endParaRPr>
            </a:p>
            <a:p>
              <a:endParaRPr lang="fr-FR" sz="1000" kern="1300" dirty="0">
                <a:solidFill>
                  <a:schemeClr val="dk1"/>
                </a:solidFill>
                <a:latin typeface="Roboto Medium" panose="02000000000000000000" pitchFamily="2" charset="0"/>
              </a:endParaRPr>
            </a:p>
          </p:txBody>
        </p:sp>
        <p:sp>
          <p:nvSpPr>
            <p:cNvPr id="2" name="Rectangle 1">
              <a:extLst>
                <a:ext uri="{FF2B5EF4-FFF2-40B4-BE49-F238E27FC236}">
                  <a16:creationId xmlns:a16="http://schemas.microsoft.com/office/drawing/2014/main" id="{39788950-B997-429D-BE79-915D52FDC9D9}"/>
                </a:ext>
              </a:extLst>
            </p:cNvPr>
            <p:cNvSpPr/>
            <p:nvPr/>
          </p:nvSpPr>
          <p:spPr>
            <a:xfrm>
              <a:off x="3721900" y="1850849"/>
              <a:ext cx="2413650" cy="85725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5F89CEB7-6BA6-47D6-8782-58C85FB87D1D}"/>
                </a:ext>
              </a:extLst>
            </p:cNvPr>
            <p:cNvSpPr txBox="1"/>
            <p:nvPr/>
          </p:nvSpPr>
          <p:spPr>
            <a:xfrm>
              <a:off x="3820498" y="1894583"/>
              <a:ext cx="2090372" cy="749564"/>
            </a:xfrm>
            <a:prstGeom prst="rect">
              <a:avLst/>
            </a:prstGeom>
            <a:noFill/>
          </p:spPr>
          <p:txBody>
            <a:bodyPr wrap="square" rtlCol="0">
              <a:spAutoFit/>
            </a:bodyPr>
            <a:lstStyle/>
            <a:p>
              <a:pPr>
                <a:lnSpc>
                  <a:spcPts val="1300"/>
                </a:lnSpc>
              </a:pPr>
              <a:r>
                <a:rPr lang="fr-FR" sz="1000" dirty="0">
                  <a:latin typeface="Roboto" panose="02000000000000000000" pitchFamily="2" charset="0"/>
                  <a:ea typeface="Roboto" panose="02000000000000000000" pitchFamily="2" charset="0"/>
                </a:rPr>
                <a:t>Ne dis rien</a:t>
              </a:r>
            </a:p>
            <a:p>
              <a:pPr>
                <a:lnSpc>
                  <a:spcPts val="1300"/>
                </a:lnSpc>
              </a:pPr>
              <a:r>
                <a:rPr lang="fr-FR" sz="1000" dirty="0">
                  <a:latin typeface="Roboto" panose="02000000000000000000" pitchFamily="2" charset="0"/>
                  <a:ea typeface="Roboto" panose="02000000000000000000" pitchFamily="2" charset="0"/>
                </a:rPr>
                <a:t>Embrasse-moi quand tu voudras</a:t>
              </a:r>
            </a:p>
            <a:p>
              <a:pPr>
                <a:lnSpc>
                  <a:spcPts val="1300"/>
                </a:lnSpc>
              </a:pPr>
              <a:r>
                <a:rPr lang="fr-FR" sz="1000" dirty="0">
                  <a:latin typeface="Roboto" panose="02000000000000000000" pitchFamily="2" charset="0"/>
                  <a:ea typeface="Roboto" panose="02000000000000000000" pitchFamily="2" charset="0"/>
                </a:rPr>
                <a:t>Je suis bien</a:t>
              </a:r>
            </a:p>
            <a:p>
              <a:pPr>
                <a:lnSpc>
                  <a:spcPts val="1300"/>
                </a:lnSpc>
              </a:pPr>
              <a:r>
                <a:rPr lang="fr-FR" sz="1000" dirty="0">
                  <a:latin typeface="Roboto" panose="02000000000000000000" pitchFamily="2" charset="0"/>
                  <a:ea typeface="Roboto" panose="02000000000000000000" pitchFamily="2" charset="0"/>
                </a:rPr>
                <a:t>L'amour est à côté de toi</a:t>
              </a:r>
            </a:p>
          </p:txBody>
        </p:sp>
      </p:grpSp>
      <p:sp>
        <p:nvSpPr>
          <p:cNvPr id="17" name="Rectangle 16">
            <a:extLst>
              <a:ext uri="{FF2B5EF4-FFF2-40B4-BE49-F238E27FC236}">
                <a16:creationId xmlns:a16="http://schemas.microsoft.com/office/drawing/2014/main" id="{860A1B16-370A-4739-894D-92F884132755}"/>
              </a:ext>
            </a:extLst>
          </p:cNvPr>
          <p:cNvSpPr/>
          <p:nvPr/>
        </p:nvSpPr>
        <p:spPr>
          <a:xfrm>
            <a:off x="3636472" y="3182501"/>
            <a:ext cx="2521264" cy="92165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noFill/>
            </a:endParaRPr>
          </a:p>
        </p:txBody>
      </p:sp>
      <p:sp>
        <p:nvSpPr>
          <p:cNvPr id="18" name="ZoneTexte 17">
            <a:extLst>
              <a:ext uri="{FF2B5EF4-FFF2-40B4-BE49-F238E27FC236}">
                <a16:creationId xmlns:a16="http://schemas.microsoft.com/office/drawing/2014/main" id="{7CE67523-C439-4572-A1B2-CD36B1E5016E}"/>
              </a:ext>
            </a:extLst>
          </p:cNvPr>
          <p:cNvSpPr txBox="1"/>
          <p:nvPr/>
        </p:nvSpPr>
        <p:spPr>
          <a:xfrm>
            <a:off x="3738227" y="3247942"/>
            <a:ext cx="2158693" cy="749564"/>
          </a:xfrm>
          <a:prstGeom prst="rect">
            <a:avLst/>
          </a:prstGeom>
          <a:noFill/>
        </p:spPr>
        <p:txBody>
          <a:bodyPr wrap="square" rtlCol="0">
            <a:spAutoFit/>
          </a:bodyPr>
          <a:lstStyle/>
          <a:p>
            <a:pPr>
              <a:lnSpc>
                <a:spcPts val="1300"/>
              </a:lnSpc>
            </a:pPr>
            <a:r>
              <a:rPr lang="fr-FR" sz="1000" dirty="0">
                <a:latin typeface="Roboto" panose="02000000000000000000" pitchFamily="2" charset="0"/>
                <a:ea typeface="Roboto" panose="02000000000000000000" pitchFamily="2" charset="0"/>
              </a:rPr>
              <a:t>Monaco</a:t>
            </a:r>
          </a:p>
          <a:p>
            <a:pPr>
              <a:lnSpc>
                <a:spcPts val="1300"/>
              </a:lnSpc>
            </a:pPr>
            <a:r>
              <a:rPr lang="fr-FR" sz="1000" dirty="0">
                <a:latin typeface="Roboto" panose="02000000000000000000" pitchFamily="2" charset="0"/>
                <a:ea typeface="Roboto" panose="02000000000000000000" pitchFamily="2" charset="0"/>
              </a:rPr>
              <a:t>28 degrés à l'ombre</a:t>
            </a:r>
          </a:p>
          <a:p>
            <a:pPr>
              <a:lnSpc>
                <a:spcPts val="1300"/>
              </a:lnSpc>
            </a:pPr>
            <a:r>
              <a:rPr lang="fr-FR" sz="1000" dirty="0">
                <a:latin typeface="Roboto" panose="02000000000000000000" pitchFamily="2" charset="0"/>
                <a:ea typeface="Roboto" panose="02000000000000000000" pitchFamily="2" charset="0"/>
              </a:rPr>
              <a:t>Tu ne dis plus un mot</a:t>
            </a:r>
          </a:p>
          <a:p>
            <a:pPr>
              <a:lnSpc>
                <a:spcPts val="1300"/>
              </a:lnSpc>
            </a:pPr>
            <a:r>
              <a:rPr lang="fr-FR" sz="1000" dirty="0">
                <a:latin typeface="Roboto" panose="02000000000000000000" pitchFamily="2" charset="0"/>
                <a:ea typeface="Roboto" panose="02000000000000000000" pitchFamily="2" charset="0"/>
              </a:rPr>
              <a:t>J'éteins ma cigarette</a:t>
            </a:r>
          </a:p>
        </p:txBody>
      </p:sp>
      <p:sp>
        <p:nvSpPr>
          <p:cNvPr id="22" name="Rectangle 21">
            <a:extLst>
              <a:ext uri="{FF2B5EF4-FFF2-40B4-BE49-F238E27FC236}">
                <a16:creationId xmlns:a16="http://schemas.microsoft.com/office/drawing/2014/main" id="{C25C0ACE-FAA9-470E-94F7-D240BBC54667}"/>
              </a:ext>
            </a:extLst>
          </p:cNvPr>
          <p:cNvSpPr/>
          <p:nvPr/>
        </p:nvSpPr>
        <p:spPr>
          <a:xfrm>
            <a:off x="3636713" y="4550430"/>
            <a:ext cx="2497344" cy="90229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89FA9495-C3C8-4A68-9738-FDE788C8E4DB}"/>
              </a:ext>
            </a:extLst>
          </p:cNvPr>
          <p:cNvSpPr txBox="1"/>
          <p:nvPr/>
        </p:nvSpPr>
        <p:spPr>
          <a:xfrm>
            <a:off x="3673999" y="4632857"/>
            <a:ext cx="2028119" cy="746679"/>
          </a:xfrm>
          <a:prstGeom prst="rect">
            <a:avLst/>
          </a:prstGeom>
          <a:noFill/>
        </p:spPr>
        <p:txBody>
          <a:bodyPr wrap="none" rtlCol="0">
            <a:spAutoFit/>
          </a:bodyPr>
          <a:lstStyle/>
          <a:p>
            <a:pPr>
              <a:lnSpc>
                <a:spcPts val="1300"/>
              </a:lnSpc>
            </a:pPr>
            <a:r>
              <a:rPr lang="fr-FR" sz="1000" dirty="0">
                <a:latin typeface="Roboto" panose="02000000000000000000" pitchFamily="2" charset="0"/>
              </a:rPr>
              <a:t>Ne dis rien</a:t>
            </a:r>
          </a:p>
          <a:p>
            <a:pPr>
              <a:lnSpc>
                <a:spcPts val="1300"/>
              </a:lnSpc>
            </a:pPr>
            <a:r>
              <a:rPr lang="fr-FR" sz="1000" dirty="0">
                <a:latin typeface="Roboto" panose="02000000000000000000" pitchFamily="2" charset="0"/>
              </a:rPr>
              <a:t>Embrasse-moi quand tu voudras</a:t>
            </a:r>
          </a:p>
          <a:p>
            <a:pPr>
              <a:lnSpc>
                <a:spcPts val="1300"/>
              </a:lnSpc>
            </a:pPr>
            <a:r>
              <a:rPr lang="fr-FR" sz="1000" dirty="0">
                <a:latin typeface="Roboto" panose="02000000000000000000" pitchFamily="2" charset="0"/>
              </a:rPr>
              <a:t>Je suis bien</a:t>
            </a:r>
          </a:p>
          <a:p>
            <a:pPr>
              <a:lnSpc>
                <a:spcPts val="1300"/>
              </a:lnSpc>
            </a:pPr>
            <a:r>
              <a:rPr lang="fr-FR" sz="1000" dirty="0">
                <a:latin typeface="Roboto" panose="02000000000000000000" pitchFamily="2" charset="0"/>
              </a:rPr>
              <a:t>L'amour est à côté de toi</a:t>
            </a:r>
          </a:p>
        </p:txBody>
      </p:sp>
      <p:sp>
        <p:nvSpPr>
          <p:cNvPr id="24" name="Rectangle 23">
            <a:extLst>
              <a:ext uri="{FF2B5EF4-FFF2-40B4-BE49-F238E27FC236}">
                <a16:creationId xmlns:a16="http://schemas.microsoft.com/office/drawing/2014/main" id="{C8BABF30-2C19-40B4-BF5D-2A15D7FC7222}"/>
              </a:ext>
            </a:extLst>
          </p:cNvPr>
          <p:cNvSpPr/>
          <p:nvPr/>
        </p:nvSpPr>
        <p:spPr>
          <a:xfrm>
            <a:off x="821178" y="4542634"/>
            <a:ext cx="2497344" cy="90229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noFill/>
            </a:endParaRPr>
          </a:p>
        </p:txBody>
      </p:sp>
      <p:sp>
        <p:nvSpPr>
          <p:cNvPr id="25" name="Rectangle 24">
            <a:extLst>
              <a:ext uri="{FF2B5EF4-FFF2-40B4-BE49-F238E27FC236}">
                <a16:creationId xmlns:a16="http://schemas.microsoft.com/office/drawing/2014/main" id="{F5961517-AA53-45A0-9846-D98C170D61AF}"/>
              </a:ext>
            </a:extLst>
          </p:cNvPr>
          <p:cNvSpPr/>
          <p:nvPr/>
        </p:nvSpPr>
        <p:spPr>
          <a:xfrm>
            <a:off x="817066" y="3179657"/>
            <a:ext cx="2521265" cy="93641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noFill/>
            </a:endParaRPr>
          </a:p>
        </p:txBody>
      </p:sp>
      <p:sp>
        <p:nvSpPr>
          <p:cNvPr id="27" name="Rectangle 26">
            <a:extLst>
              <a:ext uri="{FF2B5EF4-FFF2-40B4-BE49-F238E27FC236}">
                <a16:creationId xmlns:a16="http://schemas.microsoft.com/office/drawing/2014/main" id="{DCA2FF21-59ED-4285-ACC1-FC588040EBB7}"/>
              </a:ext>
            </a:extLst>
          </p:cNvPr>
          <p:cNvSpPr/>
          <p:nvPr/>
        </p:nvSpPr>
        <p:spPr>
          <a:xfrm>
            <a:off x="817067" y="1944212"/>
            <a:ext cx="2521264" cy="86840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noFill/>
            </a:endParaRPr>
          </a:p>
        </p:txBody>
      </p:sp>
      <p:sp>
        <p:nvSpPr>
          <p:cNvPr id="28" name="Rectangle 27">
            <a:extLst>
              <a:ext uri="{FF2B5EF4-FFF2-40B4-BE49-F238E27FC236}">
                <a16:creationId xmlns:a16="http://schemas.microsoft.com/office/drawing/2014/main" id="{AE7AF09D-090B-4900-AD65-9749502E69BC}"/>
              </a:ext>
            </a:extLst>
          </p:cNvPr>
          <p:cNvSpPr/>
          <p:nvPr/>
        </p:nvSpPr>
        <p:spPr>
          <a:xfrm>
            <a:off x="2285999" y="5846091"/>
            <a:ext cx="2285359" cy="10266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noFill/>
            </a:endParaRPr>
          </a:p>
        </p:txBody>
      </p:sp>
      <p:sp>
        <p:nvSpPr>
          <p:cNvPr id="21" name="ZoneTexte 20">
            <a:extLst>
              <a:ext uri="{FF2B5EF4-FFF2-40B4-BE49-F238E27FC236}">
                <a16:creationId xmlns:a16="http://schemas.microsoft.com/office/drawing/2014/main" id="{1984BB55-E66B-4D1A-BC3C-7D1AA959E807}"/>
              </a:ext>
            </a:extLst>
          </p:cNvPr>
          <p:cNvSpPr txBox="1"/>
          <p:nvPr/>
        </p:nvSpPr>
        <p:spPr>
          <a:xfrm>
            <a:off x="2390736" y="5569273"/>
            <a:ext cx="1999046" cy="1536318"/>
          </a:xfrm>
          <a:prstGeom prst="rect">
            <a:avLst/>
          </a:prstGeom>
          <a:noFill/>
        </p:spPr>
        <p:txBody>
          <a:bodyPr wrap="square" rtlCol="0">
            <a:spAutoFit/>
          </a:bodyPr>
          <a:lstStyle/>
          <a:p>
            <a:pPr>
              <a:lnSpc>
                <a:spcPts val="1300"/>
              </a:lnSpc>
            </a:pPr>
            <a:endParaRPr lang="fr-FR"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Monaco</a:t>
            </a:r>
          </a:p>
          <a:p>
            <a:pPr>
              <a:lnSpc>
                <a:spcPts val="1300"/>
              </a:lnSpc>
            </a:pPr>
            <a:r>
              <a:rPr lang="fr-FR" sz="1000" dirty="0">
                <a:latin typeface="Roboto" panose="02000000000000000000" pitchFamily="2" charset="0"/>
                <a:ea typeface="Roboto" panose="02000000000000000000" pitchFamily="2" charset="0"/>
              </a:rPr>
              <a:t>28 degrés à l'ombre</a:t>
            </a:r>
          </a:p>
          <a:p>
            <a:pPr>
              <a:lnSpc>
                <a:spcPts val="1300"/>
              </a:lnSpc>
            </a:pPr>
            <a:r>
              <a:rPr lang="fr-FR" sz="1000" dirty="0">
                <a:latin typeface="Roboto" panose="02000000000000000000" pitchFamily="2" charset="0"/>
                <a:ea typeface="Roboto" panose="02000000000000000000" pitchFamily="2" charset="0"/>
              </a:rPr>
              <a:t>C'est fou, c'est trop</a:t>
            </a:r>
          </a:p>
          <a:p>
            <a:pPr>
              <a:lnSpc>
                <a:spcPts val="1300"/>
              </a:lnSpc>
            </a:pPr>
            <a:r>
              <a:rPr lang="fr-FR" sz="1000" dirty="0">
                <a:latin typeface="Roboto" panose="02000000000000000000" pitchFamily="2" charset="0"/>
                <a:ea typeface="Roboto" panose="02000000000000000000" pitchFamily="2" charset="0"/>
              </a:rPr>
              <a:t>On est tout seuls au monde</a:t>
            </a:r>
          </a:p>
          <a:p>
            <a:pPr>
              <a:lnSpc>
                <a:spcPts val="1300"/>
              </a:lnSpc>
            </a:pPr>
            <a:r>
              <a:rPr lang="fr-FR" sz="1000" dirty="0">
                <a:latin typeface="Roboto" panose="02000000000000000000" pitchFamily="2" charset="0"/>
                <a:ea typeface="Roboto" panose="02000000000000000000" pitchFamily="2" charset="0"/>
              </a:rPr>
              <a:t>Tout est bleu, tout est beau</a:t>
            </a:r>
          </a:p>
          <a:p>
            <a:endParaRPr lang="fr-FR" dirty="0"/>
          </a:p>
        </p:txBody>
      </p:sp>
      <p:sp>
        <p:nvSpPr>
          <p:cNvPr id="5" name="Rectangle 4">
            <a:extLst>
              <a:ext uri="{FF2B5EF4-FFF2-40B4-BE49-F238E27FC236}">
                <a16:creationId xmlns:a16="http://schemas.microsoft.com/office/drawing/2014/main" id="{5A955838-E1F5-4FD8-B48C-129849B6014D}"/>
              </a:ext>
            </a:extLst>
          </p:cNvPr>
          <p:cNvSpPr/>
          <p:nvPr/>
        </p:nvSpPr>
        <p:spPr>
          <a:xfrm>
            <a:off x="2876124" y="1943419"/>
            <a:ext cx="461893" cy="312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N°…</a:t>
            </a:r>
          </a:p>
        </p:txBody>
      </p:sp>
      <p:sp>
        <p:nvSpPr>
          <p:cNvPr id="35" name="Rectangle 34">
            <a:extLst>
              <a:ext uri="{FF2B5EF4-FFF2-40B4-BE49-F238E27FC236}">
                <a16:creationId xmlns:a16="http://schemas.microsoft.com/office/drawing/2014/main" id="{E4FE9364-6EA4-48FC-954E-B2739C4A011B}"/>
              </a:ext>
            </a:extLst>
          </p:cNvPr>
          <p:cNvSpPr/>
          <p:nvPr/>
        </p:nvSpPr>
        <p:spPr>
          <a:xfrm>
            <a:off x="5683068" y="1944213"/>
            <a:ext cx="475372" cy="272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N°…</a:t>
            </a:r>
          </a:p>
        </p:txBody>
      </p:sp>
      <p:sp>
        <p:nvSpPr>
          <p:cNvPr id="36" name="Rectangle 35">
            <a:extLst>
              <a:ext uri="{FF2B5EF4-FFF2-40B4-BE49-F238E27FC236}">
                <a16:creationId xmlns:a16="http://schemas.microsoft.com/office/drawing/2014/main" id="{E60F22A1-6975-441F-9D22-9429604533CD}"/>
              </a:ext>
            </a:extLst>
          </p:cNvPr>
          <p:cNvSpPr/>
          <p:nvPr/>
        </p:nvSpPr>
        <p:spPr>
          <a:xfrm>
            <a:off x="2877521" y="3179657"/>
            <a:ext cx="461893" cy="312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N°…</a:t>
            </a:r>
          </a:p>
        </p:txBody>
      </p:sp>
      <p:sp>
        <p:nvSpPr>
          <p:cNvPr id="37" name="Rectangle 36">
            <a:extLst>
              <a:ext uri="{FF2B5EF4-FFF2-40B4-BE49-F238E27FC236}">
                <a16:creationId xmlns:a16="http://schemas.microsoft.com/office/drawing/2014/main" id="{A5BE7E5D-866D-4B8B-BC75-BAED52342023}"/>
              </a:ext>
            </a:extLst>
          </p:cNvPr>
          <p:cNvSpPr/>
          <p:nvPr/>
        </p:nvSpPr>
        <p:spPr>
          <a:xfrm>
            <a:off x="5696061" y="3180217"/>
            <a:ext cx="461893" cy="312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N°…</a:t>
            </a:r>
          </a:p>
        </p:txBody>
      </p:sp>
      <p:sp>
        <p:nvSpPr>
          <p:cNvPr id="38" name="Rectangle 37">
            <a:extLst>
              <a:ext uri="{FF2B5EF4-FFF2-40B4-BE49-F238E27FC236}">
                <a16:creationId xmlns:a16="http://schemas.microsoft.com/office/drawing/2014/main" id="{9547AC9C-73AE-453C-BB6F-6F4F93972701}"/>
              </a:ext>
            </a:extLst>
          </p:cNvPr>
          <p:cNvSpPr/>
          <p:nvPr/>
        </p:nvSpPr>
        <p:spPr>
          <a:xfrm>
            <a:off x="2863725" y="4542562"/>
            <a:ext cx="461893" cy="312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N°…</a:t>
            </a:r>
          </a:p>
        </p:txBody>
      </p:sp>
      <p:sp>
        <p:nvSpPr>
          <p:cNvPr id="39" name="Rectangle 38">
            <a:extLst>
              <a:ext uri="{FF2B5EF4-FFF2-40B4-BE49-F238E27FC236}">
                <a16:creationId xmlns:a16="http://schemas.microsoft.com/office/drawing/2014/main" id="{EFCCBE74-42D2-4931-B3B1-E32A68A8169E}"/>
              </a:ext>
            </a:extLst>
          </p:cNvPr>
          <p:cNvSpPr/>
          <p:nvPr/>
        </p:nvSpPr>
        <p:spPr>
          <a:xfrm>
            <a:off x="5669338" y="4550430"/>
            <a:ext cx="461893" cy="312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N°…</a:t>
            </a:r>
          </a:p>
        </p:txBody>
      </p:sp>
      <p:sp>
        <p:nvSpPr>
          <p:cNvPr id="40" name="Rectangle 39">
            <a:extLst>
              <a:ext uri="{FF2B5EF4-FFF2-40B4-BE49-F238E27FC236}">
                <a16:creationId xmlns:a16="http://schemas.microsoft.com/office/drawing/2014/main" id="{7473E50B-7956-47C1-8E07-20ADDC5FD178}"/>
              </a:ext>
            </a:extLst>
          </p:cNvPr>
          <p:cNvSpPr/>
          <p:nvPr/>
        </p:nvSpPr>
        <p:spPr>
          <a:xfrm>
            <a:off x="4108639" y="5841977"/>
            <a:ext cx="461893" cy="312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N°…</a:t>
            </a:r>
          </a:p>
        </p:txBody>
      </p:sp>
      <p:pic>
        <p:nvPicPr>
          <p:cNvPr id="29" name="Image 28">
            <a:extLst>
              <a:ext uri="{FF2B5EF4-FFF2-40B4-BE49-F238E27FC236}">
                <a16:creationId xmlns:a16="http://schemas.microsoft.com/office/drawing/2014/main" id="{92231898-9232-461F-A2D7-3D4E492FD7F6}"/>
              </a:ext>
            </a:extLst>
          </p:cNvPr>
          <p:cNvPicPr>
            <a:picLocks noChangeAspect="1"/>
          </p:cNvPicPr>
          <p:nvPr/>
        </p:nvPicPr>
        <p:blipFill>
          <a:blip r:embed="rId4"/>
          <a:stretch>
            <a:fillRect/>
          </a:stretch>
        </p:blipFill>
        <p:spPr>
          <a:xfrm>
            <a:off x="325640" y="1140066"/>
            <a:ext cx="508000" cy="508000"/>
          </a:xfrm>
          <a:prstGeom prst="rect">
            <a:avLst/>
          </a:prstGeom>
        </p:spPr>
      </p:pic>
      <p:pic>
        <p:nvPicPr>
          <p:cNvPr id="30" name="Image 29">
            <a:extLst>
              <a:ext uri="{FF2B5EF4-FFF2-40B4-BE49-F238E27FC236}">
                <a16:creationId xmlns:a16="http://schemas.microsoft.com/office/drawing/2014/main" id="{B9D27BFD-9D1B-224E-A63A-2611177259D5}"/>
              </a:ext>
            </a:extLst>
          </p:cNvPr>
          <p:cNvPicPr>
            <a:picLocks noChangeAspect="1"/>
          </p:cNvPicPr>
          <p:nvPr/>
        </p:nvPicPr>
        <p:blipFill>
          <a:blip r:embed="rId5"/>
          <a:stretch>
            <a:fillRect/>
          </a:stretch>
        </p:blipFill>
        <p:spPr>
          <a:xfrm>
            <a:off x="0" y="10071100"/>
            <a:ext cx="7559675" cy="601467"/>
          </a:xfrm>
          <a:prstGeom prst="rect">
            <a:avLst/>
          </a:prstGeom>
        </p:spPr>
      </p:pic>
    </p:spTree>
    <p:extLst>
      <p:ext uri="{BB962C8B-B14F-4D97-AF65-F5344CB8AC3E}">
        <p14:creationId xmlns:p14="http://schemas.microsoft.com/office/powerpoint/2010/main" val="156427992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16B1CE66F3A449170DA3D574BEC92" ma:contentTypeVersion="16" ma:contentTypeDescription="Crée un document." ma:contentTypeScope="" ma:versionID="72274a57aa48638f77443ec9dfd2a6ee">
  <xsd:schema xmlns:xsd="http://www.w3.org/2001/XMLSchema" xmlns:xs="http://www.w3.org/2001/XMLSchema" xmlns:p="http://schemas.microsoft.com/office/2006/metadata/properties" xmlns:ns2="43695c53-1d6d-461b-ad60-1cb1cb016022" xmlns:ns3="f37e99bd-632f-4aea-bb87-7457d3367958" targetNamespace="http://schemas.microsoft.com/office/2006/metadata/properties" ma:root="true" ma:fieldsID="da199cf609397d47ca0ecc73523e6278" ns2:_="" ns3:_="">
    <xsd:import namespace="43695c53-1d6d-461b-ad60-1cb1cb016022"/>
    <xsd:import namespace="f37e99bd-632f-4aea-bb87-7457d33679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95c53-1d6d-461b-ad60-1cb1cb016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e0e86fcc-c64b-4f5f-ad29-ece91274c0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e99bd-632f-4aea-bb87-7457d336795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57fabe-be85-4960-aa9e-15cc0fba7378}" ma:internalName="TaxCatchAll" ma:showField="CatchAllData" ma:web="f37e99bd-632f-4aea-bb87-7457d336795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7e99bd-632f-4aea-bb87-7457d3367958" xsi:nil="true"/>
    <lcf76f155ced4ddcb4097134ff3c332f xmlns="43695c53-1d6d-461b-ad60-1cb1cb0160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042C2E-2EC7-4093-8A64-41998C18E157}"/>
</file>

<file path=customXml/itemProps2.xml><?xml version="1.0" encoding="utf-8"?>
<ds:datastoreItem xmlns:ds="http://schemas.openxmlformats.org/officeDocument/2006/customXml" ds:itemID="{80E256F9-5CEE-4239-8C7E-94538488BC68}"/>
</file>

<file path=customXml/itemProps3.xml><?xml version="1.0" encoding="utf-8"?>
<ds:datastoreItem xmlns:ds="http://schemas.openxmlformats.org/officeDocument/2006/customXml" ds:itemID="{003D9E72-49C7-4C7E-96AA-C6D0A5F0E1DD}"/>
</file>

<file path=docProps/app.xml><?xml version="1.0" encoding="utf-8"?>
<Properties xmlns="http://schemas.openxmlformats.org/officeDocument/2006/extended-properties" xmlns:vt="http://schemas.openxmlformats.org/officeDocument/2006/docPropsVTypes">
  <Template>Office Theme</Template>
  <TotalTime>4080</TotalTime>
  <Words>1427</Words>
  <Application>Microsoft Macintosh PowerPoint</Application>
  <PresentationFormat>Personnalisé</PresentationFormat>
  <Paragraphs>314</Paragraphs>
  <Slides>6</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vt:i4>
      </vt:variant>
    </vt:vector>
  </HeadingPairs>
  <TitlesOfParts>
    <vt:vector size="16" baseType="lpstr">
      <vt:lpstr>Arial</vt:lpstr>
      <vt:lpstr>Calibri</vt:lpstr>
      <vt:lpstr>Calibri Light</vt:lpstr>
      <vt:lpstr>Proto Grotesk</vt:lpstr>
      <vt:lpstr>Roboto</vt:lpstr>
      <vt:lpstr>Roboto Black</vt:lpstr>
      <vt:lpstr>Roboto Light</vt:lpstr>
      <vt:lpstr>Roboto Medium</vt:lpstr>
      <vt:lpstr>Wingdings</vt:lpstr>
      <vt:lpstr>Thème Office</vt:lpstr>
      <vt:lpstr>Monaco</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159</cp:revision>
  <dcterms:created xsi:type="dcterms:W3CDTF">2022-03-24T14:32:05Z</dcterms:created>
  <dcterms:modified xsi:type="dcterms:W3CDTF">2024-04-15T14:52:37Z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0x01010023C16B1CE66F3A449170DA3D574BEC92</vt:lpwstr>
  </property>
</Properties>
</file>