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95827"/>
  </p:normalViewPr>
  <p:slideViewPr>
    <p:cSldViewPr snapToGrid="0" snapToObjects="1">
      <p:cViewPr varScale="1">
        <p:scale>
          <a:sx n="68" d="100"/>
          <a:sy n="68" d="100"/>
        </p:scale>
        <p:origin x="3728" y="24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0.emf"/><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2.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5.png"/><Relationship Id="rId3" Type="http://schemas.openxmlformats.org/officeDocument/2006/relationships/image" Target="../media/image7.em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2.emf"/><Relationship Id="rId11" Type="http://schemas.openxmlformats.org/officeDocument/2006/relationships/image" Target="../media/image17.png"/><Relationship Id="rId5" Type="http://schemas.openxmlformats.org/officeDocument/2006/relationships/image" Target="../media/image12.emf"/><Relationship Id="rId10" Type="http://schemas.openxmlformats.org/officeDocument/2006/relationships/image" Target="../media/image16.png"/><Relationship Id="rId4" Type="http://schemas.openxmlformats.org/officeDocument/2006/relationships/image" Target="../media/image8.emf"/><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DC82CB-8100-124C-8565-990BBD13FAD3}"/>
              </a:ext>
            </a:extLst>
          </p:cNvPr>
          <p:cNvPicPr>
            <a:picLocks noChangeAspect="1"/>
          </p:cNvPicPr>
          <p:nvPr/>
        </p:nvPicPr>
        <p:blipFill>
          <a:blip r:embed="rId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796232"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panose="02000000000000000000" pitchFamily="2" charset="0"/>
              </a:rPr>
              <a:t>À nos héros du quotidien </a:t>
            </a: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8156400"/>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rPr>
              <a:t>On ne se connaît pas mais je voulais vous dire merci</a:t>
            </a:r>
            <a:br>
              <a:rPr lang="fr-FR" sz="1000" dirty="0">
                <a:latin typeface="Roboto" panose="02000000000000000000" pitchFamily="2" charset="0"/>
              </a:rPr>
            </a:br>
            <a:r>
              <a:rPr lang="fr-FR" sz="1000" dirty="0">
                <a:latin typeface="Roboto" panose="02000000000000000000" pitchFamily="2" charset="0"/>
              </a:rPr>
              <a:t>Si vous saviez combien vous avez changé ma vie</a:t>
            </a:r>
            <a:br>
              <a:rPr lang="fr-FR" sz="1000" dirty="0">
                <a:latin typeface="Roboto" panose="02000000000000000000" pitchFamily="2" charset="0"/>
              </a:rPr>
            </a:br>
            <a:r>
              <a:rPr lang="fr-FR" sz="1000" dirty="0">
                <a:latin typeface="Roboto" panose="02000000000000000000" pitchFamily="2" charset="0"/>
              </a:rPr>
              <a:t>Sans vraiment le savoir, vous avez fait de la magie</a:t>
            </a:r>
            <a:br>
              <a:rPr lang="fr-FR" sz="1000" dirty="0">
                <a:latin typeface="Roboto" panose="02000000000000000000" pitchFamily="2" charset="0"/>
              </a:rPr>
            </a:br>
            <a:r>
              <a:rPr lang="fr-FR" sz="1000" dirty="0">
                <a:latin typeface="Roboto" panose="02000000000000000000" pitchFamily="2" charset="0"/>
              </a:rPr>
              <a:t>Moi qui ne croyais plus en moi ni en l'avenir</a:t>
            </a:r>
            <a:br>
              <a:rPr lang="fr-FR" sz="1000" dirty="0">
                <a:latin typeface="Roboto" panose="02000000000000000000" pitchFamily="2" charset="0"/>
              </a:rPr>
            </a:br>
            <a:r>
              <a:rPr lang="fr-FR" sz="1000" dirty="0">
                <a:latin typeface="Roboto" panose="02000000000000000000" pitchFamily="2" charset="0"/>
              </a:rPr>
              <a:t>Combien de fois ai-je voulu tout foutre en l’air</a:t>
            </a:r>
            <a:r>
              <a:rPr lang="fr-FR" sz="1000" baseline="30000" dirty="0">
                <a:latin typeface="Roboto" panose="02000000000000000000" pitchFamily="2" charset="0"/>
              </a:rPr>
              <a:t>1</a:t>
            </a:r>
            <a:r>
              <a:rPr lang="fr-FR" sz="1000" dirty="0">
                <a:latin typeface="Roboto" panose="02000000000000000000" pitchFamily="2" charset="0"/>
              </a:rPr>
              <a:t> ?</a:t>
            </a:r>
            <a:br>
              <a:rPr lang="fr-FR" sz="1000" dirty="0">
                <a:latin typeface="Roboto" panose="02000000000000000000" pitchFamily="2" charset="0"/>
              </a:rPr>
            </a:br>
            <a:r>
              <a:rPr lang="fr-FR" sz="1000" dirty="0">
                <a:latin typeface="Roboto" panose="02000000000000000000" pitchFamily="2" charset="0"/>
              </a:rPr>
              <a:t>Je n'avais plus la force et l'envie d'aller faire ma guerre</a:t>
            </a:r>
            <a:r>
              <a:rPr lang="fr-FR" sz="1000" baseline="30000" dirty="0">
                <a:latin typeface="Roboto" panose="02000000000000000000" pitchFamily="2" charset="0"/>
              </a:rPr>
              <a:t>2</a:t>
            </a:r>
            <a:br>
              <a:rPr lang="fr-FR" sz="1000" dirty="0">
                <a:latin typeface="Roboto" panose="02000000000000000000" pitchFamily="2" charset="0"/>
              </a:rPr>
            </a:br>
            <a:r>
              <a:rPr lang="fr-FR" sz="1000" dirty="0">
                <a:latin typeface="Roboto" panose="02000000000000000000" pitchFamily="2" charset="0"/>
              </a:rPr>
              <a:t>Je n'avais plus de souffle pour faire tourner la roue</a:t>
            </a:r>
            <a:r>
              <a:rPr lang="fr-FR" sz="1000" baseline="30000" dirty="0">
                <a:latin typeface="Roboto" panose="02000000000000000000" pitchFamily="2" charset="0"/>
              </a:rPr>
              <a:t>3</a:t>
            </a:r>
            <a:br>
              <a:rPr lang="fr-FR" sz="1000" dirty="0">
                <a:latin typeface="Roboto" panose="02000000000000000000" pitchFamily="2" charset="0"/>
              </a:rPr>
            </a:br>
            <a:r>
              <a:rPr lang="fr-FR" sz="1000" dirty="0">
                <a:latin typeface="Roboto" panose="02000000000000000000" pitchFamily="2" charset="0"/>
              </a:rPr>
              <a:t>Jusqu'au jour où le destin</a:t>
            </a:r>
            <a:r>
              <a:rPr lang="fr-FR" sz="1000" baseline="30000" dirty="0">
                <a:latin typeface="Roboto" panose="02000000000000000000" pitchFamily="2" charset="0"/>
              </a:rPr>
              <a:t>4</a:t>
            </a:r>
            <a:r>
              <a:rPr lang="fr-FR" sz="1000" dirty="0">
                <a:latin typeface="Roboto" panose="02000000000000000000" pitchFamily="2" charset="0"/>
              </a:rPr>
              <a:t> vous a mis sur ma route</a:t>
            </a:r>
          </a:p>
          <a:p>
            <a:pPr>
              <a:lnSpc>
                <a:spcPts val="1300"/>
              </a:lnSpc>
            </a:pPr>
            <a:r>
              <a:rPr lang="fr-FR" sz="1000" dirty="0">
                <a:latin typeface="Roboto" panose="02000000000000000000" pitchFamily="2" charset="0"/>
              </a:rPr>
              <a:t>Oui c'est vous qui m'avez réanimé</a:t>
            </a:r>
            <a:r>
              <a:rPr lang="fr-FR" sz="1000" baseline="30000" dirty="0">
                <a:latin typeface="Roboto" panose="02000000000000000000" pitchFamily="2" charset="0"/>
              </a:rPr>
              <a:t>5 </a:t>
            </a:r>
            <a:br>
              <a:rPr lang="fr-FR" sz="1000" dirty="0">
                <a:latin typeface="Roboto" panose="02000000000000000000" pitchFamily="2" charset="0"/>
              </a:rPr>
            </a:br>
            <a:r>
              <a:rPr lang="fr-FR" sz="1000" dirty="0">
                <a:latin typeface="Roboto" panose="02000000000000000000" pitchFamily="2" charset="0"/>
              </a:rPr>
              <a:t>Grâce à vous ma flamme s'est allumée</a:t>
            </a:r>
          </a:p>
          <a:p>
            <a:pPr>
              <a:lnSpc>
                <a:spcPts val="1300"/>
              </a:lnSpc>
            </a:pPr>
            <a:endParaRPr lang="fr-FR" sz="1000" dirty="0">
              <a:latin typeface="Roboto" panose="02000000000000000000" pitchFamily="2" charset="0"/>
            </a:endParaRPr>
          </a:p>
          <a:p>
            <a:pPr>
              <a:lnSpc>
                <a:spcPts val="1300"/>
              </a:lnSpc>
            </a:pPr>
            <a:r>
              <a:rPr lang="fr-FR" sz="1000" dirty="0">
                <a:latin typeface="Roboto" panose="02000000000000000000" pitchFamily="2" charset="0"/>
              </a:rPr>
              <a:t>Refrain : </a:t>
            </a:r>
          </a:p>
          <a:p>
            <a:pPr>
              <a:lnSpc>
                <a:spcPts val="1300"/>
              </a:lnSpc>
            </a:pPr>
            <a:r>
              <a:rPr lang="fr-FR" sz="1000" dirty="0">
                <a:latin typeface="Roboto" panose="02000000000000000000" pitchFamily="2" charset="0"/>
              </a:rPr>
              <a:t>On a tous un jour eu ce moment de magie</a:t>
            </a:r>
            <a:br>
              <a:rPr lang="fr-FR" sz="1000" dirty="0">
                <a:latin typeface="Roboto" panose="02000000000000000000" pitchFamily="2" charset="0"/>
              </a:rPr>
            </a:br>
            <a:r>
              <a:rPr lang="fr-FR" sz="1000" dirty="0">
                <a:latin typeface="Roboto" panose="02000000000000000000" pitchFamily="2" charset="0"/>
              </a:rPr>
              <a:t>Croisé ce héros malgré lui qui veut sauver une vie</a:t>
            </a:r>
            <a:br>
              <a:rPr lang="fr-FR" sz="1000" dirty="0">
                <a:latin typeface="Roboto" panose="02000000000000000000" pitchFamily="2" charset="0"/>
              </a:rPr>
            </a:br>
            <a:r>
              <a:rPr lang="fr-FR" sz="1000" dirty="0">
                <a:latin typeface="Roboto" panose="02000000000000000000" pitchFamily="2" charset="0"/>
              </a:rPr>
              <a:t>Un mot, un sourire, une histoire et l'espoir fleurit</a:t>
            </a:r>
            <a:br>
              <a:rPr lang="fr-FR" sz="1000" dirty="0">
                <a:latin typeface="Roboto" panose="02000000000000000000" pitchFamily="2" charset="0"/>
              </a:rPr>
            </a:br>
            <a:r>
              <a:rPr lang="fr-FR" sz="1000" dirty="0">
                <a:latin typeface="Roboto" panose="02000000000000000000" pitchFamily="2" charset="0"/>
              </a:rPr>
              <a:t>À tous ces héros malgré eux, j'voulais leur dire merci</a:t>
            </a:r>
          </a:p>
          <a:p>
            <a:pPr>
              <a:lnSpc>
                <a:spcPts val="1300"/>
              </a:lnSpc>
            </a:pPr>
            <a:endParaRPr lang="fr-FR" sz="1000" dirty="0">
              <a:latin typeface="Roboto" panose="02000000000000000000" pitchFamily="2" charset="0"/>
            </a:endParaRPr>
          </a:p>
          <a:p>
            <a:pPr>
              <a:lnSpc>
                <a:spcPts val="1300"/>
              </a:lnSpc>
            </a:pPr>
            <a:r>
              <a:rPr lang="fr-FR" sz="1000" dirty="0">
                <a:latin typeface="Roboto" panose="02000000000000000000" pitchFamily="2" charset="0"/>
              </a:rPr>
              <a:t>On ne se connaît pas mais vous m'avez tellement appris</a:t>
            </a:r>
            <a:br>
              <a:rPr lang="fr-FR" sz="1000" dirty="0">
                <a:latin typeface="Roboto" panose="02000000000000000000" pitchFamily="2" charset="0"/>
              </a:rPr>
            </a:br>
            <a:r>
              <a:rPr lang="fr-FR" sz="1000" dirty="0">
                <a:latin typeface="Roboto" panose="02000000000000000000" pitchFamily="2" charset="0"/>
              </a:rPr>
              <a:t>Vos mots, vos sourires et vos larmes m'ont sauvé la vie</a:t>
            </a:r>
            <a:br>
              <a:rPr lang="fr-FR" sz="1000" dirty="0">
                <a:latin typeface="Roboto" panose="02000000000000000000" pitchFamily="2" charset="0"/>
              </a:rPr>
            </a:br>
            <a:r>
              <a:rPr lang="fr-FR" sz="1000" dirty="0">
                <a:latin typeface="Roboto" panose="02000000000000000000" pitchFamily="2" charset="0"/>
              </a:rPr>
              <a:t>Vos combats m'ont appris à encaisser les coups</a:t>
            </a:r>
            <a:r>
              <a:rPr lang="fr-FR" sz="1000" baseline="30000" dirty="0">
                <a:latin typeface="Roboto" panose="02000000000000000000" pitchFamily="2" charset="0"/>
              </a:rPr>
              <a:t>6</a:t>
            </a:r>
            <a:br>
              <a:rPr lang="fr-FR" sz="1000" dirty="0">
                <a:latin typeface="Roboto" panose="02000000000000000000" pitchFamily="2" charset="0"/>
              </a:rPr>
            </a:br>
            <a:r>
              <a:rPr lang="fr-FR" sz="1000" dirty="0">
                <a:latin typeface="Roboto" panose="02000000000000000000" pitchFamily="2" charset="0"/>
              </a:rPr>
              <a:t>Et votre persévérance</a:t>
            </a:r>
            <a:r>
              <a:rPr lang="fr-FR" sz="1000" baseline="30000" dirty="0">
                <a:latin typeface="Roboto" panose="02000000000000000000" pitchFamily="2" charset="0"/>
              </a:rPr>
              <a:t>7</a:t>
            </a:r>
            <a:r>
              <a:rPr lang="fr-FR" sz="1000" dirty="0">
                <a:latin typeface="Roboto" panose="02000000000000000000" pitchFamily="2" charset="0"/>
              </a:rPr>
              <a:t> à me remettre debout</a:t>
            </a:r>
            <a:br>
              <a:rPr lang="fr-FR" sz="1000" dirty="0">
                <a:latin typeface="Roboto" panose="02000000000000000000" pitchFamily="2" charset="0"/>
              </a:rPr>
            </a:br>
            <a:r>
              <a:rPr lang="fr-FR" sz="1000" dirty="0">
                <a:latin typeface="Roboto" panose="02000000000000000000" pitchFamily="2" charset="0"/>
              </a:rPr>
              <a:t>Vos médailles ont redonné vie à mes rêves de gamin</a:t>
            </a:r>
            <a:r>
              <a:rPr lang="fr-FR" sz="1000" baseline="30000" dirty="0">
                <a:latin typeface="Roboto" panose="02000000000000000000" pitchFamily="2" charset="0"/>
              </a:rPr>
              <a:t>8</a:t>
            </a:r>
            <a:br>
              <a:rPr lang="fr-FR" sz="1000" dirty="0">
                <a:latin typeface="Roboto" panose="02000000000000000000" pitchFamily="2" charset="0"/>
              </a:rPr>
            </a:br>
            <a:r>
              <a:rPr lang="fr-FR" sz="1000" dirty="0">
                <a:latin typeface="Roboto" panose="02000000000000000000" pitchFamily="2" charset="0"/>
              </a:rPr>
              <a:t>Vos valeurs m'ont appris ce qu’est vraiment être un humain</a:t>
            </a:r>
            <a:br>
              <a:rPr lang="fr-FR" sz="1000" dirty="0">
                <a:latin typeface="Roboto" panose="02000000000000000000" pitchFamily="2" charset="0"/>
              </a:rPr>
            </a:br>
            <a:r>
              <a:rPr lang="fr-FR" sz="1000" dirty="0">
                <a:latin typeface="Roboto" panose="02000000000000000000" pitchFamily="2" charset="0"/>
              </a:rPr>
              <a:t>Vous êtes ce second souffle qui m'a fait tourner la roue</a:t>
            </a:r>
            <a:br>
              <a:rPr lang="fr-FR" sz="1000" dirty="0">
                <a:latin typeface="Roboto" panose="02000000000000000000" pitchFamily="2" charset="0"/>
              </a:rPr>
            </a:br>
            <a:r>
              <a:rPr lang="fr-FR" sz="1000" dirty="0">
                <a:latin typeface="Roboto" panose="02000000000000000000" pitchFamily="2" charset="0"/>
              </a:rPr>
              <a:t>Je remercie le destin de vous avoir mis sur ma route</a:t>
            </a:r>
          </a:p>
          <a:p>
            <a:pPr>
              <a:lnSpc>
                <a:spcPts val="1300"/>
              </a:lnSpc>
            </a:pPr>
            <a:r>
              <a:rPr lang="fr-FR" sz="1000" dirty="0">
                <a:latin typeface="Roboto" panose="02000000000000000000" pitchFamily="2" charset="0"/>
              </a:rPr>
              <a:t>Oui c'est vous qui m'avez réanimé</a:t>
            </a:r>
            <a:br>
              <a:rPr lang="fr-FR" sz="1000" dirty="0">
                <a:latin typeface="Roboto" panose="02000000000000000000" pitchFamily="2" charset="0"/>
              </a:rPr>
            </a:br>
            <a:r>
              <a:rPr lang="fr-FR" sz="1000" dirty="0">
                <a:latin typeface="Roboto" panose="02000000000000000000" pitchFamily="2" charset="0"/>
              </a:rPr>
              <a:t>Grâce à vous ma flamme s'est allumée</a:t>
            </a:r>
          </a:p>
          <a:p>
            <a:pPr>
              <a:lnSpc>
                <a:spcPts val="1300"/>
              </a:lnSpc>
            </a:pPr>
            <a:endParaRPr lang="fr-FR" sz="1000" dirty="0">
              <a:latin typeface="Roboto" panose="02000000000000000000" pitchFamily="2" charset="0"/>
            </a:endParaRPr>
          </a:p>
          <a:p>
            <a:pPr>
              <a:lnSpc>
                <a:spcPts val="1300"/>
              </a:lnSpc>
            </a:pPr>
            <a:r>
              <a:rPr lang="fr-FR" sz="1000" dirty="0">
                <a:latin typeface="Roboto" panose="02000000000000000000" pitchFamily="2" charset="0"/>
              </a:rPr>
              <a:t>Refrain</a:t>
            </a:r>
          </a:p>
          <a:p>
            <a:pPr>
              <a:lnSpc>
                <a:spcPts val="1300"/>
              </a:lnSpc>
            </a:pPr>
            <a:endParaRPr lang="fr-FR" sz="1000" dirty="0">
              <a:latin typeface="Roboto" panose="02000000000000000000" pitchFamily="2" charset="0"/>
            </a:endParaRPr>
          </a:p>
          <a:p>
            <a:pPr>
              <a:lnSpc>
                <a:spcPts val="1300"/>
              </a:lnSpc>
            </a:pPr>
            <a:r>
              <a:rPr lang="fr-FR" sz="1000" dirty="0">
                <a:latin typeface="Roboto" panose="02000000000000000000" pitchFamily="2" charset="0"/>
              </a:rPr>
              <a:t>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oh </a:t>
            </a:r>
            <a:r>
              <a:rPr lang="fr-FR" sz="1000" dirty="0" err="1">
                <a:latin typeface="Roboto" panose="02000000000000000000" pitchFamily="2" charset="0"/>
              </a:rPr>
              <a:t>oh</a:t>
            </a:r>
            <a:br>
              <a:rPr lang="fr-FR" sz="1000" dirty="0">
                <a:latin typeface="Roboto" panose="02000000000000000000" pitchFamily="2" charset="0"/>
              </a:rPr>
            </a:br>
            <a:r>
              <a:rPr lang="fr-FR" sz="1000" dirty="0">
                <a:latin typeface="Roboto" panose="02000000000000000000" pitchFamily="2" charset="0"/>
              </a:rPr>
              <a:t>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oh </a:t>
            </a:r>
            <a:r>
              <a:rPr lang="fr-FR" sz="1000" dirty="0" err="1">
                <a:latin typeface="Roboto" panose="02000000000000000000" pitchFamily="2" charset="0"/>
              </a:rPr>
              <a:t>oh</a:t>
            </a:r>
            <a:endParaRPr lang="fr-FR" sz="1000" dirty="0">
              <a:latin typeface="Roboto" panose="02000000000000000000" pitchFamily="2" charset="0"/>
            </a:endParaRPr>
          </a:p>
          <a:p>
            <a:pPr>
              <a:lnSpc>
                <a:spcPts val="1300"/>
              </a:lnSpc>
            </a:pPr>
            <a:br>
              <a:rPr lang="fr-FR" sz="1000" dirty="0">
                <a:latin typeface="Roboto" panose="02000000000000000000" pitchFamily="2" charset="0"/>
              </a:rPr>
            </a:br>
            <a:r>
              <a:rPr lang="fr-FR" sz="1000" dirty="0">
                <a:latin typeface="Roboto" panose="02000000000000000000" pitchFamily="2" charset="0"/>
              </a:rPr>
              <a:t>Je ne veux pas vous déranger, ni vous embarrasser</a:t>
            </a:r>
            <a:br>
              <a:rPr lang="fr-FR" sz="1000" dirty="0">
                <a:latin typeface="Roboto" panose="02000000000000000000" pitchFamily="2" charset="0"/>
              </a:rPr>
            </a:br>
            <a:r>
              <a:rPr lang="fr-FR" sz="1000" dirty="0">
                <a:latin typeface="Roboto" panose="02000000000000000000" pitchFamily="2" charset="0"/>
              </a:rPr>
              <a:t>J'avais tellement besoin de voir mon héros et de lui dire merci</a:t>
            </a:r>
            <a:br>
              <a:rPr lang="fr-FR" sz="1000" dirty="0">
                <a:latin typeface="Roboto" panose="02000000000000000000" pitchFamily="2" charset="0"/>
              </a:rPr>
            </a:br>
            <a:r>
              <a:rPr lang="fr-FR" sz="1000" dirty="0">
                <a:latin typeface="Roboto" panose="02000000000000000000" pitchFamily="2" charset="0"/>
              </a:rPr>
              <a:t>Ces mots vous sont adressés, peut-être qu'ils feront l'effet</a:t>
            </a:r>
            <a:br>
              <a:rPr lang="fr-FR" sz="1000" dirty="0">
                <a:latin typeface="Roboto" panose="02000000000000000000" pitchFamily="2" charset="0"/>
              </a:rPr>
            </a:br>
            <a:r>
              <a:rPr lang="fr-FR" sz="1000" dirty="0">
                <a:latin typeface="Roboto" panose="02000000000000000000" pitchFamily="2" charset="0"/>
              </a:rPr>
              <a:t>Que vous avez eu sur ma vie</a:t>
            </a:r>
          </a:p>
          <a:p>
            <a:pPr>
              <a:lnSpc>
                <a:spcPts val="1300"/>
              </a:lnSpc>
            </a:pPr>
            <a:endParaRPr lang="fr-FR" sz="1000" dirty="0">
              <a:latin typeface="Roboto" panose="02000000000000000000" pitchFamily="2" charset="0"/>
            </a:endParaRPr>
          </a:p>
          <a:p>
            <a:pPr>
              <a:lnSpc>
                <a:spcPts val="1300"/>
              </a:lnSpc>
            </a:pPr>
            <a:r>
              <a:rPr lang="fr-FR" sz="1000" dirty="0">
                <a:latin typeface="Roboto" panose="02000000000000000000" pitchFamily="2" charset="0"/>
              </a:rPr>
              <a:t>Refrain</a:t>
            </a:r>
          </a:p>
          <a:p>
            <a:pPr>
              <a:lnSpc>
                <a:spcPts val="1300"/>
              </a:lnSpc>
            </a:pPr>
            <a:endParaRPr lang="fr-FR" sz="1000" dirty="0">
              <a:latin typeface="Roboto" panose="02000000000000000000" pitchFamily="2" charset="0"/>
            </a:endParaRPr>
          </a:p>
          <a:p>
            <a:pPr>
              <a:lnSpc>
                <a:spcPts val="1300"/>
              </a:lnSpc>
            </a:pPr>
            <a:r>
              <a:rPr lang="fr-FR" sz="1000" dirty="0">
                <a:latin typeface="Roboto" panose="02000000000000000000" pitchFamily="2" charset="0"/>
              </a:rPr>
              <a:t>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oh </a:t>
            </a:r>
            <a:r>
              <a:rPr lang="fr-FR" sz="1000" dirty="0" err="1">
                <a:latin typeface="Roboto" panose="02000000000000000000" pitchFamily="2" charset="0"/>
              </a:rPr>
              <a:t>oh</a:t>
            </a:r>
            <a:br>
              <a:rPr lang="fr-FR" sz="1000" dirty="0">
                <a:latin typeface="Roboto" panose="02000000000000000000" pitchFamily="2" charset="0"/>
              </a:rPr>
            </a:br>
            <a:r>
              <a:rPr lang="fr-FR" sz="1000" dirty="0">
                <a:latin typeface="Roboto" panose="02000000000000000000" pitchFamily="2" charset="0"/>
              </a:rPr>
              <a:t>Je voulais vous dire merci</a:t>
            </a:r>
            <a:br>
              <a:rPr lang="fr-FR" sz="1000" dirty="0">
                <a:latin typeface="Roboto" panose="02000000000000000000" pitchFamily="2" charset="0"/>
              </a:rPr>
            </a:br>
            <a:r>
              <a:rPr lang="fr-FR" sz="1000" dirty="0">
                <a:latin typeface="Roboto" panose="02000000000000000000" pitchFamily="2" charset="0"/>
              </a:rPr>
              <a:t>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oh </a:t>
            </a:r>
            <a:r>
              <a:rPr lang="fr-FR" sz="1000" dirty="0" err="1">
                <a:latin typeface="Roboto" panose="02000000000000000000" pitchFamily="2" charset="0"/>
              </a:rPr>
              <a:t>oh</a:t>
            </a:r>
            <a:br>
              <a:rPr lang="fr-FR" sz="1000" dirty="0">
                <a:latin typeface="Roboto" panose="02000000000000000000" pitchFamily="2" charset="0"/>
              </a:rPr>
            </a:br>
            <a:r>
              <a:rPr lang="fr-FR" sz="1000" dirty="0">
                <a:latin typeface="Roboto" panose="02000000000000000000" pitchFamily="2" charset="0"/>
              </a:rPr>
              <a:t>Je voulais vous dire merci</a:t>
            </a:r>
            <a:br>
              <a:rPr lang="fr-FR" sz="1000" dirty="0">
                <a:latin typeface="Roboto" panose="02000000000000000000" pitchFamily="2" charset="0"/>
              </a:rPr>
            </a:br>
            <a:r>
              <a:rPr lang="fr-FR" sz="1000" dirty="0">
                <a:latin typeface="Roboto" panose="02000000000000000000" pitchFamily="2" charset="0"/>
              </a:rPr>
              <a:t>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eh la </a:t>
            </a:r>
            <a:r>
              <a:rPr lang="fr-FR" sz="1000" dirty="0" err="1">
                <a:latin typeface="Roboto" panose="02000000000000000000" pitchFamily="2" charset="0"/>
              </a:rPr>
              <a:t>la</a:t>
            </a:r>
            <a:r>
              <a:rPr lang="fr-FR" sz="1000" dirty="0">
                <a:latin typeface="Roboto" panose="02000000000000000000" pitchFamily="2" charset="0"/>
              </a:rPr>
              <a:t> oh </a:t>
            </a:r>
            <a:r>
              <a:rPr lang="fr-FR" sz="1000" dirty="0" err="1">
                <a:latin typeface="Roboto" panose="02000000000000000000" pitchFamily="2" charset="0"/>
              </a:rPr>
              <a:t>oh</a:t>
            </a:r>
            <a:br>
              <a:rPr lang="fr-FR" sz="1000" dirty="0">
                <a:latin typeface="Roboto" panose="02000000000000000000" pitchFamily="2" charset="0"/>
              </a:rPr>
            </a:br>
            <a:endParaRPr lang="fr-FR" sz="1000" dirty="0">
              <a:latin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160214"/>
            <a:ext cx="2082205" cy="3485506"/>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rPr>
              <a:t>Saïd M'</a:t>
            </a:r>
            <a:r>
              <a:rPr lang="fr-FR" sz="900" kern="1300" dirty="0" err="1">
                <a:latin typeface="Roboto Medium" panose="02000000000000000000" pitchFamily="2" charset="0"/>
              </a:rPr>
              <a:t>Roumbaba</a:t>
            </a:r>
            <a:r>
              <a:rPr lang="fr-FR" sz="900" kern="1300" dirty="0">
                <a:latin typeface="Roboto Medium" panose="02000000000000000000" pitchFamily="2" charset="0"/>
              </a:rPr>
              <a:t>, plus connu sous le pseudonyme Soprano, est un rappeur, chanteur et compositeur français né le 14 janvier 1979 à Marseille. En 1995, il fonde son groupe avec des copains de collège sous le nom de Psy 4 de la Rime et se fait repérer par le groupe IAM.  En 2007, il prend son envol et signe son premier album solo </a:t>
            </a:r>
            <a:r>
              <a:rPr lang="fr-FR" sz="900" i="1" kern="1300" dirty="0">
                <a:latin typeface="Roboto Medium" panose="02000000000000000000" pitchFamily="2" charset="0"/>
              </a:rPr>
              <a:t>Puisqu’il faut vivre </a:t>
            </a:r>
            <a:r>
              <a:rPr lang="fr-FR" sz="900" kern="1300" dirty="0">
                <a:latin typeface="Roboto Medium" panose="02000000000000000000" pitchFamily="2" charset="0"/>
              </a:rPr>
              <a:t>qui se vend à plus de 200 000 exemplaires et devient double disque d’or. Entre 2010 et 2017, Soprano sort deux autres albums qui rencontrent un vif succès. En novembre 2018, il sort </a:t>
            </a:r>
            <a:r>
              <a:rPr lang="fr-FR" sz="900" i="1" kern="1300" dirty="0">
                <a:latin typeface="Roboto Medium" panose="02000000000000000000" pitchFamily="2" charset="0"/>
              </a:rPr>
              <a:t>Phoenix</a:t>
            </a:r>
            <a:r>
              <a:rPr lang="fr-FR" sz="900" kern="1300" dirty="0">
                <a:latin typeface="Roboto Medium" panose="02000000000000000000" pitchFamily="2" charset="0"/>
              </a:rPr>
              <a:t> qui est certifié disque d’or en dix jours. En novembre 2020, il annonce son prochain album </a:t>
            </a:r>
            <a:r>
              <a:rPr lang="fr-FR" sz="900" i="1" kern="1300" dirty="0">
                <a:latin typeface="Roboto Medium" panose="02000000000000000000" pitchFamily="2" charset="0"/>
              </a:rPr>
              <a:t>Chasseurs d’étoiles </a:t>
            </a:r>
            <a:r>
              <a:rPr lang="fr-FR" sz="900" kern="1300" dirty="0">
                <a:latin typeface="Roboto Medium" panose="02000000000000000000" pitchFamily="2" charset="0"/>
              </a:rPr>
              <a:t>ainsi qu'une tournée des stades en France.</a:t>
            </a:r>
          </a:p>
          <a:p>
            <a:pPr algn="just">
              <a:lnSpc>
                <a:spcPts val="1280"/>
              </a:lnSpc>
            </a:pP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7771665"/>
            <a:ext cx="2268560" cy="1823384"/>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Tout foutre en l’air </a:t>
            </a:r>
            <a:r>
              <a:rPr lang="fr-FR" sz="850" dirty="0">
                <a:latin typeface="Roboto" panose="02000000000000000000" pitchFamily="2" charset="0"/>
                <a:ea typeface="Roboto" panose="02000000000000000000" pitchFamily="2" charset="0"/>
              </a:rPr>
              <a:t>: abandonner.</a:t>
            </a:r>
          </a:p>
          <a:p>
            <a:pPr algn="just">
              <a:lnSpc>
                <a:spcPts val="1080"/>
              </a:lnSpc>
            </a:pPr>
            <a:r>
              <a:rPr lang="fr-FR" sz="850" i="1" dirty="0">
                <a:latin typeface="Roboto" panose="02000000000000000000" pitchFamily="2" charset="0"/>
                <a:ea typeface="Roboto" panose="02000000000000000000" pitchFamily="2" charset="0"/>
              </a:rPr>
              <a:t>2. Aller faire ma guerre </a:t>
            </a:r>
            <a:r>
              <a:rPr lang="fr-FR" sz="850" dirty="0">
                <a:latin typeface="Roboto" panose="02000000000000000000" pitchFamily="2" charset="0"/>
                <a:ea typeface="Roboto" panose="02000000000000000000" pitchFamily="2" charset="0"/>
              </a:rPr>
              <a:t>: faire des choses difficiles. </a:t>
            </a:r>
          </a:p>
          <a:p>
            <a:pPr algn="just">
              <a:lnSpc>
                <a:spcPts val="1080"/>
              </a:lnSpc>
            </a:pPr>
            <a:r>
              <a:rPr lang="fr-FR" sz="850" i="1" dirty="0">
                <a:latin typeface="Roboto" panose="02000000000000000000" pitchFamily="2" charset="0"/>
                <a:ea typeface="Roboto" panose="02000000000000000000" pitchFamily="2" charset="0"/>
              </a:rPr>
              <a:t>3. Faire tourner la roue </a:t>
            </a:r>
            <a:r>
              <a:rPr lang="fr-FR" sz="850" dirty="0">
                <a:latin typeface="Roboto" panose="02000000000000000000" pitchFamily="2" charset="0"/>
                <a:ea typeface="Roboto" panose="02000000000000000000" pitchFamily="2" charset="0"/>
              </a:rPr>
              <a:t>: continuer d’avancer.</a:t>
            </a:r>
          </a:p>
          <a:p>
            <a:pPr algn="just">
              <a:lnSpc>
                <a:spcPts val="1080"/>
              </a:lnSpc>
            </a:pPr>
            <a:r>
              <a:rPr lang="fr-FR" sz="850" i="1" dirty="0">
                <a:latin typeface="Roboto" panose="02000000000000000000" pitchFamily="2" charset="0"/>
              </a:rPr>
              <a:t>4. Le destin : </a:t>
            </a:r>
            <a:r>
              <a:rPr lang="fr-FR" sz="850" dirty="0">
                <a:latin typeface="Roboto" panose="02000000000000000000" pitchFamily="2" charset="0"/>
              </a:rPr>
              <a:t>la fatalité. </a:t>
            </a:r>
          </a:p>
          <a:p>
            <a:pPr algn="just">
              <a:lnSpc>
                <a:spcPts val="1080"/>
              </a:lnSpc>
            </a:pPr>
            <a:r>
              <a:rPr lang="fr-FR" sz="850" i="1" dirty="0">
                <a:latin typeface="Roboto" panose="02000000000000000000" pitchFamily="2" charset="0"/>
              </a:rPr>
              <a:t>5. Réanimer quelqu’un : </a:t>
            </a:r>
            <a:r>
              <a:rPr lang="fr-FR" sz="850" dirty="0">
                <a:latin typeface="Roboto" panose="02000000000000000000" pitchFamily="2" charset="0"/>
              </a:rPr>
              <a:t>redonner du courage.</a:t>
            </a:r>
          </a:p>
          <a:p>
            <a:pPr algn="just">
              <a:lnSpc>
                <a:spcPts val="1080"/>
              </a:lnSpc>
            </a:pPr>
            <a:r>
              <a:rPr lang="fr-FR" sz="850" i="1" dirty="0">
                <a:latin typeface="Roboto" panose="02000000000000000000" pitchFamily="2" charset="0"/>
              </a:rPr>
              <a:t>6. Encaisser les coups </a:t>
            </a:r>
            <a:r>
              <a:rPr lang="fr-FR" sz="850" dirty="0">
                <a:latin typeface="Roboto" panose="02000000000000000000" pitchFamily="2" charset="0"/>
              </a:rPr>
              <a:t>:</a:t>
            </a:r>
            <a:r>
              <a:rPr lang="fr-FR" sz="850" i="1" dirty="0">
                <a:latin typeface="Roboto" panose="02000000000000000000" pitchFamily="2" charset="0"/>
              </a:rPr>
              <a:t> </a:t>
            </a:r>
            <a:r>
              <a:rPr lang="fr-FR" sz="850" dirty="0">
                <a:latin typeface="Roboto" panose="02000000000000000000" pitchFamily="2" charset="0"/>
              </a:rPr>
              <a:t>supporter les provocations. </a:t>
            </a:r>
          </a:p>
          <a:p>
            <a:pPr algn="just">
              <a:lnSpc>
                <a:spcPts val="1080"/>
              </a:lnSpc>
            </a:pPr>
            <a:r>
              <a:rPr lang="fr-FR" sz="850" i="1" dirty="0">
                <a:latin typeface="Roboto" panose="02000000000000000000" pitchFamily="2" charset="0"/>
              </a:rPr>
              <a:t>7. La persévérance : </a:t>
            </a:r>
            <a:r>
              <a:rPr lang="fr-FR" sz="850" dirty="0">
                <a:latin typeface="Roboto" panose="02000000000000000000" pitchFamily="2" charset="0"/>
              </a:rPr>
              <a:t>l’obstination.</a:t>
            </a:r>
          </a:p>
          <a:p>
            <a:pPr>
              <a:lnSpc>
                <a:spcPts val="1080"/>
              </a:lnSpc>
            </a:pPr>
            <a:r>
              <a:rPr lang="fr-FR" sz="850" i="1" dirty="0">
                <a:latin typeface="Roboto" panose="02000000000000000000" pitchFamily="2" charset="0"/>
              </a:rPr>
              <a:t>8. Un gamin </a:t>
            </a:r>
            <a:r>
              <a:rPr lang="fr-FR" sz="850" dirty="0">
                <a:latin typeface="Roboto" panose="02000000000000000000" pitchFamily="2" charset="0"/>
              </a:rPr>
              <a:t>: un enfant.</a:t>
            </a:r>
          </a:p>
          <a:p>
            <a:pPr>
              <a:lnSpc>
                <a:spcPts val="1080"/>
              </a:lnSpc>
            </a:pPr>
            <a:endParaRPr lang="fr-FR" sz="850" i="1" dirty="0">
              <a:latin typeface="Roboto" panose="02000000000000000000" pitchFamily="2" charset="0"/>
            </a:endParaRP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Noémie Le </a:t>
            </a:r>
            <a:r>
              <a:rPr lang="fr-FR" sz="800" dirty="0" err="1">
                <a:latin typeface="Roboto Light" panose="02000000000000000000" pitchFamily="2" charset="0"/>
                <a:ea typeface="Roboto" panose="02000000000000000000" pitchFamily="2" charset="0"/>
              </a:rPr>
              <a:t>Stume</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22240" y="6571815"/>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Soprano, abonnez-vous à son compte Instagram </a:t>
            </a:r>
            <a:r>
              <a:rPr lang="fr-FR" sz="850" b="1" i="1" kern="1100" dirty="0">
                <a:latin typeface="Roboto" panose="02000000000000000000" pitchFamily="2" charset="0"/>
                <a:ea typeface="Roboto" panose="02000000000000000000" pitchFamily="2" charset="0"/>
              </a:rPr>
              <a:t>« @sopranopsy4 »</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nvPicPr>
        <p:blipFill>
          <a:blip r:embed="rId3"/>
          <a:stretch>
            <a:fillRect/>
          </a:stretch>
        </p:blipFill>
        <p:spPr>
          <a:xfrm>
            <a:off x="-13840" y="3175"/>
            <a:ext cx="2743200" cy="660400"/>
          </a:xfrm>
          <a:prstGeom prst="rect">
            <a:avLst/>
          </a:prstGeom>
        </p:spPr>
      </p:pic>
      <p:pic>
        <p:nvPicPr>
          <p:cNvPr id="8" name="Image 7">
            <a:extLst>
              <a:ext uri="{FF2B5EF4-FFF2-40B4-BE49-F238E27FC236}">
                <a16:creationId xmlns:a16="http://schemas.microsoft.com/office/drawing/2014/main" id="{E1986715-0423-E847-B05B-C51D2C27DE19}"/>
              </a:ext>
            </a:extLst>
          </p:cNvPr>
          <p:cNvPicPr>
            <a:picLocks noChangeAspect="1"/>
          </p:cNvPicPr>
          <p:nvPr/>
        </p:nvPicPr>
        <p:blipFill>
          <a:blip r:embed="rId4"/>
          <a:stretch>
            <a:fillRect/>
          </a:stretch>
        </p:blipFill>
        <p:spPr>
          <a:xfrm>
            <a:off x="339400" y="7126380"/>
            <a:ext cx="469900" cy="5969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Soprano</a:t>
            </a:r>
          </a:p>
        </p:txBody>
      </p:sp>
      <p:pic>
        <p:nvPicPr>
          <p:cNvPr id="1026" name="Picture 2" descr="Soprano - À nos héros du quotidien : écoutez avec les paroles | Deezer">
            <a:extLst>
              <a:ext uri="{FF2B5EF4-FFF2-40B4-BE49-F238E27FC236}">
                <a16:creationId xmlns:a16="http://schemas.microsoft.com/office/drawing/2014/main" id="{EAE1636F-8C7A-4D3C-ADE2-E92636F4B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03" y="814635"/>
            <a:ext cx="2158349" cy="215834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74052080-CBC3-814F-8DBD-D137DB65D04E}"/>
              </a:ext>
            </a:extLst>
          </p:cNvPr>
          <p:cNvPicPr>
            <a:picLocks noChangeAspect="1"/>
          </p:cNvPicPr>
          <p:nvPr/>
        </p:nvPicPr>
        <p:blipFill>
          <a:blip r:embed="rId6"/>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4E9B13-7D5B-DA42-97B1-871CA6236EE5}"/>
              </a:ext>
            </a:extLst>
          </p:cNvPr>
          <p:cNvPicPr>
            <a:picLocks noChangeAspect="1"/>
          </p:cNvPicPr>
          <p:nvPr/>
        </p:nvPicPr>
        <p:blipFill>
          <a:blip r:embed="rId2"/>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6" y="724598"/>
            <a:ext cx="284262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À nos héros du quotidien » </a:t>
            </a:r>
            <a:r>
              <a:rPr lang="fr-FR" sz="1200" dirty="0">
                <a:latin typeface="Roboto" panose="02000000000000000000" pitchFamily="2" charset="0"/>
                <a:ea typeface="Roboto" panose="02000000000000000000" pitchFamily="2" charset="0"/>
              </a:rPr>
              <a:t>Soprano</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139820367"/>
              </p:ext>
            </p:extLst>
          </p:nvPr>
        </p:nvGraphicFramePr>
        <p:xfrm>
          <a:off x="1130984" y="2016359"/>
          <a:ext cx="5717287" cy="5753405"/>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526">
                  <a:extLst>
                    <a:ext uri="{9D8B030D-6E8A-4147-A177-3AD203B41FA5}">
                      <a16:colId xmlns:a16="http://schemas.microsoft.com/office/drawing/2014/main" val="161568558"/>
                    </a:ext>
                  </a:extLst>
                </a:gridCol>
                <a:gridCol w="4085616">
                  <a:extLst>
                    <a:ext uri="{9D8B030D-6E8A-4147-A177-3AD203B41FA5}">
                      <a16:colId xmlns:a16="http://schemas.microsoft.com/office/drawing/2014/main" val="93050948"/>
                    </a:ext>
                  </a:extLst>
                </a:gridCol>
              </a:tblGrid>
              <a:tr h="1327732">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nSpc>
                          <a:spcPts val="1300"/>
                        </a:lnSpc>
                      </a:pPr>
                      <a:r>
                        <a:rPr lang="fr-FR" sz="1000" b="0" i="1" kern="1300" baseline="0" dirty="0">
                          <a:solidFill>
                            <a:schemeClr val="tx1"/>
                          </a:solidFill>
                          <a:latin typeface="Roboto" panose="02000000000000000000" pitchFamily="2" charset="0"/>
                          <a:ea typeface="Roboto" panose="02000000000000000000" pitchFamily="2" charset="0"/>
                        </a:rPr>
                        <a:t>À deux.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La première phrase de la chanson est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 On ne se connaît pas, mais je voulais vous dire merci. »</a:t>
                      </a:r>
                      <a:br>
                        <a:rPr lang="fr-FR" sz="1000" b="0" kern="1300" baseline="0" dirty="0">
                          <a:solidFill>
                            <a:schemeClr val="tx1"/>
                          </a:solidFill>
                          <a:latin typeface="Roboto" panose="02000000000000000000" pitchFamily="2" charset="0"/>
                          <a:ea typeface="Roboto" panose="02000000000000000000" pitchFamily="2" charset="0"/>
                        </a:rPr>
                      </a:b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Qui peut être « vous » ?</a:t>
                      </a:r>
                      <a:r>
                        <a:rPr lang="fr-FR" sz="1000" b="0" kern="1300" baseline="0" dirty="0">
                          <a:solidFill>
                            <a:schemeClr val="tx1"/>
                          </a:solidFill>
                          <a:effectLst/>
                          <a:latin typeface="Roboto" panose="02000000000000000000" pitchFamily="2" charset="0"/>
                          <a:ea typeface="Roboto" panose="02000000000000000000" pitchFamily="2" charset="0"/>
                          <a:cs typeface="+mn-cs"/>
                        </a:rPr>
                        <a:t> </a:t>
                      </a:r>
                      <a:r>
                        <a:rPr lang="fr-FR" sz="1000" b="0" kern="1300" baseline="0" dirty="0">
                          <a:solidFill>
                            <a:schemeClr val="dk1"/>
                          </a:solidFill>
                          <a:effectLst/>
                          <a:latin typeface="Roboto" panose="02000000000000000000" pitchFamily="2" charset="0"/>
                          <a:ea typeface="+mn-ea"/>
                          <a:cs typeface="+mn-cs"/>
                        </a:rPr>
                        <a:t>À qui parle le chanteur ?</a:t>
                      </a: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123406">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kern="1300" baseline="0" dirty="0">
                          <a:solidFill>
                            <a:schemeClr val="tx1"/>
                          </a:solidFill>
                          <a:latin typeface="Roboto" panose="02000000000000000000" pitchFamily="2" charset="0"/>
                          <a:ea typeface="Roboto" panose="02000000000000000000" pitchFamily="2" charset="0"/>
                        </a:rPr>
                        <a:t>Écoutez la chanson. Vous avez envie de…</a:t>
                      </a:r>
                    </a:p>
                    <a:p>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kern="1300" baseline="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tx1"/>
                          </a:solidFill>
                          <a:latin typeface="Roboto" panose="02000000000000000000" pitchFamily="2" charset="0"/>
                          <a:ea typeface="Roboto" panose="02000000000000000000" pitchFamily="2" charset="0"/>
                        </a:rPr>
                        <a:t>Pourquoi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337912">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i="1" kern="1300" baseline="0" dirty="0">
                          <a:solidFill>
                            <a:schemeClr val="tx1"/>
                          </a:solidFill>
                          <a:latin typeface="Roboto" panose="02000000000000000000" pitchFamily="2" charset="0"/>
                          <a:ea typeface="Roboto" panose="02000000000000000000" pitchFamily="2" charset="0"/>
                        </a:rPr>
                        <a:t>En petits groupes. </a:t>
                      </a:r>
                    </a:p>
                    <a:p>
                      <a:r>
                        <a:rPr lang="fr-FR" sz="1000" b="0" kern="1300" baseline="0" dirty="0">
                          <a:solidFill>
                            <a:schemeClr val="tx1"/>
                          </a:solidFill>
                          <a:latin typeface="Roboto" panose="02000000000000000000" pitchFamily="2" charset="0"/>
                          <a:ea typeface="Roboto" panose="02000000000000000000" pitchFamily="2" charset="0"/>
                        </a:rPr>
                        <a:t>Cette chanson s’adresse :</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à des super-héros imaginaires.</a:t>
                      </a:r>
                      <a:endParaRPr lang="fr-FR" sz="1000" b="0" kern="1300" baseline="0" dirty="0">
                        <a:solidFill>
                          <a:schemeClr val="dk1"/>
                        </a:solidFill>
                        <a:effectLst/>
                        <a:latin typeface="Roboto" panose="02000000000000000000" pitchFamily="2" charset="0"/>
                        <a:ea typeface="+mn-ea"/>
                        <a:cs typeface="+mn-cs"/>
                      </a:endParaRPr>
                    </a:p>
                    <a:p>
                      <a:pPr marL="171450" indent="-171450">
                        <a:buFont typeface="Wingdings" pitchFamily="2" charset="2"/>
                        <a:buChar char="q"/>
                      </a:pPr>
                      <a:r>
                        <a:rPr lang="fr-FR" sz="1000" b="0" kern="1300" baseline="0" dirty="0">
                          <a:solidFill>
                            <a:schemeClr val="dk1"/>
                          </a:solidFill>
                          <a:effectLst/>
                          <a:latin typeface="Roboto" panose="02000000000000000000" pitchFamily="2" charset="0"/>
                          <a:ea typeface="+mn-ea"/>
                          <a:cs typeface="+mn-cs"/>
                        </a:rPr>
                        <a:t>à des personnes de la vie réelle.</a:t>
                      </a:r>
                    </a:p>
                    <a:p>
                      <a:pPr marL="171450" indent="-171450">
                        <a:buFont typeface="Wingdings" pitchFamily="2" charset="2"/>
                        <a:buChar char="q"/>
                      </a:pPr>
                      <a:endParaRPr lang="fr-FR" sz="1000" b="0" kern="1300" baseline="0" dirty="0">
                        <a:solidFill>
                          <a:schemeClr val="dk1"/>
                        </a:solidFill>
                        <a:effectLst/>
                        <a:latin typeface="Roboto" panose="02000000000000000000" pitchFamily="2" charset="0"/>
                        <a:ea typeface="+mn-ea"/>
                        <a:cs typeface="+mn-cs"/>
                      </a:endParaRPr>
                    </a:p>
                    <a:p>
                      <a:pPr marL="0" indent="0" algn="just">
                        <a:buFont typeface="Wingdings" pitchFamily="2" charset="2"/>
                        <a:buNone/>
                      </a:pPr>
                      <a:r>
                        <a:rPr lang="fr-FR" sz="1000" b="0" kern="1300" baseline="0" dirty="0">
                          <a:solidFill>
                            <a:schemeClr val="dk1"/>
                          </a:solidFill>
                          <a:effectLst/>
                          <a:latin typeface="Roboto" panose="02000000000000000000" pitchFamily="2" charset="0"/>
                          <a:ea typeface="+mn-ea"/>
                          <a:cs typeface="+mn-cs"/>
                        </a:rPr>
                        <a:t>Le titre de la chanson est « À nos héros du quotidien ». </a:t>
                      </a:r>
                    </a:p>
                    <a:p>
                      <a:pPr marL="0" indent="0" algn="just">
                        <a:buFont typeface="Wingdings" pitchFamily="2" charset="2"/>
                        <a:buNone/>
                      </a:pPr>
                      <a:r>
                        <a:rPr lang="fr-FR" sz="1000" b="0" kern="1300" baseline="0" dirty="0">
                          <a:solidFill>
                            <a:schemeClr val="dk1"/>
                          </a:solidFill>
                          <a:effectLst/>
                          <a:latin typeface="Roboto" panose="02000000000000000000" pitchFamily="2" charset="0"/>
                          <a:ea typeface="+mn-ea"/>
                          <a:cs typeface="+mn-cs"/>
                        </a:rPr>
                        <a:t>Selon vous, quel est le message du chanteur ? </a:t>
                      </a:r>
                    </a:p>
                    <a:p>
                      <a:pPr marL="0" indent="0" algn="just">
                        <a:buFont typeface="Wingdings" pitchFamily="2" charset="2"/>
                        <a:buNone/>
                      </a:pPr>
                      <a:endParaRPr lang="fr-FR" sz="1000" b="0" kern="1300" baseline="0" dirty="0">
                        <a:solidFill>
                          <a:schemeClr val="dk1"/>
                        </a:solidFill>
                        <a:effectLst/>
                        <a:latin typeface="Roboto" panose="02000000000000000000" pitchFamily="2" charset="0"/>
                        <a:ea typeface="+mn-ea"/>
                        <a:cs typeface="+mn-cs"/>
                      </a:endParaRPr>
                    </a:p>
                    <a:p>
                      <a:pPr marL="0" indent="0" algn="just">
                        <a:buFont typeface="Wingdings" pitchFamily="2" charset="2"/>
                        <a:buNone/>
                      </a:pPr>
                      <a:r>
                        <a:rPr lang="fr-FR" sz="1000" b="0" kern="1300" baseline="0" dirty="0">
                          <a:solidFill>
                            <a:schemeClr val="tx1"/>
                          </a:solidFill>
                          <a:latin typeface="Roboto" panose="02000000000000000000" pitchFamily="2" charset="0"/>
                          <a:ea typeface="Roboto" panose="02000000000000000000" pitchFamily="2" charset="0"/>
                        </a:rPr>
                        <a:t>En France, cette chanson a été très écoutée pendant le confinement. </a:t>
                      </a:r>
                    </a:p>
                    <a:p>
                      <a:pPr marL="0" indent="0" algn="just">
                        <a:buFont typeface="Wingdings" pitchFamily="2" charset="2"/>
                        <a:buNone/>
                      </a:pPr>
                      <a:r>
                        <a:rPr lang="fr-FR" sz="1000" b="0" kern="1300" baseline="0" dirty="0">
                          <a:solidFill>
                            <a:schemeClr val="tx1"/>
                          </a:solidFill>
                          <a:latin typeface="Roboto" panose="02000000000000000000" pitchFamily="2" charset="0"/>
                          <a:ea typeface="Roboto" panose="02000000000000000000" pitchFamily="2" charset="0"/>
                        </a:rPr>
                        <a:t>Dans votre pays, est-ce qu’il y a eu des chansons ou vidéos pour soutenir les héros de la crise sanitaire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r>
                        <a:rPr lang="fr-FR" sz="5300" b="1" i="0" dirty="0">
                          <a:solidFill>
                            <a:srgbClr val="5194C4"/>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endParaRPr lang="fr-FR" sz="1000" b="0" i="1" kern="1300" baseline="0" dirty="0">
                        <a:solidFill>
                          <a:schemeClr val="tx1"/>
                        </a:solidFill>
                        <a:latin typeface="Roboto Medium" panose="02000000000000000000" pitchFamily="2" charset="0"/>
                        <a:ea typeface="Roboto Medium" panose="02000000000000000000" pitchFamily="2" charset="0"/>
                      </a:endParaRPr>
                    </a:p>
                    <a:p>
                      <a:pPr algn="just"/>
                      <a:r>
                        <a:rPr lang="fr-FR" sz="1000" b="0" kern="1300" baseline="0" dirty="0">
                          <a:solidFill>
                            <a:schemeClr val="tx1"/>
                          </a:solidFill>
                          <a:latin typeface="Roboto" panose="02000000000000000000" pitchFamily="2" charset="0"/>
                        </a:rPr>
                        <a:t>Écrivez un petit message à un « héros de votre quotidien » pour lui dire merci. </a:t>
                      </a:r>
                    </a:p>
                    <a:p>
                      <a:pPr algn="just"/>
                      <a:endParaRPr lang="fr-FR" sz="1000" b="0" kern="1300" baseline="0" dirty="0">
                        <a:solidFill>
                          <a:schemeClr val="tx1"/>
                        </a:solidFill>
                        <a:latin typeface="Roboto" panose="02000000000000000000" pitchFamily="2" charset="0"/>
                      </a:endParaRPr>
                    </a:p>
                    <a:p>
                      <a:pPr algn="just"/>
                      <a:r>
                        <a:rPr lang="fr-FR" sz="1000" b="0" i="1" kern="1300" baseline="0" dirty="0">
                          <a:solidFill>
                            <a:schemeClr val="tx1"/>
                          </a:solidFill>
                          <a:latin typeface="Roboto" panose="02000000000000000000" pitchFamily="2" charset="0"/>
                        </a:rPr>
                        <a:t>Exemple : Cher professeur, je veux vous dire merci. Grâce à vous, j’ai réussi mon examen de DELF A2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Noémie Le </a:t>
            </a:r>
            <a:r>
              <a:rPr lang="fr-FR" sz="800" kern="1000" dirty="0" err="1">
                <a:latin typeface="Roboto Light" panose="02000000000000000000" pitchFamily="2" charset="0"/>
                <a:ea typeface="Roboto" panose="02000000000000000000" pitchFamily="2" charset="0"/>
              </a:rPr>
              <a:t>Stume</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3"/>
          <a:stretch>
            <a:fillRect/>
          </a:stretch>
        </p:blipFill>
        <p:spPr>
          <a:xfrm>
            <a:off x="1875705" y="3541004"/>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4"/>
          <a:stretch>
            <a:fillRect/>
          </a:stretch>
        </p:blipFill>
        <p:spPr>
          <a:xfrm>
            <a:off x="1880060" y="2204916"/>
            <a:ext cx="508000" cy="508000"/>
          </a:xfrm>
          <a:prstGeom prst="rect">
            <a:avLst/>
          </a:prstGeom>
        </p:spPr>
      </p:pic>
      <p:pic>
        <p:nvPicPr>
          <p:cNvPr id="38" name="Image 37">
            <a:extLst>
              <a:ext uri="{FF2B5EF4-FFF2-40B4-BE49-F238E27FC236}">
                <a16:creationId xmlns:a16="http://schemas.microsoft.com/office/drawing/2014/main" id="{FA39D4D1-777C-3044-AE46-6F687E0F9EA1}"/>
              </a:ext>
            </a:extLst>
          </p:cNvPr>
          <p:cNvPicPr>
            <a:picLocks noChangeAspect="1"/>
          </p:cNvPicPr>
          <p:nvPr/>
        </p:nvPicPr>
        <p:blipFill>
          <a:blip r:embed="rId5"/>
          <a:stretch>
            <a:fillRect/>
          </a:stretch>
        </p:blipFill>
        <p:spPr>
          <a:xfrm>
            <a:off x="0" y="2541"/>
            <a:ext cx="2743200" cy="660400"/>
          </a:xfrm>
          <a:prstGeom prst="rect">
            <a:avLst/>
          </a:prstGeom>
        </p:spPr>
      </p:pic>
      <p:pic>
        <p:nvPicPr>
          <p:cNvPr id="53" name="Image 52">
            <a:extLst>
              <a:ext uri="{FF2B5EF4-FFF2-40B4-BE49-F238E27FC236}">
                <a16:creationId xmlns:a16="http://schemas.microsoft.com/office/drawing/2014/main" id="{1872E0A7-8036-3E47-B3EA-951B23C7445A}"/>
              </a:ext>
            </a:extLst>
          </p:cNvPr>
          <p:cNvPicPr>
            <a:picLocks noChangeAspect="1"/>
          </p:cNvPicPr>
          <p:nvPr/>
        </p:nvPicPr>
        <p:blipFill>
          <a:blip r:embed="rId6"/>
          <a:stretch>
            <a:fillRect/>
          </a:stretch>
        </p:blipFill>
        <p:spPr>
          <a:xfrm>
            <a:off x="1883692" y="6657884"/>
            <a:ext cx="508000" cy="508000"/>
          </a:xfrm>
          <a:prstGeom prst="rect">
            <a:avLst/>
          </a:prstGeom>
        </p:spPr>
      </p:pic>
      <p:pic>
        <p:nvPicPr>
          <p:cNvPr id="62" name="Image 61">
            <a:extLst>
              <a:ext uri="{FF2B5EF4-FFF2-40B4-BE49-F238E27FC236}">
                <a16:creationId xmlns:a16="http://schemas.microsoft.com/office/drawing/2014/main" id="{D992FB4A-A9A3-D74E-AFBA-8D9770A9FEA0}"/>
              </a:ext>
            </a:extLst>
          </p:cNvPr>
          <p:cNvPicPr>
            <a:picLocks noChangeAspect="1"/>
          </p:cNvPicPr>
          <p:nvPr/>
        </p:nvPicPr>
        <p:blipFill>
          <a:blip r:embed="rId7"/>
          <a:stretch>
            <a:fillRect/>
          </a:stretch>
        </p:blipFill>
        <p:spPr>
          <a:xfrm>
            <a:off x="1880060" y="4687951"/>
            <a:ext cx="508000" cy="508000"/>
          </a:xfrm>
          <a:prstGeom prst="rect">
            <a:avLst/>
          </a:prstGeom>
        </p:spPr>
      </p:pic>
      <p:sp>
        <p:nvSpPr>
          <p:cNvPr id="2" name="Rectangle 1">
            <a:extLst>
              <a:ext uri="{FF2B5EF4-FFF2-40B4-BE49-F238E27FC236}">
                <a16:creationId xmlns:a16="http://schemas.microsoft.com/office/drawing/2014/main" id="{7560C624-AE1A-40D8-B99C-C99B96012BF0}"/>
              </a:ext>
            </a:extLst>
          </p:cNvPr>
          <p:cNvSpPr/>
          <p:nvPr/>
        </p:nvSpPr>
        <p:spPr>
          <a:xfrm>
            <a:off x="2881359" y="3826503"/>
            <a:ext cx="856680" cy="276999"/>
          </a:xfrm>
          <a:prstGeom prst="rect">
            <a:avLst/>
          </a:prstGeom>
          <a:noFill/>
        </p:spPr>
        <p:txBody>
          <a:bodyPr wrap="square" lIns="91440" tIns="45720" rIns="91440" bIns="45720">
            <a:spAutoFit/>
          </a:bodyPr>
          <a:lstStyle/>
          <a:p>
            <a:pPr algn="ctr"/>
            <a:r>
              <a:rPr lang="fr-FR" sz="1200" b="1" kern="1300" dirty="0">
                <a:ln/>
                <a:solidFill>
                  <a:schemeClr val="accent4"/>
                </a:solidFill>
                <a:latin typeface="Roboto" panose="02000000000000000000" pitchFamily="2" charset="0"/>
                <a:ea typeface="Roboto" panose="02000000000000000000" pitchFamily="2" charset="0"/>
              </a:rPr>
              <a:t>d</a:t>
            </a:r>
            <a:r>
              <a:rPr lang="fr-FR" sz="1200" b="1" kern="1300" cap="none" spc="0" baseline="0" dirty="0">
                <a:ln/>
                <a:solidFill>
                  <a:schemeClr val="accent4"/>
                </a:solidFill>
                <a:effectLst/>
                <a:latin typeface="Roboto" panose="02000000000000000000" pitchFamily="2" charset="0"/>
                <a:ea typeface="Roboto" panose="02000000000000000000" pitchFamily="2" charset="0"/>
              </a:rPr>
              <a:t>ormir ?</a:t>
            </a:r>
            <a:endParaRPr lang="fr-FR" sz="1200" b="1" cap="none" spc="0" dirty="0">
              <a:ln/>
              <a:solidFill>
                <a:schemeClr val="accent4"/>
              </a:solidFill>
              <a:effectLst/>
            </a:endParaRPr>
          </a:p>
        </p:txBody>
      </p:sp>
      <p:sp>
        <p:nvSpPr>
          <p:cNvPr id="4" name="Rectangle 3">
            <a:extLst>
              <a:ext uri="{FF2B5EF4-FFF2-40B4-BE49-F238E27FC236}">
                <a16:creationId xmlns:a16="http://schemas.microsoft.com/office/drawing/2014/main" id="{C6B09595-7A03-4ECF-BCF4-C2A34702B971}"/>
              </a:ext>
            </a:extLst>
          </p:cNvPr>
          <p:cNvSpPr/>
          <p:nvPr/>
        </p:nvSpPr>
        <p:spPr>
          <a:xfrm>
            <a:off x="4479112" y="3826502"/>
            <a:ext cx="1009302" cy="276999"/>
          </a:xfrm>
          <a:prstGeom prst="rect">
            <a:avLst/>
          </a:prstGeom>
        </p:spPr>
        <p:txBody>
          <a:bodyPr wrap="square">
            <a:spAutoFit/>
          </a:bodyPr>
          <a:lstStyle/>
          <a:p>
            <a:pPr algn="ctr"/>
            <a:r>
              <a:rPr lang="fr-FR" sz="1200" b="1" kern="1300" dirty="0">
                <a:ln/>
                <a:solidFill>
                  <a:schemeClr val="accent4"/>
                </a:solidFill>
                <a:latin typeface="Roboto" panose="02000000000000000000" pitchFamily="2" charset="0"/>
                <a:ea typeface="Roboto" panose="02000000000000000000" pitchFamily="2" charset="0"/>
              </a:rPr>
              <a:t>chanter ?</a:t>
            </a:r>
            <a:endParaRPr lang="fr-FR" sz="1200" b="1" dirty="0">
              <a:ln/>
              <a:solidFill>
                <a:schemeClr val="accent4"/>
              </a:solidFill>
            </a:endParaRPr>
          </a:p>
        </p:txBody>
      </p:sp>
      <p:sp>
        <p:nvSpPr>
          <p:cNvPr id="20" name="Rectangle 19">
            <a:extLst>
              <a:ext uri="{FF2B5EF4-FFF2-40B4-BE49-F238E27FC236}">
                <a16:creationId xmlns:a16="http://schemas.microsoft.com/office/drawing/2014/main" id="{7072D03D-5E29-43C8-802B-989FDF04EF97}"/>
              </a:ext>
            </a:extLst>
          </p:cNvPr>
          <p:cNvSpPr/>
          <p:nvPr/>
        </p:nvSpPr>
        <p:spPr>
          <a:xfrm>
            <a:off x="3415436" y="4046415"/>
            <a:ext cx="1266859" cy="276999"/>
          </a:xfrm>
          <a:prstGeom prst="rect">
            <a:avLst/>
          </a:prstGeom>
        </p:spPr>
        <p:txBody>
          <a:bodyPr wrap="square">
            <a:spAutoFit/>
          </a:bodyPr>
          <a:lstStyle/>
          <a:p>
            <a:pPr algn="ctr"/>
            <a:r>
              <a:rPr lang="fr-FR" sz="1200" b="1" kern="1300" dirty="0">
                <a:ln/>
                <a:solidFill>
                  <a:schemeClr val="accent4"/>
                </a:solidFill>
                <a:latin typeface="Roboto" panose="02000000000000000000" pitchFamily="2" charset="0"/>
                <a:ea typeface="Roboto" panose="02000000000000000000" pitchFamily="2" charset="0"/>
              </a:rPr>
              <a:t>vous relaxer ?</a:t>
            </a:r>
            <a:endParaRPr lang="fr-FR" sz="1200" b="1" dirty="0">
              <a:ln/>
              <a:solidFill>
                <a:schemeClr val="accent4"/>
              </a:solidFill>
            </a:endParaRPr>
          </a:p>
        </p:txBody>
      </p:sp>
      <p:sp>
        <p:nvSpPr>
          <p:cNvPr id="21" name="Rectangle 20">
            <a:extLst>
              <a:ext uri="{FF2B5EF4-FFF2-40B4-BE49-F238E27FC236}">
                <a16:creationId xmlns:a16="http://schemas.microsoft.com/office/drawing/2014/main" id="{6D44F7A8-15C6-4E7F-AA93-66025186CB0E}"/>
              </a:ext>
            </a:extLst>
          </p:cNvPr>
          <p:cNvSpPr/>
          <p:nvPr/>
        </p:nvSpPr>
        <p:spPr>
          <a:xfrm>
            <a:off x="5220185" y="4049004"/>
            <a:ext cx="915635" cy="276999"/>
          </a:xfrm>
          <a:prstGeom prst="rect">
            <a:avLst/>
          </a:prstGeom>
        </p:spPr>
        <p:txBody>
          <a:bodyPr wrap="square">
            <a:spAutoFit/>
          </a:bodyPr>
          <a:lstStyle/>
          <a:p>
            <a:pPr algn="ctr"/>
            <a:r>
              <a:rPr lang="fr-FR" sz="1200" b="1" kern="1300" dirty="0">
                <a:ln/>
                <a:solidFill>
                  <a:schemeClr val="accent4"/>
                </a:solidFill>
                <a:latin typeface="Roboto" panose="02000000000000000000" pitchFamily="2" charset="0"/>
                <a:ea typeface="Roboto" panose="02000000000000000000" pitchFamily="2" charset="0"/>
              </a:rPr>
              <a:t>pleurer ?</a:t>
            </a:r>
            <a:endParaRPr lang="fr-FR" sz="1200" b="1" dirty="0">
              <a:ln/>
              <a:solidFill>
                <a:schemeClr val="accent4"/>
              </a:solidFill>
            </a:endParaRPr>
          </a:p>
        </p:txBody>
      </p:sp>
      <p:sp>
        <p:nvSpPr>
          <p:cNvPr id="22" name="Rectangle 21">
            <a:extLst>
              <a:ext uri="{FF2B5EF4-FFF2-40B4-BE49-F238E27FC236}">
                <a16:creationId xmlns:a16="http://schemas.microsoft.com/office/drawing/2014/main" id="{D71A3BDC-A46D-4159-B793-70D8DA40EEAE}"/>
              </a:ext>
            </a:extLst>
          </p:cNvPr>
          <p:cNvSpPr/>
          <p:nvPr/>
        </p:nvSpPr>
        <p:spPr>
          <a:xfrm>
            <a:off x="5932636" y="3803802"/>
            <a:ext cx="915635" cy="276999"/>
          </a:xfrm>
          <a:prstGeom prst="rect">
            <a:avLst/>
          </a:prstGeom>
        </p:spPr>
        <p:txBody>
          <a:bodyPr wrap="square">
            <a:spAutoFit/>
          </a:bodyPr>
          <a:lstStyle/>
          <a:p>
            <a:pPr algn="ctr"/>
            <a:r>
              <a:rPr lang="fr-FR" sz="1200" b="1" kern="1300" dirty="0">
                <a:ln/>
                <a:solidFill>
                  <a:schemeClr val="accent4"/>
                </a:solidFill>
                <a:latin typeface="Roboto" panose="02000000000000000000" pitchFamily="2" charset="0"/>
                <a:ea typeface="Roboto" panose="02000000000000000000" pitchFamily="2" charset="0"/>
              </a:rPr>
              <a:t>danser ?</a:t>
            </a:r>
            <a:endParaRPr lang="fr-FR" sz="1200" b="1" dirty="0">
              <a:ln/>
              <a:solidFill>
                <a:schemeClr val="accent4"/>
              </a:solidFill>
            </a:endParaRPr>
          </a:p>
        </p:txBody>
      </p:sp>
      <p:pic>
        <p:nvPicPr>
          <p:cNvPr id="16" name="Image 15">
            <a:extLst>
              <a:ext uri="{FF2B5EF4-FFF2-40B4-BE49-F238E27FC236}">
                <a16:creationId xmlns:a16="http://schemas.microsoft.com/office/drawing/2014/main" id="{FDFDF4E0-9E82-B74D-8846-40081919E289}"/>
              </a:ext>
            </a:extLst>
          </p:cNvPr>
          <p:cNvPicPr>
            <a:picLocks noChangeAspect="1"/>
          </p:cNvPicPr>
          <p:nvPr/>
        </p:nvPicPr>
        <p:blipFill>
          <a:blip r:embed="rId8"/>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9218D1-D19B-814F-BCC6-1AB75F3D1B6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60141966"/>
              </p:ext>
            </p:extLst>
          </p:nvPr>
        </p:nvGraphicFramePr>
        <p:xfrm>
          <a:off x="864394" y="964406"/>
          <a:ext cx="6369404" cy="9876771"/>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Qu’est-ce qu’un « héros » pour vous ? </a:t>
                      </a:r>
                    </a:p>
                    <a:p>
                      <a:pPr algn="just"/>
                      <a:r>
                        <a:rPr lang="fr-FR" sz="1000" b="0" i="0" kern="1300" baseline="0" dirty="0">
                          <a:solidFill>
                            <a:schemeClr val="dk1"/>
                          </a:solidFill>
                          <a:effectLst/>
                          <a:latin typeface="Roboto Medium" panose="02000000000000000000" pitchFamily="2" charset="0"/>
                          <a:ea typeface="+mn-ea"/>
                          <a:cs typeface="+mn-cs"/>
                        </a:rPr>
                        <a:t>Donnez 4 adjectifs que vous associez à ce mot. </a:t>
                      </a:r>
                    </a:p>
                    <a:p>
                      <a:endParaRPr lang="fr-FR" sz="1000" b="0" i="0" kern="1300" baseline="0" dirty="0">
                        <a:latin typeface="Roboto" panose="02000000000000000000" pitchFamily="2" charset="0"/>
                      </a:endParaRPr>
                    </a:p>
                    <a:p>
                      <a:pPr algn="ctr"/>
                      <a:r>
                        <a:rPr lang="fr-FR" sz="1000" b="0" i="0" kern="1300" baseline="0" dirty="0">
                          <a:latin typeface="Roboto" panose="02000000000000000000" pitchFamily="2" charset="0"/>
                        </a:rPr>
                        <a:t>……………………                                                 ……………………</a:t>
                      </a:r>
                    </a:p>
                    <a:p>
                      <a:pPr algn="ctr"/>
                      <a:endParaRPr lang="fr-FR" sz="1000" b="0" i="0" kern="1300" baseline="0" dirty="0">
                        <a:latin typeface="Roboto" panose="02000000000000000000" pitchFamily="2" charset="0"/>
                      </a:endParaRPr>
                    </a:p>
                    <a:p>
                      <a:pPr algn="ctr"/>
                      <a:endParaRPr lang="fr-FR" sz="1000" b="0" i="0" kern="1300" baseline="0" dirty="0">
                        <a:latin typeface="Roboto" panose="02000000000000000000" pitchFamily="2" charset="0"/>
                      </a:endParaRPr>
                    </a:p>
                    <a:p>
                      <a:pPr algn="ctr"/>
                      <a:endParaRPr lang="fr-FR" sz="1000" b="0" i="0" kern="1300" baseline="0" dirty="0">
                        <a:latin typeface="Roboto" panose="02000000000000000000" pitchFamily="2" charset="0"/>
                      </a:endParaRPr>
                    </a:p>
                    <a:p>
                      <a:pPr algn="ctr"/>
                      <a:endParaRPr lang="fr-FR" sz="900" b="0" i="0" kern="1300" baseline="0" dirty="0">
                        <a:latin typeface="Roboto" panose="02000000000000000000" pitchFamily="2" charset="0"/>
                      </a:endParaRPr>
                    </a:p>
                    <a:p>
                      <a:pPr algn="ctr"/>
                      <a:r>
                        <a:rPr lang="fr-FR" sz="1000" b="0" i="0" kern="1300" baseline="0" dirty="0">
                          <a:latin typeface="Roboto" panose="02000000000000000000" pitchFamily="2" charset="0"/>
                        </a:rPr>
                        <a:t>……………………                                                  ……………………</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13660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just">
                        <a:buNone/>
                      </a:pPr>
                      <a:endParaRPr lang="fr-FR" sz="1000" b="0" i="0" kern="1300" baseline="0" dirty="0">
                        <a:solidFill>
                          <a:schemeClr val="dk1"/>
                        </a:solidFill>
                        <a:effectLst/>
                        <a:latin typeface="Roboto Medium" panose="02000000000000000000" pitchFamily="2" charset="0"/>
                        <a:ea typeface="+mn-ea"/>
                        <a:cs typeface="+mn-cs"/>
                      </a:endParaRPr>
                    </a:p>
                    <a:p>
                      <a:pPr marL="228600" indent="-228600" algn="just">
                        <a:buAutoNum type="alphaUcPeriod"/>
                      </a:pPr>
                      <a:r>
                        <a:rPr lang="fr-FR" sz="1000" b="0" i="0" kern="1300" baseline="0" dirty="0">
                          <a:solidFill>
                            <a:schemeClr val="dk1"/>
                          </a:solidFill>
                          <a:effectLst/>
                          <a:latin typeface="Roboto Medium" panose="02000000000000000000" pitchFamily="2" charset="0"/>
                          <a:ea typeface="+mn-ea"/>
                          <a:cs typeface="+mn-cs"/>
                        </a:rPr>
                        <a:t>Écoutez les 10 premières secondes de la chanson. </a:t>
                      </a:r>
                    </a:p>
                    <a:p>
                      <a:pPr marL="0" indent="0" algn="just">
                        <a:buNone/>
                      </a:pPr>
                      <a:r>
                        <a:rPr lang="fr-FR" sz="1000" b="0" i="0" kern="1300" baseline="0" dirty="0">
                          <a:solidFill>
                            <a:schemeClr val="dk1"/>
                          </a:solidFill>
                          <a:effectLst/>
                          <a:latin typeface="Roboto Medium" panose="02000000000000000000" pitchFamily="2" charset="0"/>
                          <a:ea typeface="+mn-ea"/>
                          <a:cs typeface="+mn-cs"/>
                        </a:rPr>
                        <a:t>Quels bruits entendez-vous ? Entourez les bonnes réponses.</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br>
                        <a:rPr lang="fr-FR" sz="1000" b="0" i="0" kern="1300" baseline="0" dirty="0">
                          <a:solidFill>
                            <a:schemeClr val="dk1"/>
                          </a:solidFill>
                          <a:effectLst/>
                          <a:latin typeface="Roboto" panose="02000000000000000000" pitchFamily="2" charset="0"/>
                          <a:ea typeface="+mn-ea"/>
                          <a:cs typeface="+mn-cs"/>
                        </a:rPr>
                      </a:br>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mn-ea"/>
                          <a:cs typeface="+mn-cs"/>
                        </a:rPr>
                        <a:t>     </a:t>
                      </a:r>
                    </a:p>
                    <a:p>
                      <a:r>
                        <a:rPr lang="fr-FR" sz="1000" b="0" i="0" kern="1300" baseline="0" dirty="0">
                          <a:solidFill>
                            <a:schemeClr val="dk1"/>
                          </a:solidFill>
                          <a:effectLst/>
                          <a:latin typeface="Roboto" panose="02000000000000000000" pitchFamily="2" charset="0"/>
                          <a:ea typeface="+mn-ea"/>
                          <a:cs typeface="+mn-cs"/>
                        </a:rPr>
                        <a:t>À votre avis, quel style de musique allons-nous écouter ? </a:t>
                      </a:r>
                    </a:p>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panose="02000000000000000000" pitchFamily="2" charset="0"/>
                          <a:ea typeface="+mn-ea"/>
                          <a:cs typeface="+mn-cs"/>
                        </a:rPr>
                        <a:t>B. </a:t>
                      </a:r>
                      <a:r>
                        <a:rPr lang="fr-FR" sz="1000" b="0" i="1" kern="1300" baseline="0" dirty="0">
                          <a:solidFill>
                            <a:schemeClr val="dk1"/>
                          </a:solidFill>
                          <a:effectLst/>
                          <a:latin typeface="Roboto" panose="02000000000000000000" pitchFamily="2" charset="0"/>
                          <a:ea typeface="+mn-ea"/>
                          <a:cs typeface="+mn-cs"/>
                        </a:rPr>
                        <a:t>Distribuer une carte de la fiche matériel à chaque apprenant. </a:t>
                      </a:r>
                    </a:p>
                    <a:p>
                      <a:pPr algn="just"/>
                      <a:r>
                        <a:rPr lang="fr-FR" sz="1000" b="0" i="0" kern="1300" baseline="0" dirty="0">
                          <a:solidFill>
                            <a:schemeClr val="dk1"/>
                          </a:solidFill>
                          <a:effectLst/>
                          <a:latin typeface="Roboto" panose="02000000000000000000" pitchFamily="2" charset="0"/>
                          <a:ea typeface="+mn-ea"/>
                          <a:cs typeface="+mn-cs"/>
                        </a:rPr>
                        <a:t>Écoutez la suite de la chanson. Faites attention aux rimes.</a:t>
                      </a:r>
                    </a:p>
                    <a:p>
                      <a:pPr algn="just"/>
                      <a:r>
                        <a:rPr lang="fr-FR" sz="1000" b="0" i="0" kern="1300" baseline="0" dirty="0">
                          <a:solidFill>
                            <a:schemeClr val="dk1"/>
                          </a:solidFill>
                          <a:effectLst/>
                          <a:latin typeface="Roboto" panose="02000000000000000000" pitchFamily="2" charset="0"/>
                          <a:ea typeface="+mn-ea"/>
                          <a:cs typeface="+mn-cs"/>
                        </a:rPr>
                        <a:t>Levez votre carte quand vous entendez votre mot. </a:t>
                      </a:r>
                    </a:p>
                    <a:p>
                      <a:pPr algn="just"/>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mn-ea"/>
                          <a:cs typeface="+mn-cs"/>
                        </a:rPr>
                        <a:t>Est-ce que le style de musique correspond à ce que vous aviez imaginé ? Pourquoi ? </a:t>
                      </a:r>
                    </a:p>
                    <a:p>
                      <a:pPr algn="just"/>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90800">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i="0" kern="1300" baseline="0" dirty="0">
                          <a:solidFill>
                            <a:schemeClr val="dk1"/>
                          </a:solidFill>
                          <a:effectLst/>
                          <a:latin typeface="Roboto Medium" panose="02000000000000000000" pitchFamily="2" charset="0"/>
                          <a:ea typeface="+mn-ea"/>
                          <a:cs typeface="+mn-cs"/>
                        </a:rPr>
                        <a:t>Soulignez les phrases qui correspondent au message de la chanson.</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lnSpc>
                          <a:spcPct val="150000"/>
                        </a:lnSpc>
                        <a:buNone/>
                      </a:pPr>
                      <a:r>
                        <a:rPr lang="fr-FR" sz="1000" b="0" i="0" kern="1300" baseline="0" dirty="0">
                          <a:solidFill>
                            <a:schemeClr val="dk1"/>
                          </a:solidFill>
                          <a:effectLst/>
                          <a:latin typeface="Roboto" panose="02000000000000000000"/>
                          <a:ea typeface="+mn-ea"/>
                          <a:cs typeface="+mn-cs"/>
                        </a:rPr>
                        <a:t>Le chanteur remercie des personnes qui ont changé</a:t>
                      </a:r>
                      <a:r>
                        <a:rPr lang="fr-FR" sz="1000" b="1" i="0" kern="1300" baseline="0" dirty="0">
                          <a:solidFill>
                            <a:schemeClr val="dk1"/>
                          </a:solidFill>
                          <a:effectLst/>
                          <a:latin typeface="Roboto" panose="02000000000000000000"/>
                          <a:ea typeface="+mn-ea"/>
                          <a:cs typeface="+mn-cs"/>
                        </a:rPr>
                        <a:t> </a:t>
                      </a:r>
                      <a:r>
                        <a:rPr lang="fr-FR" sz="1000" b="0" i="0" kern="1300" baseline="0" dirty="0">
                          <a:solidFill>
                            <a:schemeClr val="dk1"/>
                          </a:solidFill>
                          <a:effectLst/>
                          <a:latin typeface="Roboto" panose="02000000000000000000"/>
                          <a:ea typeface="+mn-ea"/>
                          <a:cs typeface="+mn-cs"/>
                        </a:rPr>
                        <a:t>sa vie. </a:t>
                      </a:r>
                    </a:p>
                    <a:p>
                      <a:pPr marL="0" indent="0">
                        <a:lnSpc>
                          <a:spcPct val="150000"/>
                        </a:lnSpc>
                        <a:buNone/>
                      </a:pPr>
                      <a:r>
                        <a:rPr lang="fr-FR" sz="1000" b="0" i="0" kern="1300" baseline="0" dirty="0">
                          <a:solidFill>
                            <a:schemeClr val="dk1"/>
                          </a:solidFill>
                          <a:effectLst/>
                          <a:latin typeface="Roboto" panose="02000000000000000000"/>
                          <a:ea typeface="+mn-ea"/>
                          <a:cs typeface="+mn-cs"/>
                        </a:rPr>
                        <a:t>Ces personnes font partie de sa famille.</a:t>
                      </a:r>
                    </a:p>
                    <a:p>
                      <a:pPr marL="0" indent="0">
                        <a:lnSpc>
                          <a:spcPct val="150000"/>
                        </a:lnSpc>
                        <a:buNone/>
                      </a:pPr>
                      <a:r>
                        <a:rPr lang="fr-FR" sz="1000" b="0" i="0" kern="1300" baseline="0" dirty="0">
                          <a:solidFill>
                            <a:schemeClr val="dk1"/>
                          </a:solidFill>
                          <a:effectLst/>
                          <a:latin typeface="Roboto" panose="02000000000000000000"/>
                          <a:ea typeface="+mn-ea"/>
                          <a:cs typeface="+mn-cs"/>
                        </a:rPr>
                        <a:t>Avant de les rencontrer, le chanteur était heureux.  </a:t>
                      </a:r>
                    </a:p>
                    <a:p>
                      <a:pPr marL="0" indent="0">
                        <a:lnSpc>
                          <a:spcPct val="150000"/>
                        </a:lnSpc>
                        <a:buFont typeface="Wingdings" pitchFamily="2" charset="2"/>
                        <a:buNone/>
                      </a:pPr>
                      <a:r>
                        <a:rPr lang="fr-FR" sz="1000" b="0" i="0" kern="1300" baseline="0" dirty="0">
                          <a:solidFill>
                            <a:schemeClr val="dk1"/>
                          </a:solidFill>
                          <a:effectLst/>
                          <a:latin typeface="Roboto" panose="02000000000000000000"/>
                          <a:ea typeface="+mn-ea"/>
                          <a:cs typeface="+mn-cs"/>
                        </a:rPr>
                        <a:t>Ces personnes ont été dures</a:t>
                      </a:r>
                      <a:r>
                        <a:rPr lang="fr-FR" sz="1000" b="1" i="0" kern="1300" baseline="0" dirty="0">
                          <a:solidFill>
                            <a:schemeClr val="dk1"/>
                          </a:solidFill>
                          <a:effectLst/>
                          <a:latin typeface="Roboto" panose="02000000000000000000"/>
                          <a:ea typeface="+mn-ea"/>
                          <a:cs typeface="+mn-cs"/>
                        </a:rPr>
                        <a:t> </a:t>
                      </a:r>
                      <a:r>
                        <a:rPr lang="fr-FR" sz="1000" b="0" i="0" kern="1300" baseline="0" dirty="0">
                          <a:solidFill>
                            <a:schemeClr val="dk1"/>
                          </a:solidFill>
                          <a:effectLst/>
                          <a:latin typeface="Roboto" panose="02000000000000000000"/>
                          <a:ea typeface="+mn-ea"/>
                          <a:cs typeface="+mn-cs"/>
                        </a:rPr>
                        <a:t>avec lui. </a:t>
                      </a:r>
                    </a:p>
                    <a:p>
                      <a:pPr marL="0" indent="0">
                        <a:lnSpc>
                          <a:spcPct val="150000"/>
                        </a:lnSpc>
                        <a:buFont typeface="Wingdings" pitchFamily="2" charset="2"/>
                        <a:buNone/>
                      </a:pPr>
                      <a:r>
                        <a:rPr lang="fr-FR" sz="1000" b="0" i="0" kern="1300" baseline="0" dirty="0">
                          <a:solidFill>
                            <a:schemeClr val="dk1"/>
                          </a:solidFill>
                          <a:effectLst/>
                          <a:latin typeface="Roboto" panose="02000000000000000000"/>
                          <a:ea typeface="+mn-ea"/>
                          <a:cs typeface="+mn-cs"/>
                        </a:rPr>
                        <a:t>Elles lui ont apporté de la force.</a:t>
                      </a:r>
                    </a:p>
                    <a:p>
                      <a:pPr marL="0" indent="0">
                        <a:lnSpc>
                          <a:spcPct val="150000"/>
                        </a:lnSpc>
                        <a:buFont typeface="Wingdings" pitchFamily="2" charset="2"/>
                        <a:buNone/>
                      </a:pPr>
                      <a:r>
                        <a:rPr lang="fr-FR" sz="1000" b="0" i="0" kern="1300" baseline="0" dirty="0">
                          <a:solidFill>
                            <a:schemeClr val="dk1"/>
                          </a:solidFill>
                          <a:effectLst/>
                          <a:latin typeface="Roboto" panose="02000000000000000000"/>
                          <a:ea typeface="+mn-ea"/>
                          <a:cs typeface="+mn-cs"/>
                        </a:rPr>
                        <a:t>Le chanteur a rencontré ces personnes par hasard.</a:t>
                      </a:r>
                    </a:p>
                    <a:p>
                      <a:pPr marL="0" indent="0">
                        <a:lnSpc>
                          <a:spcPct val="150000"/>
                        </a:lnSpc>
                        <a:buFont typeface="Wingdings" pitchFamily="2" charset="2"/>
                        <a:buNone/>
                      </a:pPr>
                      <a:r>
                        <a:rPr lang="fr-FR" sz="1000" b="0" i="0" kern="1300" baseline="0" dirty="0">
                          <a:solidFill>
                            <a:schemeClr val="dk1"/>
                          </a:solidFill>
                          <a:effectLst/>
                          <a:latin typeface="Roboto" panose="02000000000000000000"/>
                          <a:ea typeface="+mn-ea"/>
                          <a:cs typeface="+mn-cs"/>
                        </a:rPr>
                        <a:t>Elles lui ont appris les vraies valeurs de l’être humain.</a:t>
                      </a:r>
                    </a:p>
                    <a:p>
                      <a:pPr marL="0" indent="0">
                        <a:lnSpc>
                          <a:spcPct val="150000"/>
                        </a:lnSpc>
                        <a:buFont typeface="Wingdings" pitchFamily="2" charset="2"/>
                        <a:buNone/>
                      </a:pPr>
                      <a:endParaRPr lang="fr-FR" sz="1000" b="0" kern="1300" baseline="0" dirty="0">
                        <a:solidFill>
                          <a:schemeClr val="dk1"/>
                        </a:solidFill>
                        <a:effectLst/>
                        <a:latin typeface="Roboto" panose="0200000000000000000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6" y="724598"/>
            <a:ext cx="279838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À nos héros du quotidien » </a:t>
            </a:r>
            <a:r>
              <a:rPr lang="fr-FR" sz="1200" dirty="0">
                <a:latin typeface="Roboto" panose="02000000000000000000" pitchFamily="2" charset="0"/>
                <a:ea typeface="Roboto" panose="02000000000000000000" pitchFamily="2" charset="0"/>
              </a:rPr>
              <a:t>Soprano</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Noémie Le </a:t>
            </a:r>
            <a:r>
              <a:rPr lang="fr-FR" sz="800" kern="1000" dirty="0" err="1">
                <a:latin typeface="Roboto Light" panose="02000000000000000000" pitchFamily="2" charset="0"/>
                <a:ea typeface="Roboto" panose="02000000000000000000" pitchFamily="2" charset="0"/>
              </a:rPr>
              <a:t>Stume</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3"/>
          <a:stretch>
            <a:fillRect/>
          </a:stretch>
        </p:blipFill>
        <p:spPr>
          <a:xfrm>
            <a:off x="1875705" y="3928856"/>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4"/>
          <a:stretch>
            <a:fillRect/>
          </a:stretch>
        </p:blipFill>
        <p:spPr>
          <a:xfrm>
            <a:off x="1875705" y="1346911"/>
            <a:ext cx="508000" cy="508000"/>
          </a:xfrm>
          <a:prstGeom prst="rect">
            <a:avLst/>
          </a:prstGeom>
        </p:spPr>
      </p:pic>
      <p:pic>
        <p:nvPicPr>
          <p:cNvPr id="37" name="Image 36">
            <a:extLst>
              <a:ext uri="{FF2B5EF4-FFF2-40B4-BE49-F238E27FC236}">
                <a16:creationId xmlns:a16="http://schemas.microsoft.com/office/drawing/2014/main" id="{E0459876-6239-784E-B43F-C50AF3B3B9C9}"/>
              </a:ext>
            </a:extLst>
          </p:cNvPr>
          <p:cNvPicPr>
            <a:picLocks noChangeAspect="1"/>
          </p:cNvPicPr>
          <p:nvPr/>
        </p:nvPicPr>
        <p:blipFill>
          <a:blip r:embed="rId5"/>
          <a:stretch>
            <a:fillRect/>
          </a:stretch>
        </p:blipFill>
        <p:spPr>
          <a:xfrm>
            <a:off x="1875705" y="7114732"/>
            <a:ext cx="508000" cy="508000"/>
          </a:xfrm>
          <a:prstGeom prst="rect">
            <a:avLst/>
          </a:prstGeom>
        </p:spPr>
      </p:pic>
      <p:pic>
        <p:nvPicPr>
          <p:cNvPr id="42" name="Image 41">
            <a:extLst>
              <a:ext uri="{FF2B5EF4-FFF2-40B4-BE49-F238E27FC236}">
                <a16:creationId xmlns:a16="http://schemas.microsoft.com/office/drawing/2014/main" id="{43961641-1F41-154D-8A29-BEBF48EBF758}"/>
              </a:ext>
            </a:extLst>
          </p:cNvPr>
          <p:cNvPicPr>
            <a:picLocks noChangeAspect="1"/>
          </p:cNvPicPr>
          <p:nvPr/>
        </p:nvPicPr>
        <p:blipFill>
          <a:blip r:embed="rId6"/>
          <a:stretch>
            <a:fillRect/>
          </a:stretch>
        </p:blipFill>
        <p:spPr>
          <a:xfrm>
            <a:off x="7937" y="-48"/>
            <a:ext cx="2743200" cy="660400"/>
          </a:xfrm>
          <a:prstGeom prst="rect">
            <a:avLst/>
          </a:prstGeom>
        </p:spPr>
      </p:pic>
      <p:pic>
        <p:nvPicPr>
          <p:cNvPr id="25" name="Image 24" descr="https://cdn-icons-png.flaticon.com/512/4488/4488189.png">
            <a:extLst>
              <a:ext uri="{FF2B5EF4-FFF2-40B4-BE49-F238E27FC236}">
                <a16:creationId xmlns:a16="http://schemas.microsoft.com/office/drawing/2014/main" id="{A29CDECA-5F9A-4107-BEDC-477AEBD81A0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462154" y="4830425"/>
            <a:ext cx="428625" cy="428625"/>
          </a:xfrm>
          <a:prstGeom prst="rect">
            <a:avLst/>
          </a:prstGeom>
          <a:noFill/>
          <a:ln>
            <a:noFill/>
          </a:ln>
        </p:spPr>
      </p:pic>
      <p:pic>
        <p:nvPicPr>
          <p:cNvPr id="26" name="Image 25" descr="https://cdn-icons-png.flaticon.com/512/2831/2831670.png">
            <a:extLst>
              <a:ext uri="{FF2B5EF4-FFF2-40B4-BE49-F238E27FC236}">
                <a16:creationId xmlns:a16="http://schemas.microsoft.com/office/drawing/2014/main" id="{62B2D070-CE6E-4708-9933-DCCE4801E55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8873" y="4866762"/>
            <a:ext cx="381000" cy="381000"/>
          </a:xfrm>
          <a:prstGeom prst="rect">
            <a:avLst/>
          </a:prstGeom>
          <a:noFill/>
          <a:ln>
            <a:noFill/>
          </a:ln>
        </p:spPr>
      </p:pic>
      <p:pic>
        <p:nvPicPr>
          <p:cNvPr id="27" name="Image 26" descr="https://cdn-icons-png.flaticon.com/512/8502/8502341.png">
            <a:extLst>
              <a:ext uri="{FF2B5EF4-FFF2-40B4-BE49-F238E27FC236}">
                <a16:creationId xmlns:a16="http://schemas.microsoft.com/office/drawing/2014/main" id="{07EFAB1C-85C9-4FCC-A177-2D4DD0625E9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3192" y="4839124"/>
            <a:ext cx="438150" cy="438150"/>
          </a:xfrm>
          <a:prstGeom prst="rect">
            <a:avLst/>
          </a:prstGeom>
          <a:noFill/>
          <a:ln>
            <a:noFill/>
          </a:ln>
        </p:spPr>
      </p:pic>
      <p:pic>
        <p:nvPicPr>
          <p:cNvPr id="30" name="Image 29" descr="https://cdn-icons-png.flaticon.com/512/96/96421.png">
            <a:extLst>
              <a:ext uri="{FF2B5EF4-FFF2-40B4-BE49-F238E27FC236}">
                <a16:creationId xmlns:a16="http://schemas.microsoft.com/office/drawing/2014/main" id="{3CA5D2C3-0AB6-4023-B073-BA56DDA1A36D}"/>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02400" y="4861680"/>
            <a:ext cx="428625" cy="397238"/>
          </a:xfrm>
          <a:prstGeom prst="rect">
            <a:avLst/>
          </a:prstGeom>
          <a:noFill/>
          <a:ln>
            <a:noFill/>
          </a:ln>
        </p:spPr>
      </p:pic>
      <p:pic>
        <p:nvPicPr>
          <p:cNvPr id="32" name="Image 31" descr="https://cdn-icons-png.flaticon.com/512/3180/3180479.png">
            <a:extLst>
              <a:ext uri="{FF2B5EF4-FFF2-40B4-BE49-F238E27FC236}">
                <a16:creationId xmlns:a16="http://schemas.microsoft.com/office/drawing/2014/main" id="{05D7CC1E-8313-4313-B85B-DE00D3949A09}"/>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77404" y="4767526"/>
            <a:ext cx="522801" cy="500101"/>
          </a:xfrm>
          <a:prstGeom prst="rect">
            <a:avLst/>
          </a:prstGeom>
          <a:noFill/>
          <a:ln>
            <a:noFill/>
          </a:ln>
        </p:spPr>
      </p:pic>
      <p:pic>
        <p:nvPicPr>
          <p:cNvPr id="33" name="Image 32" descr="https://cdn-icons-png.flaticon.com/512/2317/2317843.png">
            <a:extLst>
              <a:ext uri="{FF2B5EF4-FFF2-40B4-BE49-F238E27FC236}">
                <a16:creationId xmlns:a16="http://schemas.microsoft.com/office/drawing/2014/main" id="{755ECD93-7E62-4B65-A596-AEB47C27E316}"/>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15515" y="4826843"/>
            <a:ext cx="400668" cy="415595"/>
          </a:xfrm>
          <a:prstGeom prst="rect">
            <a:avLst/>
          </a:prstGeom>
          <a:noFill/>
          <a:ln>
            <a:noFill/>
          </a:ln>
        </p:spPr>
      </p:pic>
      <p:sp>
        <p:nvSpPr>
          <p:cNvPr id="2" name="Rectangle 1">
            <a:extLst>
              <a:ext uri="{FF2B5EF4-FFF2-40B4-BE49-F238E27FC236}">
                <a16:creationId xmlns:a16="http://schemas.microsoft.com/office/drawing/2014/main" id="{166E07AD-B05E-45B5-B132-CF831C6422D2}"/>
              </a:ext>
            </a:extLst>
          </p:cNvPr>
          <p:cNvSpPr/>
          <p:nvPr/>
        </p:nvSpPr>
        <p:spPr>
          <a:xfrm>
            <a:off x="4590653" y="2529521"/>
            <a:ext cx="824265" cy="307777"/>
          </a:xfrm>
          <a:prstGeom prst="rect">
            <a:avLst/>
          </a:prstGeom>
          <a:noFill/>
        </p:spPr>
        <p:txBody>
          <a:bodyPr wrap="none" lIns="91440" tIns="45720" rIns="91440" bIns="45720">
            <a:spAutoFit/>
          </a:bodyPr>
          <a:lstStyle/>
          <a:p>
            <a:pPr algn="ctr"/>
            <a:r>
              <a:rPr lang="fr-FR" sz="1400" b="1" i="0" kern="1300" cap="none" spc="0" baseline="0" dirty="0">
                <a:ln/>
                <a:solidFill>
                  <a:schemeClr val="accent4"/>
                </a:solidFill>
                <a:effectLst/>
                <a:latin typeface="Roboto" panose="02000000000000000000" pitchFamily="2" charset="0"/>
              </a:rPr>
              <a:t>HÉROS</a:t>
            </a:r>
            <a:endParaRPr lang="fr-FR" sz="1400" b="1" cap="none" spc="0" dirty="0">
              <a:ln/>
              <a:solidFill>
                <a:schemeClr val="accent4"/>
              </a:solidFill>
              <a:effectLst/>
            </a:endParaRPr>
          </a:p>
        </p:txBody>
      </p:sp>
      <p:cxnSp>
        <p:nvCxnSpPr>
          <p:cNvPr id="5" name="Connecteur : en angle 4">
            <a:extLst>
              <a:ext uri="{FF2B5EF4-FFF2-40B4-BE49-F238E27FC236}">
                <a16:creationId xmlns:a16="http://schemas.microsoft.com/office/drawing/2014/main" id="{E39255B6-1F74-4791-BE9A-874F6CB030FD}"/>
              </a:ext>
            </a:extLst>
          </p:cNvPr>
          <p:cNvCxnSpPr/>
          <p:nvPr/>
        </p:nvCxnSpPr>
        <p:spPr>
          <a:xfrm>
            <a:off x="5363354" y="2735635"/>
            <a:ext cx="460693" cy="310956"/>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8" name="Connecteur : en angle 27">
            <a:extLst>
              <a:ext uri="{FF2B5EF4-FFF2-40B4-BE49-F238E27FC236}">
                <a16:creationId xmlns:a16="http://schemas.microsoft.com/office/drawing/2014/main" id="{5E274881-E5F0-44BA-9BFD-647CADD25FE6}"/>
              </a:ext>
            </a:extLst>
          </p:cNvPr>
          <p:cNvCxnSpPr>
            <a:cxnSpLocks/>
          </p:cNvCxnSpPr>
          <p:nvPr/>
        </p:nvCxnSpPr>
        <p:spPr>
          <a:xfrm rot="10800000" flipV="1">
            <a:off x="4181524" y="2736962"/>
            <a:ext cx="468664" cy="310956"/>
          </a:xfrm>
          <a:prstGeom prst="bent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6" name="Connecteur : en angle 35">
            <a:extLst>
              <a:ext uri="{FF2B5EF4-FFF2-40B4-BE49-F238E27FC236}">
                <a16:creationId xmlns:a16="http://schemas.microsoft.com/office/drawing/2014/main" id="{34425E28-D921-4BA4-8E30-00565276B9A8}"/>
              </a:ext>
            </a:extLst>
          </p:cNvPr>
          <p:cNvCxnSpPr>
            <a:cxnSpLocks/>
          </p:cNvCxnSpPr>
          <p:nvPr/>
        </p:nvCxnSpPr>
        <p:spPr>
          <a:xfrm flipV="1">
            <a:off x="5363353" y="2373379"/>
            <a:ext cx="460694" cy="245446"/>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8" name="Connecteur : en angle 37">
            <a:extLst>
              <a:ext uri="{FF2B5EF4-FFF2-40B4-BE49-F238E27FC236}">
                <a16:creationId xmlns:a16="http://schemas.microsoft.com/office/drawing/2014/main" id="{59154EE8-C4F2-4FCB-B686-3DF34E259806}"/>
              </a:ext>
            </a:extLst>
          </p:cNvPr>
          <p:cNvCxnSpPr>
            <a:cxnSpLocks/>
          </p:cNvCxnSpPr>
          <p:nvPr/>
        </p:nvCxnSpPr>
        <p:spPr>
          <a:xfrm rot="10800000">
            <a:off x="4168791" y="2373379"/>
            <a:ext cx="443848" cy="282659"/>
          </a:xfrm>
          <a:prstGeom prst="bentConnector3">
            <a:avLst/>
          </a:prstGeom>
          <a:ln>
            <a:tailEnd type="triangle"/>
          </a:ln>
        </p:spPr>
        <p:style>
          <a:lnRef idx="1">
            <a:schemeClr val="accent4"/>
          </a:lnRef>
          <a:fillRef idx="0">
            <a:schemeClr val="accent4"/>
          </a:fillRef>
          <a:effectRef idx="0">
            <a:schemeClr val="accent4"/>
          </a:effectRef>
          <a:fontRef idx="minor">
            <a:schemeClr val="tx1"/>
          </a:fontRef>
        </p:style>
      </p:cxnSp>
      <p:pic>
        <p:nvPicPr>
          <p:cNvPr id="21" name="Image 20">
            <a:extLst>
              <a:ext uri="{FF2B5EF4-FFF2-40B4-BE49-F238E27FC236}">
                <a16:creationId xmlns:a16="http://schemas.microsoft.com/office/drawing/2014/main" id="{ED3FDA97-0053-5445-8575-1ADD0968AA36}"/>
              </a:ext>
            </a:extLst>
          </p:cNvPr>
          <p:cNvPicPr>
            <a:picLocks noChangeAspect="1"/>
          </p:cNvPicPr>
          <p:nvPr/>
        </p:nvPicPr>
        <p:blipFill>
          <a:blip r:embed="rId13"/>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9B9375-AFAD-884F-832E-997C5952A166}"/>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161857755"/>
              </p:ext>
            </p:extLst>
          </p:nvPr>
        </p:nvGraphicFramePr>
        <p:xfrm>
          <a:off x="864394" y="1128713"/>
          <a:ext cx="6369404" cy="9906049"/>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64406">
                  <a:extLst>
                    <a:ext uri="{9D8B030D-6E8A-4147-A177-3AD203B41FA5}">
                      <a16:colId xmlns:a16="http://schemas.microsoft.com/office/drawing/2014/main" val="1509632764"/>
                    </a:ext>
                  </a:extLst>
                </a:gridCol>
                <a:gridCol w="4490598">
                  <a:extLst>
                    <a:ext uri="{9D8B030D-6E8A-4147-A177-3AD203B41FA5}">
                      <a16:colId xmlns:a16="http://schemas.microsoft.com/office/drawing/2014/main" val="9856797"/>
                    </a:ext>
                  </a:extLst>
                </a:gridCol>
              </a:tblGrid>
              <a:tr h="360000">
                <a:tc rowSpan="3">
                  <a:txBody>
                    <a:bodyPr/>
                    <a:lstStyle/>
                    <a:p>
                      <a:pPr algn="r"/>
                      <a:endParaRPr lang="fr-FR" sz="5300" b="1" i="0" baseline="0" dirty="0">
                        <a:solidFill>
                          <a:srgbClr val="5194C4"/>
                        </a:solidFill>
                        <a:latin typeface="Proto Grotesk" panose="02000000000000000000" pitchFamily="2" charset="0"/>
                      </a:endParaRPr>
                    </a:p>
                    <a:p>
                      <a:pPr algn="r"/>
                      <a:endParaRPr lang="fr-FR" sz="5300" b="1" i="0" baseline="0" dirty="0">
                        <a:solidFill>
                          <a:srgbClr val="5194C4"/>
                        </a:solidFill>
                        <a:latin typeface="Proto Grotesk" panose="02000000000000000000" pitchFamily="2" charset="0"/>
                      </a:endParaRPr>
                    </a:p>
                    <a:p>
                      <a:pPr algn="r"/>
                      <a:endParaRPr lang="fr-FR" sz="4800" b="1" i="0" baseline="0" dirty="0">
                        <a:solidFill>
                          <a:srgbClr val="5194C4"/>
                        </a:solidFill>
                        <a:latin typeface="Proto Grotesk" panose="02000000000000000000" pitchFamily="2" charset="0"/>
                      </a:endParaRPr>
                    </a:p>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B. Complétez les paroles avec les mots entendus.  </a:t>
                      </a:r>
                    </a:p>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ctr" defTabSz="755934" rtl="0" eaLnBrk="1" fontAlgn="auto" latinLnBrk="0" hangingPunct="1">
                        <a:lnSpc>
                          <a:spcPct val="2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a:ea typeface="+mn-ea"/>
                          <a:cs typeface="+mn-cs"/>
                        </a:rPr>
                        <a:t>« On a tous un jour eu ce moment de m......................</a:t>
                      </a:r>
                    </a:p>
                    <a:p>
                      <a:pPr marL="0" marR="0" lvl="0" indent="0" algn="ctr" defTabSz="755934" rtl="0" eaLnBrk="1" fontAlgn="auto" latinLnBrk="0" hangingPunct="1">
                        <a:lnSpc>
                          <a:spcPct val="2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a:ea typeface="+mn-ea"/>
                          <a:cs typeface="+mn-cs"/>
                        </a:rPr>
                        <a:t>Croisé ce héros malgré lui qui veut s...................... une vie</a:t>
                      </a:r>
                    </a:p>
                    <a:p>
                      <a:pPr marL="0" marR="0" lvl="0" indent="0" algn="ctr" defTabSz="755934" rtl="0" eaLnBrk="1" fontAlgn="auto" latinLnBrk="0" hangingPunct="1">
                        <a:lnSpc>
                          <a:spcPct val="2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a:ea typeface="+mn-ea"/>
                          <a:cs typeface="+mn-cs"/>
                        </a:rPr>
                        <a:t>Un mot, un s....................... , une histoire et </a:t>
                      </a:r>
                      <a:r>
                        <a:rPr kumimoji="0" lang="fr-FR" sz="1000" b="0" i="0" u="none" strike="noStrike" kern="1300" cap="none" spc="0" normalizeH="0" baseline="0" noProof="0" dirty="0" err="1">
                          <a:ln>
                            <a:noFill/>
                          </a:ln>
                          <a:solidFill>
                            <a:prstClr val="black"/>
                          </a:solidFill>
                          <a:effectLst/>
                          <a:uLnTx/>
                          <a:uFillTx/>
                          <a:latin typeface="Roboto" panose="02000000000000000000"/>
                          <a:ea typeface="+mn-ea"/>
                          <a:cs typeface="+mn-cs"/>
                        </a:rPr>
                        <a:t>l’e.</a:t>
                      </a:r>
                      <a:r>
                        <a:rPr kumimoji="0" lang="fr-FR" sz="1000" b="0" i="0" u="none" strike="noStrike" kern="1300" cap="none" spc="0" normalizeH="0" baseline="0" noProof="0" dirty="0">
                          <a:ln>
                            <a:noFill/>
                          </a:ln>
                          <a:solidFill>
                            <a:prstClr val="black"/>
                          </a:solidFill>
                          <a:effectLst/>
                          <a:uLnTx/>
                          <a:uFillTx/>
                          <a:latin typeface="Roboto" panose="02000000000000000000"/>
                          <a:ea typeface="+mn-ea"/>
                          <a:cs typeface="+mn-cs"/>
                        </a:rPr>
                        <a:t>...................... fleurit</a:t>
                      </a:r>
                    </a:p>
                    <a:p>
                      <a:pPr marL="0" marR="0" lvl="0" indent="0" algn="ctr" defTabSz="755934" rtl="0" eaLnBrk="1" fontAlgn="auto" latinLnBrk="0" hangingPunct="1">
                        <a:lnSpc>
                          <a:spcPct val="2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a:ea typeface="+mn-ea"/>
                          <a:cs typeface="+mn-cs"/>
                        </a:rPr>
                        <a:t>À tous ces héros malgré eux, je voulais leur dire merci.»</a:t>
                      </a:r>
                    </a:p>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panose="0200000000000000000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panose="0200000000000000000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a:ea typeface="+mn-ea"/>
                          <a:cs typeface="+mn-cs"/>
                        </a:rPr>
                        <a:t>Selon le chanteur, que fait un héros du quotidien ? </a:t>
                      </a:r>
                    </a:p>
                    <a:p>
                      <a:endParaRPr lang="fr-FR" sz="1600" b="1" i="0" kern="1300" baseline="0" dirty="0">
                        <a:latin typeface="Roboto" panose="02000000000000000000" pitchFamily="2" charset="0"/>
                      </a:endParaRP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p>
                      <a:endParaRPr lang="fr-FR" sz="16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789325">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groupe classe.</a:t>
                      </a:r>
                    </a:p>
                    <a:p>
                      <a:pPr algn="just"/>
                      <a:r>
                        <a:rPr lang="fr-FR" sz="1000" b="0" i="0" kern="1300" baseline="0" dirty="0">
                          <a:solidFill>
                            <a:schemeClr val="dk1"/>
                          </a:solidFill>
                          <a:latin typeface="Roboto" panose="02000000000000000000" pitchFamily="2" charset="0"/>
                          <a:ea typeface="+mn-ea"/>
                          <a:cs typeface="+mn-cs"/>
                        </a:rPr>
                        <a:t>Et vous, quelle personne de votre entourage a changé votre vie ? </a:t>
                      </a:r>
                    </a:p>
                    <a:p>
                      <a:pPr algn="just"/>
                      <a:r>
                        <a:rPr lang="fr-FR" sz="1000" b="0" i="0" kern="1300" baseline="0" dirty="0">
                          <a:latin typeface="Roboto" panose="02000000000000000000" pitchFamily="2" charset="0"/>
                        </a:rPr>
                        <a:t>Vous allez réaliser un mur collaboratif dans la classe. Vous présenterez le « héros » de votre quotidien et expliquerez pourquoi cette personne a été importante dans votre vie. </a:t>
                      </a:r>
                    </a:p>
                    <a:p>
                      <a:pPr algn="just"/>
                      <a:r>
                        <a:rPr lang="fr-FR" sz="1000" b="0" i="0" kern="1300" baseline="0" dirty="0">
                          <a:latin typeface="Roboto" panose="02000000000000000000" pitchFamily="2" charset="0"/>
                        </a:rPr>
                        <a:t>Intégrez une photo, un petit texte ainsi qu’un document audio pour faire un portrait complet de la personne à qui vous voulez rendre hommage.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0">
                <a:tc>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sz="1000" kern="1300" baseline="0" dirty="0">
                        <a:solidFill>
                          <a:schemeClr val="dk1"/>
                        </a:solidFill>
                        <a:effectLst/>
                        <a:latin typeface="Roboto" panose="02000000000000000000" pitchFamily="2" charset="0"/>
                        <a:ea typeface="+mn-ea"/>
                        <a:cs typeface="+mn-cs"/>
                      </a:endParaRP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002995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Le chanteur Patrick Bruel a lui aussi composé une chanson pour rendre hommage aux héros de notre quotidien. Écoutez-la en flashant le QR code. </a:t>
                      </a:r>
                    </a:p>
                    <a:p>
                      <a:endParaRPr lang="fr-FR" sz="1000" b="0" kern="1300" baseline="0" dirty="0">
                        <a:solidFill>
                          <a:schemeClr val="dk1"/>
                        </a:solidFill>
                        <a:effectLst/>
                        <a:latin typeface="Roboto Medium" panose="02000000000000000000" pitchFamily="2" charset="0"/>
                        <a:ea typeface="+mn-ea"/>
                        <a:cs typeface="+mn-cs"/>
                      </a:endParaRPr>
                    </a:p>
                    <a:p>
                      <a:r>
                        <a:rPr lang="fr-FR" sz="1000" b="0" kern="1300" baseline="0" dirty="0">
                          <a:solidFill>
                            <a:schemeClr val="dk1"/>
                          </a:solidFill>
                          <a:effectLst/>
                          <a:latin typeface="Roboto Medium" panose="02000000000000000000" pitchFamily="2" charset="0"/>
                          <a:ea typeface="+mn-ea"/>
                          <a:cs typeface="+mn-cs"/>
                        </a:rPr>
                        <a:t>Quelles sont les ressemblances et les différences entre ces deux chansons ?</a:t>
                      </a:r>
                    </a:p>
                    <a:p>
                      <a:r>
                        <a:rPr lang="fr-FR" sz="1000" b="0" kern="1300" baseline="0" dirty="0">
                          <a:solidFill>
                            <a:schemeClr val="dk1"/>
                          </a:solidFill>
                          <a:effectLst/>
                          <a:latin typeface="Roboto Medium" panose="02000000000000000000" pitchFamily="2" charset="0"/>
                          <a:ea typeface="+mn-ea"/>
                          <a:cs typeface="+mn-cs"/>
                        </a:rPr>
                        <a:t>Laquelle préférez-vous ? Expliquez votre choix.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6" y="724598"/>
            <a:ext cx="284262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À nos héros du quotidien » </a:t>
            </a:r>
            <a:r>
              <a:rPr lang="fr-FR" sz="1200" dirty="0">
                <a:latin typeface="Roboto" panose="02000000000000000000" pitchFamily="2" charset="0"/>
                <a:ea typeface="Roboto" panose="02000000000000000000" pitchFamily="2" charset="0"/>
              </a:rPr>
              <a:t>Soprano</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Noémie Le </a:t>
            </a:r>
            <a:r>
              <a:rPr lang="fr-FR" sz="800" kern="1000" dirty="0" err="1">
                <a:latin typeface="Roboto Light" panose="02000000000000000000" pitchFamily="2" charset="0"/>
                <a:ea typeface="Roboto" panose="02000000000000000000" pitchFamily="2" charset="0"/>
              </a:rPr>
              <a:t>Stume</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6" name="Image 25">
            <a:extLst>
              <a:ext uri="{FF2B5EF4-FFF2-40B4-BE49-F238E27FC236}">
                <a16:creationId xmlns:a16="http://schemas.microsoft.com/office/drawing/2014/main" id="{3FC8680E-E5A4-604C-A8BF-CFA2B7EF583E}"/>
              </a:ext>
            </a:extLst>
          </p:cNvPr>
          <p:cNvPicPr>
            <a:picLocks noChangeAspect="1"/>
          </p:cNvPicPr>
          <p:nvPr/>
        </p:nvPicPr>
        <p:blipFill>
          <a:blip r:embed="rId3"/>
          <a:stretch>
            <a:fillRect/>
          </a:stretch>
        </p:blipFill>
        <p:spPr>
          <a:xfrm>
            <a:off x="7937" y="1556"/>
            <a:ext cx="2743200" cy="660400"/>
          </a:xfrm>
          <a:prstGeom prst="rect">
            <a:avLst/>
          </a:prstGeom>
        </p:spPr>
      </p:pic>
      <p:pic>
        <p:nvPicPr>
          <p:cNvPr id="32" name="Image 31">
            <a:extLst>
              <a:ext uri="{FF2B5EF4-FFF2-40B4-BE49-F238E27FC236}">
                <a16:creationId xmlns:a16="http://schemas.microsoft.com/office/drawing/2014/main" id="{05B76B6D-E48D-034C-9799-43DB849CFE1A}"/>
              </a:ext>
            </a:extLst>
          </p:cNvPr>
          <p:cNvPicPr>
            <a:picLocks noChangeAspect="1"/>
          </p:cNvPicPr>
          <p:nvPr/>
        </p:nvPicPr>
        <p:blipFill>
          <a:blip r:embed="rId4"/>
          <a:stretch>
            <a:fillRect/>
          </a:stretch>
        </p:blipFill>
        <p:spPr>
          <a:xfrm>
            <a:off x="1893411" y="3896664"/>
            <a:ext cx="508000" cy="508000"/>
          </a:xfrm>
          <a:prstGeom prst="rect">
            <a:avLst/>
          </a:prstGeom>
        </p:spPr>
      </p:pic>
      <p:pic>
        <p:nvPicPr>
          <p:cNvPr id="2" name="Image 1">
            <a:extLst>
              <a:ext uri="{FF2B5EF4-FFF2-40B4-BE49-F238E27FC236}">
                <a16:creationId xmlns:a16="http://schemas.microsoft.com/office/drawing/2014/main" id="{D20BEC55-C945-440A-99E7-63A7FE83DD66}"/>
              </a:ext>
            </a:extLst>
          </p:cNvPr>
          <p:cNvPicPr>
            <a:picLocks noChangeAspect="1"/>
          </p:cNvPicPr>
          <p:nvPr/>
        </p:nvPicPr>
        <p:blipFill>
          <a:blip r:embed="rId5"/>
          <a:stretch>
            <a:fillRect/>
          </a:stretch>
        </p:blipFill>
        <p:spPr>
          <a:xfrm>
            <a:off x="1514645" y="6187722"/>
            <a:ext cx="884215" cy="857820"/>
          </a:xfrm>
          <a:prstGeom prst="rect">
            <a:avLst/>
          </a:prstGeom>
        </p:spPr>
      </p:pic>
      <p:pic>
        <p:nvPicPr>
          <p:cNvPr id="16" name="Image 15">
            <a:extLst>
              <a:ext uri="{FF2B5EF4-FFF2-40B4-BE49-F238E27FC236}">
                <a16:creationId xmlns:a16="http://schemas.microsoft.com/office/drawing/2014/main" id="{8219072C-5D77-43E9-BE25-D6AC3EE85988}"/>
              </a:ext>
            </a:extLst>
          </p:cNvPr>
          <p:cNvPicPr>
            <a:picLocks noChangeAspect="1"/>
          </p:cNvPicPr>
          <p:nvPr/>
        </p:nvPicPr>
        <p:blipFill>
          <a:blip r:embed="rId4"/>
          <a:stretch>
            <a:fillRect/>
          </a:stretch>
        </p:blipFill>
        <p:spPr>
          <a:xfrm>
            <a:off x="1956752" y="1113160"/>
            <a:ext cx="508000" cy="508000"/>
          </a:xfrm>
          <a:prstGeom prst="rect">
            <a:avLst/>
          </a:prstGeom>
        </p:spPr>
      </p:pic>
      <p:pic>
        <p:nvPicPr>
          <p:cNvPr id="11" name="Image 10">
            <a:extLst>
              <a:ext uri="{FF2B5EF4-FFF2-40B4-BE49-F238E27FC236}">
                <a16:creationId xmlns:a16="http://schemas.microsoft.com/office/drawing/2014/main" id="{FACD8B9F-71D6-DF45-93E2-33E4EEA4FA4D}"/>
              </a:ext>
            </a:extLst>
          </p:cNvPr>
          <p:cNvPicPr>
            <a:picLocks noChangeAspect="1"/>
          </p:cNvPicPr>
          <p:nvPr/>
        </p:nvPicPr>
        <p:blipFill>
          <a:blip r:embed="rId6"/>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3B948B-0300-344F-9CFE-286342CEE9EB}"/>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339199942"/>
              </p:ext>
            </p:extLst>
          </p:nvPr>
        </p:nvGraphicFramePr>
        <p:xfrm>
          <a:off x="3886200" y="1311554"/>
          <a:ext cx="3348821" cy="7634259"/>
        </p:xfrm>
        <a:graphic>
          <a:graphicData uri="http://schemas.openxmlformats.org/drawingml/2006/table">
            <a:tbl>
              <a:tblPr bandRow="1">
                <a:tableStyleId>{073A0DAA-6AF3-43AB-8588-CEC1D06C72B9}</a:tableStyleId>
              </a:tblPr>
              <a:tblGrid>
                <a:gridCol w="3348821">
                  <a:extLst>
                    <a:ext uri="{9D8B030D-6E8A-4147-A177-3AD203B41FA5}">
                      <a16:colId xmlns:a16="http://schemas.microsoft.com/office/drawing/2014/main" val="9856797"/>
                    </a:ext>
                  </a:extLst>
                </a:gridCol>
              </a:tblGrid>
              <a:tr h="360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Selon le chanteur, que fait un héros du quotidien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1" u="none" strike="noStrike" kern="1300" cap="none" spc="0" normalizeH="0" baseline="0" noProof="0" dirty="0">
                          <a:ln>
                            <a:noFill/>
                          </a:ln>
                          <a:solidFill>
                            <a:srgbClr val="E05329"/>
                          </a:solidFill>
                          <a:effectLst/>
                          <a:uLnTx/>
                          <a:uFillTx/>
                          <a:latin typeface="Roboto" panose="02000000000000000000" pitchFamily="2" charset="0"/>
                          <a:ea typeface="+mn-ea"/>
                          <a:cs typeface="+mn-cs"/>
                        </a:rPr>
                        <a:t>Il crée de la magie, il sauve des vies, il sourit et donne de l’espoir. </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6455379">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groupe classe.</a:t>
                      </a:r>
                    </a:p>
                    <a:p>
                      <a:pPr algn="just"/>
                      <a:r>
                        <a:rPr lang="fr-FR" sz="1000" b="0" i="0" kern="1300" baseline="0" dirty="0">
                          <a:solidFill>
                            <a:schemeClr val="dk1"/>
                          </a:solidFill>
                          <a:effectLst/>
                          <a:latin typeface="Roboto Medium" panose="02000000000000000000" pitchFamily="2" charset="0"/>
                          <a:ea typeface="+mn-ea"/>
                          <a:cs typeface="+mn-cs"/>
                        </a:rPr>
                        <a:t>Et vous, quelle </a:t>
                      </a:r>
                      <a:r>
                        <a:rPr lang="fr-FR" sz="1000" b="0" i="0" kern="1300" baseline="0" dirty="0">
                          <a:latin typeface="Roboto" panose="02000000000000000000" pitchFamily="2" charset="0"/>
                        </a:rPr>
                        <a:t>personne de votre entourage a changé votre vie et que vous voulez remercier ? </a:t>
                      </a:r>
                    </a:p>
                    <a:p>
                      <a:pPr algn="just"/>
                      <a:r>
                        <a:rPr lang="fr-FR" sz="1000" b="0" i="0" kern="1300" baseline="0" dirty="0">
                          <a:latin typeface="Roboto" panose="02000000000000000000" pitchFamily="2" charset="0"/>
                        </a:rPr>
                        <a:t>Vous allez réaliser un mur collaboratif dans la classe. Vous présenterez le « héros » de votre quotidien et expliquerez pourquoi cette personne a été importante dans votre vie.</a:t>
                      </a:r>
                    </a:p>
                    <a:p>
                      <a:pPr algn="just"/>
                      <a:r>
                        <a:rPr lang="fr-FR" sz="1000" b="0" i="0" kern="1300" baseline="0" dirty="0">
                          <a:latin typeface="Roboto" panose="02000000000000000000" pitchFamily="2" charset="0"/>
                        </a:rPr>
                        <a:t> </a:t>
                      </a:r>
                    </a:p>
                    <a:p>
                      <a:pPr algn="just"/>
                      <a:r>
                        <a:rPr lang="fr-FR" sz="1000" b="0" i="1" kern="1300" baseline="0" dirty="0">
                          <a:latin typeface="Roboto" panose="02000000000000000000" pitchFamily="2" charset="0"/>
                        </a:rPr>
                        <a:t>Intégrez une photo, un petit texte ainsi qu’un document audio pour faire un portrait complet de la personne à qui vous voulez rendre hommage. </a:t>
                      </a:r>
                      <a:endParaRPr lang="fr-FR" sz="1000" b="0" i="0" kern="1300" baseline="0" dirty="0">
                        <a:solidFill>
                          <a:schemeClr val="dk1"/>
                        </a:solidFill>
                        <a:effectLst/>
                        <a:latin typeface="Roboto Medium" panose="02000000000000000000" pitchFamily="2" charset="0"/>
                        <a:ea typeface="+mn-ea"/>
                        <a:cs typeface="+mn-cs"/>
                      </a:endParaRPr>
                    </a:p>
                    <a:p>
                      <a:r>
                        <a:rPr lang="fr-FR" sz="1000" i="1" kern="1300" baseline="0" dirty="0">
                          <a:solidFill>
                            <a:srgbClr val="E05329"/>
                          </a:solidFill>
                          <a:effectLst/>
                          <a:latin typeface="Roboto" panose="02000000000000000000" pitchFamily="2" charset="0"/>
                          <a:ea typeface="+mn-ea"/>
                          <a:cs typeface="+mn-cs"/>
                        </a:rPr>
                        <a:t>Exemple de réponse possible : </a:t>
                      </a:r>
                    </a:p>
                    <a:p>
                      <a:pPr algn="just"/>
                      <a:r>
                        <a:rPr lang="fr-FR" sz="1000" i="1" kern="1300" baseline="0" dirty="0">
                          <a:solidFill>
                            <a:srgbClr val="E05329"/>
                          </a:solidFill>
                          <a:effectLst/>
                          <a:latin typeface="Roboto" panose="02000000000000000000" pitchFamily="2" charset="0"/>
                          <a:ea typeface="+mn-ea"/>
                          <a:cs typeface="+mn-cs"/>
                        </a:rPr>
                        <a:t>Je vous présente Julia, ma meilleure amie. Je l’ai rencontrée au collège, nous sommes amies depuis 15 ans. C’est une fille exceptionnelle, généreuse et toujours disponible pour moi. Je veux lui dire merci parce qu’elle est toujours là pour moi quand je ne vais pas bien ou quand j’ai un problème. Elle trouve toujours la bonne solution pour me faire rire. </a:t>
                      </a:r>
                      <a:endParaRPr lang="fr-FR" sz="1000" kern="1300" baseline="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77883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À nos héros du quotidien » </a:t>
            </a:r>
            <a:r>
              <a:rPr lang="fr-FR" sz="1200" dirty="0">
                <a:latin typeface="Roboto" panose="02000000000000000000" pitchFamily="2" charset="0"/>
                <a:ea typeface="Roboto" panose="02000000000000000000" pitchFamily="2" charset="0"/>
              </a:rPr>
              <a:t>Soprano</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Noémie Le </a:t>
            </a:r>
            <a:r>
              <a:rPr lang="fr-FR" sz="800" kern="1000" dirty="0" err="1">
                <a:latin typeface="Roboto Light" panose="02000000000000000000" pitchFamily="2" charset="0"/>
                <a:ea typeface="Roboto" panose="02000000000000000000" pitchFamily="2" charset="0"/>
              </a:rPr>
              <a:t>Stume</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804158207"/>
              </p:ext>
            </p:extLst>
          </p:nvPr>
        </p:nvGraphicFramePr>
        <p:xfrm>
          <a:off x="325877" y="1311554"/>
          <a:ext cx="3453960" cy="8806741"/>
        </p:xfrm>
        <a:graphic>
          <a:graphicData uri="http://schemas.openxmlformats.org/drawingml/2006/table">
            <a:tbl>
              <a:tblPr bandRow="1">
                <a:tableStyleId>{073A0DAA-6AF3-43AB-8588-CEC1D06C72B9}</a:tableStyleId>
              </a:tblPr>
              <a:tblGrid>
                <a:gridCol w="3453960">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Qu’est-ce qu’un « héros » pour vous ? </a:t>
                      </a:r>
                    </a:p>
                    <a:p>
                      <a:pPr algn="just"/>
                      <a:r>
                        <a:rPr lang="fr-FR" sz="1000" b="0" i="0" kern="1300" baseline="0" dirty="0">
                          <a:solidFill>
                            <a:schemeClr val="dk1"/>
                          </a:solidFill>
                          <a:effectLst/>
                          <a:latin typeface="Roboto Medium" panose="02000000000000000000" pitchFamily="2" charset="0"/>
                          <a:ea typeface="+mn-ea"/>
                          <a:cs typeface="+mn-cs"/>
                        </a:rPr>
                        <a:t>Donnez 4 adjectifs que vous associez à ce mot. </a:t>
                      </a:r>
                    </a:p>
                    <a:p>
                      <a:pPr algn="just"/>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Un héros est une personne qui a un courage extraordinaire.</a:t>
                      </a:r>
                    </a:p>
                    <a:p>
                      <a:pPr algn="just"/>
                      <a:r>
                        <a:rPr lang="fr-FR" sz="1000" b="0" i="1" kern="1300" baseline="0" dirty="0">
                          <a:solidFill>
                            <a:srgbClr val="E05329"/>
                          </a:solidFill>
                          <a:effectLst/>
                          <a:latin typeface="Roboto" panose="02000000000000000000" pitchFamily="2" charset="0"/>
                          <a:ea typeface="+mn-ea"/>
                          <a:cs typeface="+mn-cs"/>
                        </a:rPr>
                        <a:t>Un héros est gentil, fort, courageux, attentif, solidaire, généreux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194023">
                <a:tc>
                  <a:txBody>
                    <a:bodyPr/>
                    <a:lstStyle/>
                    <a:p>
                      <a:endParaRPr lang="fr-FR" sz="1000" b="0" i="0" kern="1300" baseline="0" dirty="0">
                        <a:solidFill>
                          <a:schemeClr val="dk1"/>
                        </a:solidFill>
                        <a:effectLst/>
                        <a:latin typeface="Roboto" panose="02000000000000000000" pitchFamily="2" charset="0"/>
                        <a:ea typeface="+mn-ea"/>
                        <a:cs typeface="+mn-cs"/>
                      </a:endParaRPr>
                    </a:p>
                    <a:p>
                      <a:pPr marL="228600" indent="-228600" algn="just">
                        <a:buAutoNum type="alphaUcPeriod"/>
                      </a:pPr>
                      <a:r>
                        <a:rPr lang="fr-FR" sz="1000" b="0" i="0" kern="1300" baseline="0" dirty="0">
                          <a:solidFill>
                            <a:schemeClr val="dk1"/>
                          </a:solidFill>
                          <a:effectLst/>
                          <a:latin typeface="Roboto Medium" panose="02000000000000000000" pitchFamily="2" charset="0"/>
                          <a:ea typeface="+mn-ea"/>
                          <a:cs typeface="+mn-cs"/>
                        </a:rPr>
                        <a:t>Écoutez les 10 premières secondes de la chanson. </a:t>
                      </a:r>
                    </a:p>
                    <a:p>
                      <a:pPr marL="0" indent="0" algn="just">
                        <a:buNone/>
                      </a:pPr>
                      <a:r>
                        <a:rPr lang="fr-FR" sz="1000" b="0" i="0" kern="1300" baseline="0" dirty="0">
                          <a:solidFill>
                            <a:schemeClr val="dk1"/>
                          </a:solidFill>
                          <a:effectLst/>
                          <a:latin typeface="Roboto Medium" panose="02000000000000000000" pitchFamily="2" charset="0"/>
                          <a:ea typeface="+mn-ea"/>
                          <a:cs typeface="+mn-cs"/>
                        </a:rPr>
                        <a:t>Quels bruits entendez-vous ? Entourez les bonnes réponses.</a:t>
                      </a:r>
                      <a:endParaRPr lang="fr-FR" sz="1000" b="0" i="0" kern="1300" baseline="0" dirty="0">
                        <a:solidFill>
                          <a:schemeClr val="dk1"/>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Le chant d’un oiseau, le son d’une guitare, la sonnette d’un vélo.</a:t>
                      </a: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a:ea typeface="+mn-ea"/>
                          <a:cs typeface="Calibri" panose="020F0502020204030204" pitchFamily="34" charset="0"/>
                        </a:rPr>
                        <a:t>→ </a:t>
                      </a:r>
                      <a:r>
                        <a:rPr kumimoji="0" lang="fr-FR" sz="1000" b="0" i="0" u="none" strike="noStrike" kern="1300" cap="none" spc="0" normalizeH="0" baseline="0" noProof="0" dirty="0">
                          <a:ln>
                            <a:noFill/>
                          </a:ln>
                          <a:solidFill>
                            <a:prstClr val="black"/>
                          </a:solidFill>
                          <a:effectLst/>
                          <a:uLnTx/>
                          <a:uFillTx/>
                          <a:latin typeface="Roboto Medium" panose="02000000000000000000"/>
                          <a:ea typeface="+mn-ea"/>
                          <a:cs typeface="+mn-cs"/>
                        </a:rPr>
                        <a:t>À votre avis, quel style de musique allons-nous écouter ? </a:t>
                      </a:r>
                    </a:p>
                    <a:p>
                      <a:pPr algn="just"/>
                      <a:endParaRPr lang="fr-FR" sz="1000" kern="1300" dirty="0">
                        <a:solidFill>
                          <a:srgbClr val="E05329"/>
                        </a:solidFill>
                        <a:effectLst/>
                        <a:latin typeface="Roboto" panose="02000000000000000000" pitchFamily="2" charset="0"/>
                        <a:ea typeface="+mn-ea"/>
                        <a:cs typeface="+mn-cs"/>
                      </a:endParaRPr>
                    </a:p>
                    <a:p>
                      <a:pPr algn="l"/>
                      <a:r>
                        <a:rPr lang="fr-FR" sz="1000" i="1" kern="1300" dirty="0">
                          <a:solidFill>
                            <a:srgbClr val="E05329"/>
                          </a:solidFill>
                          <a:effectLst/>
                          <a:latin typeface="Roboto" panose="02000000000000000000" pitchFamily="2" charset="0"/>
                          <a:ea typeface="+mn-ea"/>
                          <a:cs typeface="+mn-cs"/>
                        </a:rPr>
                        <a:t>Nous allons écouter une chanson calme et douce. </a:t>
                      </a:r>
                    </a:p>
                    <a:p>
                      <a:pPr algn="just"/>
                      <a:endParaRPr lang="fr-FR" sz="1000" i="1"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B. </a:t>
                      </a:r>
                      <a:r>
                        <a:rPr kumimoji="0" lang="fr-FR" sz="1000" b="0" i="1" u="none" strike="noStrike" kern="1300" cap="none" spc="0" normalizeH="0" baseline="0" noProof="0" dirty="0">
                          <a:ln>
                            <a:noFill/>
                          </a:ln>
                          <a:solidFill>
                            <a:prstClr val="black"/>
                          </a:solidFill>
                          <a:effectLst/>
                          <a:uLnTx/>
                          <a:uFillTx/>
                          <a:latin typeface="Roboto" panose="02000000000000000000" pitchFamily="2" charset="0"/>
                          <a:ea typeface="+mn-ea"/>
                          <a:cs typeface="+mn-cs"/>
                        </a:rPr>
                        <a:t>Distribuer une carte de la fiche matériel à chaque apprenant.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Écoutez la suite de la chanson. Faites attention aux rimes.</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Levez votre carte quand vous entendez votre mot. </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Est-ce que le style de musique correspond à ce que vous aviez imaginé ? Pourquoi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Exemple de réponse possible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Non, cela ne correspond pas à ce que j’avais imaginé. La chanson est rythmée et le chanteur a une voix très forte, il crie parfois.</a:t>
                      </a:r>
                      <a:endParaRPr lang="fr-FR" sz="1000"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marR="0" lvl="0" indent="-228600" algn="just" defTabSz="755934" rtl="0" eaLnBrk="1" fontAlgn="auto" latinLnBrk="0" hangingPunct="1">
                        <a:lnSpc>
                          <a:spcPct val="100000"/>
                        </a:lnSpc>
                        <a:spcBef>
                          <a:spcPts val="0"/>
                        </a:spcBef>
                        <a:spcAft>
                          <a:spcPts val="0"/>
                        </a:spcAft>
                        <a:buClrTx/>
                        <a:buSzTx/>
                        <a:buFontTx/>
                        <a:buAutoNum type="alphaUcPeriod"/>
                        <a:tabLst/>
                        <a:defRPr/>
                      </a:pPr>
                      <a:r>
                        <a:rPr lang="fr-FR" sz="1000" b="0" i="0" kern="1300" baseline="0" dirty="0">
                          <a:solidFill>
                            <a:schemeClr val="dk1"/>
                          </a:solidFill>
                          <a:effectLst/>
                          <a:latin typeface="Roboto Medium" panose="02000000000000000000" pitchFamily="2" charset="0"/>
                          <a:ea typeface="+mn-ea"/>
                          <a:cs typeface="+mn-cs"/>
                        </a:rPr>
                        <a:t>Soulignez les phrases qui correspondent au message de la chanson. </a:t>
                      </a:r>
                    </a:p>
                    <a:p>
                      <a:pPr marL="0" indent="0" algn="just">
                        <a:buNone/>
                      </a:pPr>
                      <a:r>
                        <a:rPr lang="fr-FR" sz="1000" i="1" u="sng" kern="1300" dirty="0">
                          <a:solidFill>
                            <a:srgbClr val="E05329"/>
                          </a:solidFill>
                          <a:effectLst/>
                          <a:latin typeface="Roboto" panose="02000000000000000000" pitchFamily="2" charset="0"/>
                          <a:ea typeface="+mn-ea"/>
                          <a:cs typeface="+mn-cs"/>
                        </a:rPr>
                        <a:t>Le chanteur remercie des personnes qui ont changé sa vie. </a:t>
                      </a:r>
                    </a:p>
                    <a:p>
                      <a:pPr marL="0" indent="0" algn="just">
                        <a:buNone/>
                      </a:pPr>
                      <a:r>
                        <a:rPr lang="fr-FR" sz="1000" i="1" u="sng" kern="1300" dirty="0">
                          <a:solidFill>
                            <a:srgbClr val="E05329"/>
                          </a:solidFill>
                          <a:effectLst/>
                          <a:latin typeface="Roboto" panose="02000000000000000000" pitchFamily="2" charset="0"/>
                          <a:ea typeface="+mn-ea"/>
                          <a:cs typeface="+mn-cs"/>
                        </a:rPr>
                        <a:t>Elles lui ont apporté de la force.</a:t>
                      </a:r>
                    </a:p>
                    <a:p>
                      <a:pPr marL="0" indent="0" algn="just">
                        <a:buNone/>
                      </a:pPr>
                      <a:r>
                        <a:rPr lang="fr-FR" sz="1000" i="1" u="sng" kern="1300" dirty="0">
                          <a:solidFill>
                            <a:srgbClr val="E05329"/>
                          </a:solidFill>
                          <a:effectLst/>
                          <a:latin typeface="Roboto" panose="02000000000000000000" pitchFamily="2" charset="0"/>
                          <a:ea typeface="+mn-ea"/>
                          <a:cs typeface="+mn-cs"/>
                        </a:rPr>
                        <a:t>Le chanteur a rencontré ces personnes par hasard.</a:t>
                      </a:r>
                    </a:p>
                    <a:p>
                      <a:pPr marL="0" indent="0" algn="just">
                        <a:buNone/>
                      </a:pPr>
                      <a:r>
                        <a:rPr lang="fr-FR" sz="1000" i="1" u="sng" kern="1300" dirty="0">
                          <a:solidFill>
                            <a:srgbClr val="E05329"/>
                          </a:solidFill>
                          <a:effectLst/>
                          <a:latin typeface="Roboto" panose="02000000000000000000" pitchFamily="2" charset="0"/>
                          <a:ea typeface="+mn-ea"/>
                          <a:cs typeface="+mn-cs"/>
                        </a:rPr>
                        <a:t>Elles lui ont appris les vraies valeurs de l’être humain.</a:t>
                      </a:r>
                    </a:p>
                    <a:p>
                      <a:endParaRPr lang="fr-FR" sz="1000" b="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Complétez les paroles avec les mots entendus.</a:t>
                      </a:r>
                      <a:endParaRPr lang="fr-FR" sz="1000" b="0" kern="1300" baseline="0" dirty="0">
                        <a:solidFill>
                          <a:schemeClr val="dk1"/>
                        </a:solidFill>
                        <a:effectLst/>
                        <a:latin typeface="Roboto Medium" panose="02000000000000000000" pitchFamily="2" charset="0"/>
                        <a:ea typeface="+mn-ea"/>
                        <a:cs typeface="+mn-cs"/>
                      </a:endParaRPr>
                    </a:p>
                    <a:p>
                      <a:pPr algn="ctr"/>
                      <a:r>
                        <a:rPr lang="fr-FR" sz="1000" i="0" kern="1300" baseline="0" dirty="0">
                          <a:solidFill>
                            <a:schemeClr val="dk1"/>
                          </a:solidFill>
                          <a:effectLst/>
                          <a:latin typeface="Roboto" panose="02000000000000000000" pitchFamily="2" charset="0"/>
                          <a:ea typeface="+mn-ea"/>
                          <a:cs typeface="+mn-cs"/>
                        </a:rPr>
                        <a:t>« On a tous un jour eu ce moment de </a:t>
                      </a:r>
                      <a:r>
                        <a:rPr lang="fr-FR" sz="1000" i="0" kern="1300" dirty="0">
                          <a:solidFill>
                            <a:srgbClr val="E05329"/>
                          </a:solidFill>
                          <a:effectLst/>
                          <a:latin typeface="Roboto" panose="02000000000000000000" pitchFamily="2" charset="0"/>
                          <a:ea typeface="+mn-ea"/>
                          <a:cs typeface="+mn-cs"/>
                        </a:rPr>
                        <a:t>magie</a:t>
                      </a:r>
                    </a:p>
                    <a:p>
                      <a:pPr algn="ctr"/>
                      <a:r>
                        <a:rPr lang="fr-FR" sz="1000" i="0" kern="1300" baseline="0" dirty="0">
                          <a:solidFill>
                            <a:schemeClr val="dk1"/>
                          </a:solidFill>
                          <a:effectLst/>
                          <a:latin typeface="Roboto" panose="02000000000000000000" pitchFamily="2" charset="0"/>
                          <a:ea typeface="+mn-ea"/>
                          <a:cs typeface="+mn-cs"/>
                        </a:rPr>
                        <a:t>Croisé ce héros malgré lui qui veut </a:t>
                      </a:r>
                      <a:r>
                        <a:rPr lang="fr-FR" sz="1000" i="0" kern="1300" dirty="0">
                          <a:solidFill>
                            <a:srgbClr val="E05329"/>
                          </a:solidFill>
                          <a:effectLst/>
                          <a:latin typeface="Roboto" panose="02000000000000000000" pitchFamily="2" charset="0"/>
                          <a:ea typeface="+mn-ea"/>
                          <a:cs typeface="+mn-cs"/>
                        </a:rPr>
                        <a:t>sauver</a:t>
                      </a:r>
                      <a:r>
                        <a:rPr lang="fr-FR" sz="1000" i="0" kern="1300" baseline="0" dirty="0">
                          <a:solidFill>
                            <a:schemeClr val="dk1"/>
                          </a:solidFill>
                          <a:effectLst/>
                          <a:latin typeface="Roboto" panose="02000000000000000000" pitchFamily="2" charset="0"/>
                          <a:ea typeface="+mn-ea"/>
                          <a:cs typeface="+mn-cs"/>
                        </a:rPr>
                        <a:t> une vie</a:t>
                      </a:r>
                    </a:p>
                    <a:p>
                      <a:pPr algn="ctr"/>
                      <a:r>
                        <a:rPr lang="fr-FR" sz="1000" i="0" kern="1300" baseline="0" dirty="0">
                          <a:solidFill>
                            <a:schemeClr val="dk1"/>
                          </a:solidFill>
                          <a:effectLst/>
                          <a:latin typeface="Roboto" panose="02000000000000000000" pitchFamily="2" charset="0"/>
                          <a:ea typeface="+mn-ea"/>
                          <a:cs typeface="+mn-cs"/>
                        </a:rPr>
                        <a:t>Un mot, </a:t>
                      </a:r>
                      <a:r>
                        <a:rPr lang="fr-FR" sz="1000" i="0" kern="1300" dirty="0">
                          <a:solidFill>
                            <a:srgbClr val="E05329"/>
                          </a:solidFill>
                          <a:effectLst/>
                          <a:latin typeface="Roboto" panose="02000000000000000000" pitchFamily="2" charset="0"/>
                          <a:ea typeface="+mn-ea"/>
                          <a:cs typeface="+mn-cs"/>
                        </a:rPr>
                        <a:t>un sourire</a:t>
                      </a:r>
                      <a:r>
                        <a:rPr lang="fr-FR" sz="1000" i="0" kern="1300" baseline="0" dirty="0">
                          <a:solidFill>
                            <a:schemeClr val="dk1"/>
                          </a:solidFill>
                          <a:effectLst/>
                          <a:latin typeface="Roboto" panose="02000000000000000000" pitchFamily="2" charset="0"/>
                          <a:ea typeface="+mn-ea"/>
                          <a:cs typeface="+mn-cs"/>
                        </a:rPr>
                        <a:t>, une histoire et l’</a:t>
                      </a:r>
                      <a:r>
                        <a:rPr lang="fr-FR" sz="1000" i="0" kern="1300" dirty="0">
                          <a:solidFill>
                            <a:srgbClr val="E05329"/>
                          </a:solidFill>
                          <a:effectLst/>
                          <a:latin typeface="Roboto" panose="02000000000000000000" pitchFamily="2" charset="0"/>
                          <a:ea typeface="+mn-ea"/>
                          <a:cs typeface="+mn-cs"/>
                        </a:rPr>
                        <a:t>espoir </a:t>
                      </a:r>
                      <a:r>
                        <a:rPr lang="fr-FR" sz="1000" i="0" kern="1300" baseline="0" dirty="0">
                          <a:solidFill>
                            <a:schemeClr val="dk1"/>
                          </a:solidFill>
                          <a:effectLst/>
                          <a:latin typeface="Roboto" panose="02000000000000000000" pitchFamily="2" charset="0"/>
                          <a:ea typeface="+mn-ea"/>
                          <a:cs typeface="+mn-cs"/>
                        </a:rPr>
                        <a:t>fleurit</a:t>
                      </a:r>
                    </a:p>
                    <a:p>
                      <a:pPr algn="ctr"/>
                      <a:r>
                        <a:rPr lang="fr-FR" sz="1000" i="0" kern="1300" baseline="0" dirty="0">
                          <a:solidFill>
                            <a:schemeClr val="dk1"/>
                          </a:solidFill>
                          <a:effectLst/>
                          <a:latin typeface="Roboto" panose="02000000000000000000" pitchFamily="2" charset="0"/>
                          <a:ea typeface="+mn-ea"/>
                          <a:cs typeface="+mn-cs"/>
                        </a:rPr>
                        <a:t>À tous ces héros malgré eux, je voulais leur dire merci. »</a:t>
                      </a:r>
                    </a:p>
                    <a:p>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pic>
        <p:nvPicPr>
          <p:cNvPr id="9" name="Image 8">
            <a:extLst>
              <a:ext uri="{FF2B5EF4-FFF2-40B4-BE49-F238E27FC236}">
                <a16:creationId xmlns:a16="http://schemas.microsoft.com/office/drawing/2014/main" id="{A11B21DC-5A3A-8849-A961-CBA8B95BEDEA}"/>
              </a:ext>
            </a:extLst>
          </p:cNvPr>
          <p:cNvPicPr>
            <a:picLocks noChangeAspect="1"/>
          </p:cNvPicPr>
          <p:nvPr/>
        </p:nvPicPr>
        <p:blipFill>
          <a:blip r:embed="rId3"/>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11D20A9-CA62-E941-00C8-493B17DC000E}"/>
              </a:ext>
            </a:extLst>
          </p:cNvPr>
          <p:cNvPicPr>
            <a:picLocks noChangeAspect="1"/>
          </p:cNvPicPr>
          <p:nvPr/>
        </p:nvPicPr>
        <p:blipFill>
          <a:blip r:embed="rId3"/>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345396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À nos héros du quotidien » </a:t>
            </a:r>
            <a:r>
              <a:rPr lang="fr-FR" sz="1200" dirty="0">
                <a:latin typeface="Roboto" panose="02000000000000000000" pitchFamily="2" charset="0"/>
                <a:ea typeface="Roboto" panose="02000000000000000000" pitchFamily="2" charset="0"/>
              </a:rPr>
              <a:t>Soprano</a:t>
            </a:r>
          </a:p>
        </p:txBody>
      </p:sp>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pic>
        <p:nvPicPr>
          <p:cNvPr id="15" name="Image 14">
            <a:extLst>
              <a:ext uri="{FF2B5EF4-FFF2-40B4-BE49-F238E27FC236}">
                <a16:creationId xmlns:a16="http://schemas.microsoft.com/office/drawing/2014/main" id="{59916CC9-3EA2-3FD7-D777-B4271DC1C7FC}"/>
              </a:ext>
            </a:extLst>
          </p:cNvPr>
          <p:cNvPicPr>
            <a:picLocks noChangeAspect="1"/>
          </p:cNvPicPr>
          <p:nvPr/>
        </p:nvPicPr>
        <p:blipFill>
          <a:blip r:embed="rId4"/>
          <a:stretch>
            <a:fillRect/>
          </a:stretch>
        </p:blipFill>
        <p:spPr>
          <a:xfrm>
            <a:off x="312646" y="1154908"/>
            <a:ext cx="508000" cy="508000"/>
          </a:xfrm>
          <a:prstGeom prst="rect">
            <a:avLst/>
          </a:prstGeom>
        </p:spPr>
      </p:pic>
      <p:sp>
        <p:nvSpPr>
          <p:cNvPr id="13" name="ZoneTexte 12">
            <a:extLst>
              <a:ext uri="{FF2B5EF4-FFF2-40B4-BE49-F238E27FC236}">
                <a16:creationId xmlns:a16="http://schemas.microsoft.com/office/drawing/2014/main" id="{4D590EE8-1E9E-4B2D-B2F6-31F61B44CDDB}"/>
              </a:ext>
            </a:extLst>
          </p:cNvPr>
          <p:cNvSpPr txBox="1"/>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Noémie Le </a:t>
            </a:r>
            <a:r>
              <a:rPr lang="fr-FR" sz="800" kern="1000" dirty="0" err="1">
                <a:latin typeface="Roboto Light" panose="02000000000000000000" pitchFamily="2" charset="0"/>
                <a:ea typeface="Roboto" panose="02000000000000000000" pitchFamily="2" charset="0"/>
              </a:rPr>
              <a:t>Stume</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14" name="Tableau 13">
            <a:extLst>
              <a:ext uri="{FF2B5EF4-FFF2-40B4-BE49-F238E27FC236}">
                <a16:creationId xmlns:a16="http://schemas.microsoft.com/office/drawing/2014/main" id="{70318B4A-7E0C-491E-A4A6-573C00870B0C}"/>
              </a:ext>
            </a:extLst>
          </p:cNvPr>
          <p:cNvGraphicFramePr>
            <a:graphicFrameLocks noGrp="1"/>
          </p:cNvGraphicFramePr>
          <p:nvPr>
            <p:custDataLst>
              <p:tags r:id="rId1"/>
            </p:custDataLst>
            <p:extLst>
              <p:ext uri="{D42A27DB-BD31-4B8C-83A1-F6EECF244321}">
                <p14:modId xmlns:p14="http://schemas.microsoft.com/office/powerpoint/2010/main" val="2676781904"/>
              </p:ext>
            </p:extLst>
          </p:nvPr>
        </p:nvGraphicFramePr>
        <p:xfrm>
          <a:off x="1354791" y="1774666"/>
          <a:ext cx="4990364" cy="6975297"/>
        </p:xfrm>
        <a:graphic>
          <a:graphicData uri="http://schemas.openxmlformats.org/drawingml/2006/table">
            <a:tbl>
              <a:tblPr firstRow="1" bandRow="1">
                <a:tableStyleId>{5C22544A-7EE6-4342-B048-85BDC9FD1C3A}</a:tableStyleId>
              </a:tblPr>
              <a:tblGrid>
                <a:gridCol w="2583341">
                  <a:extLst>
                    <a:ext uri="{9D8B030D-6E8A-4147-A177-3AD203B41FA5}">
                      <a16:colId xmlns:a16="http://schemas.microsoft.com/office/drawing/2014/main" val="206015229"/>
                    </a:ext>
                  </a:extLst>
                </a:gridCol>
                <a:gridCol w="2407023">
                  <a:extLst>
                    <a:ext uri="{9D8B030D-6E8A-4147-A177-3AD203B41FA5}">
                      <a16:colId xmlns:a16="http://schemas.microsoft.com/office/drawing/2014/main" val="2846453265"/>
                    </a:ext>
                  </a:extLst>
                </a:gridCol>
              </a:tblGrid>
              <a:tr h="1107063">
                <a:tc>
                  <a:txBody>
                    <a:bodyPr/>
                    <a:lstStyle/>
                    <a:p>
                      <a:pPr algn="ctr"/>
                      <a:r>
                        <a:rPr lang="fr-FR" sz="2400" b="0" dirty="0">
                          <a:solidFill>
                            <a:schemeClr val="tx1"/>
                          </a:solidFill>
                          <a:latin typeface="Roboto" panose="02000000000000000000"/>
                        </a:rPr>
                        <a:t>MERCI</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gn="ctr">
                        <a:lnSpc>
                          <a:spcPts val="1300"/>
                        </a:lnSpc>
                      </a:pPr>
                      <a:endParaRPr lang="fr-FR" sz="2400" b="0" dirty="0">
                        <a:solidFill>
                          <a:schemeClr val="tx1"/>
                        </a:solidFill>
                        <a:latin typeface="Roboto" panose="02000000000000000000" pitchFamily="2" charset="0"/>
                        <a:ea typeface="Roboto" panose="02000000000000000000" pitchFamily="2" charset="0"/>
                      </a:endParaRPr>
                    </a:p>
                    <a:p>
                      <a:pPr algn="ctr">
                        <a:lnSpc>
                          <a:spcPts val="1300"/>
                        </a:lnSpc>
                      </a:pPr>
                      <a:r>
                        <a:rPr lang="fr-FR" sz="2400" b="0" dirty="0">
                          <a:solidFill>
                            <a:schemeClr val="tx1"/>
                          </a:solidFill>
                          <a:latin typeface="Roboto" panose="02000000000000000000" pitchFamily="2" charset="0"/>
                          <a:ea typeface="Roboto" panose="02000000000000000000" pitchFamily="2" charset="0"/>
                        </a:rPr>
                        <a:t>LA/UNE VIE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3620463196"/>
                  </a:ext>
                </a:extLst>
              </a:tr>
              <a:tr h="978039">
                <a:tc>
                  <a:txBody>
                    <a:bodyPr/>
                    <a:lstStyle/>
                    <a:p>
                      <a:pPr algn="ctr">
                        <a:lnSpc>
                          <a:spcPts val="1300"/>
                        </a:lnSpc>
                      </a:pPr>
                      <a:r>
                        <a:rPr lang="fr-FR" sz="2400" dirty="0">
                          <a:latin typeface="Roboto" panose="02000000000000000000" pitchFamily="2" charset="0"/>
                          <a:ea typeface="Roboto" panose="02000000000000000000" pitchFamily="2" charset="0"/>
                        </a:rPr>
                        <a:t>LA MAGIE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gn="ctr">
                        <a:lnSpc>
                          <a:spcPts val="1300"/>
                        </a:lnSpc>
                      </a:pPr>
                      <a:r>
                        <a:rPr lang="fr-FR" sz="2400" dirty="0">
                          <a:latin typeface="Roboto" panose="02000000000000000000" pitchFamily="2" charset="0"/>
                          <a:ea typeface="Roboto" panose="02000000000000000000" pitchFamily="2" charset="0"/>
                        </a:rPr>
                        <a:t>L’AVENIR</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2945019780"/>
                  </a:ext>
                </a:extLst>
              </a:tr>
              <a:tr h="978039">
                <a:tc>
                  <a:txBody>
                    <a:bodyPr/>
                    <a:lstStyle/>
                    <a:p>
                      <a:pPr algn="ctr">
                        <a:lnSpc>
                          <a:spcPts val="1300"/>
                        </a:lnSpc>
                      </a:pPr>
                      <a:r>
                        <a:rPr lang="fr-FR" sz="2400" dirty="0">
                          <a:latin typeface="Roboto" panose="02000000000000000000" pitchFamily="2" charset="0"/>
                          <a:ea typeface="Roboto" panose="02000000000000000000" pitchFamily="2" charset="0"/>
                        </a:rPr>
                        <a:t>EN L’AIR</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gn="ctr">
                        <a:lnSpc>
                          <a:spcPts val="1300"/>
                        </a:lnSpc>
                      </a:pPr>
                      <a:r>
                        <a:rPr lang="fr-FR" sz="2400" dirty="0">
                          <a:latin typeface="Roboto" panose="02000000000000000000" pitchFamily="2" charset="0"/>
                          <a:ea typeface="Roboto" panose="02000000000000000000" pitchFamily="2" charset="0"/>
                        </a:rPr>
                        <a:t>LA GUERRE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762075343"/>
                  </a:ext>
                </a:extLst>
              </a:tr>
              <a:tr h="978039">
                <a:tc>
                  <a:txBody>
                    <a:bodyPr/>
                    <a:lstStyle/>
                    <a:p>
                      <a:pPr algn="ctr">
                        <a:lnSpc>
                          <a:spcPts val="1300"/>
                        </a:lnSpc>
                      </a:pPr>
                      <a:r>
                        <a:rPr lang="fr-FR" sz="2400" dirty="0">
                          <a:latin typeface="Roboto" panose="02000000000000000000" pitchFamily="2" charset="0"/>
                          <a:ea typeface="Roboto" panose="02000000000000000000" pitchFamily="2" charset="0"/>
                        </a:rPr>
                        <a:t>LA ROUE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gn="ctr">
                        <a:lnSpc>
                          <a:spcPts val="1300"/>
                        </a:lnSpc>
                      </a:pPr>
                      <a:r>
                        <a:rPr lang="fr-FR" sz="2400" dirty="0">
                          <a:latin typeface="Roboto" panose="02000000000000000000" pitchFamily="2" charset="0"/>
                          <a:ea typeface="Roboto" panose="02000000000000000000" pitchFamily="2" charset="0"/>
                        </a:rPr>
                        <a:t>MA ROUTE</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760254243"/>
                  </a:ext>
                </a:extLst>
              </a:tr>
              <a:tr h="978039">
                <a:tc>
                  <a:txBody>
                    <a:bodyPr/>
                    <a:lstStyle/>
                    <a:p>
                      <a:pPr algn="ctr">
                        <a:lnSpc>
                          <a:spcPts val="1300"/>
                        </a:lnSpc>
                      </a:pPr>
                      <a:r>
                        <a:rPr lang="fr-FR" sz="2400" dirty="0">
                          <a:latin typeface="Roboto" panose="02000000000000000000" pitchFamily="2" charset="0"/>
                          <a:ea typeface="Roboto" panose="02000000000000000000" pitchFamily="2" charset="0"/>
                        </a:rPr>
                        <a:t>LES COUPS</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gn="ctr">
                        <a:lnSpc>
                          <a:spcPts val="1300"/>
                        </a:lnSpc>
                      </a:pPr>
                      <a:r>
                        <a:rPr lang="fr-FR" sz="2400" dirty="0">
                          <a:latin typeface="Roboto" panose="02000000000000000000" pitchFamily="2" charset="0"/>
                          <a:ea typeface="Roboto" panose="02000000000000000000" pitchFamily="2" charset="0"/>
                        </a:rPr>
                        <a:t>DEBOUT</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1367212220"/>
                  </a:ext>
                </a:extLst>
              </a:tr>
              <a:tr h="978039">
                <a:tc>
                  <a:txBody>
                    <a:bodyPr/>
                    <a:lstStyle/>
                    <a:p>
                      <a:pPr algn="ctr">
                        <a:lnSpc>
                          <a:spcPts val="1300"/>
                        </a:lnSpc>
                      </a:pPr>
                      <a:r>
                        <a:rPr lang="fr-FR" sz="2400" dirty="0">
                          <a:latin typeface="Roboto" panose="02000000000000000000" pitchFamily="2" charset="0"/>
                          <a:ea typeface="Roboto" panose="02000000000000000000" pitchFamily="2" charset="0"/>
                        </a:rPr>
                        <a:t>DE GAMIN</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gn="ctr">
                        <a:lnSpc>
                          <a:spcPts val="1300"/>
                        </a:lnSpc>
                      </a:pPr>
                      <a:r>
                        <a:rPr lang="fr-FR" sz="2400" dirty="0">
                          <a:latin typeface="Roboto" panose="02000000000000000000" pitchFamily="2" charset="0"/>
                          <a:ea typeface="Roboto" panose="02000000000000000000" pitchFamily="2" charset="0"/>
                        </a:rPr>
                        <a:t>UN HUMAIN</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2865708566"/>
                  </a:ext>
                </a:extLst>
              </a:tr>
              <a:tr h="978039">
                <a:tc>
                  <a:txBody>
                    <a:bodyPr/>
                    <a:lstStyle/>
                    <a:p>
                      <a:pPr algn="ctr">
                        <a:lnSpc>
                          <a:spcPts val="1300"/>
                        </a:lnSpc>
                      </a:pPr>
                      <a:r>
                        <a:rPr lang="fr-FR" sz="2400" dirty="0">
                          <a:latin typeface="Roboto" panose="02000000000000000000" pitchFamily="2" charset="0"/>
                          <a:ea typeface="Roboto" panose="02000000000000000000" pitchFamily="2" charset="0"/>
                        </a:rPr>
                        <a:t>RÉANIMÉ </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tc>
                  <a:txBody>
                    <a:bodyPr/>
                    <a:lstStyle/>
                    <a:p>
                      <a:pPr algn="ctr">
                        <a:lnSpc>
                          <a:spcPts val="1300"/>
                        </a:lnSpc>
                      </a:pPr>
                      <a:r>
                        <a:rPr lang="fr-FR" sz="2400" dirty="0">
                          <a:latin typeface="Roboto" panose="02000000000000000000" pitchFamily="2" charset="0"/>
                          <a:ea typeface="Roboto" panose="02000000000000000000" pitchFamily="2" charset="0"/>
                        </a:rPr>
                        <a:t>ALLUMÉ</a:t>
                      </a:r>
                    </a:p>
                  </a:txBody>
                  <a:tcPr marL="72000" marR="72000" marT="108000" marB="108000" anchor="ctr">
                    <a:lnL w="12700" cap="flat" cmpd="sng" algn="ctr">
                      <a:solidFill>
                        <a:schemeClr val="tx1"/>
                      </a:solidFill>
                      <a:prstDash val="lgDashDot"/>
                      <a:round/>
                      <a:headEnd type="none" w="med" len="med"/>
                      <a:tailEnd type="none" w="med" len="med"/>
                    </a:lnL>
                    <a:lnR w="12700" cap="flat" cmpd="sng" algn="ctr">
                      <a:solidFill>
                        <a:schemeClr val="tx1"/>
                      </a:solidFill>
                      <a:prstDash val="lgDashDot"/>
                      <a:round/>
                      <a:headEnd type="none" w="med" len="med"/>
                      <a:tailEnd type="none" w="med" len="med"/>
                    </a:lnR>
                    <a:lnT w="12700" cap="flat" cmpd="sng" algn="ctr">
                      <a:solidFill>
                        <a:schemeClr val="tx1"/>
                      </a:solidFill>
                      <a:prstDash val="lgDashDot"/>
                      <a:round/>
                      <a:headEnd type="none" w="med" len="med"/>
                      <a:tailEnd type="none" w="med" len="med"/>
                    </a:lnT>
                    <a:lnB w="12700" cap="flat" cmpd="sng" algn="ctr">
                      <a:solidFill>
                        <a:schemeClr val="tx1"/>
                      </a:solidFill>
                      <a:prstDash val="lgDashDot"/>
                      <a:round/>
                      <a:headEnd type="none" w="med" len="med"/>
                      <a:tailEnd type="none" w="med" len="med"/>
                    </a:lnB>
                    <a:noFill/>
                  </a:tcPr>
                </a:tc>
                <a:extLst>
                  <a:ext uri="{0D108BD9-81ED-4DB2-BD59-A6C34878D82A}">
                    <a16:rowId xmlns:a16="http://schemas.microsoft.com/office/drawing/2014/main" val="3338396670"/>
                  </a:ext>
                </a:extLst>
              </a:tr>
            </a:tbl>
          </a:graphicData>
        </a:graphic>
      </p:graphicFrame>
      <p:sp>
        <p:nvSpPr>
          <p:cNvPr id="2" name="Rectangle 1">
            <a:extLst>
              <a:ext uri="{FF2B5EF4-FFF2-40B4-BE49-F238E27FC236}">
                <a16:creationId xmlns:a16="http://schemas.microsoft.com/office/drawing/2014/main" id="{9FBEC388-53A9-4FDD-9129-58834CAA73DA}"/>
              </a:ext>
            </a:extLst>
          </p:cNvPr>
          <p:cNvSpPr/>
          <p:nvPr/>
        </p:nvSpPr>
        <p:spPr>
          <a:xfrm>
            <a:off x="820646" y="1154908"/>
            <a:ext cx="5919788" cy="430887"/>
          </a:xfrm>
          <a:prstGeom prst="rect">
            <a:avLst/>
          </a:prstGeom>
        </p:spPr>
        <p:txBody>
          <a:bodyPr wrap="square">
            <a:spAutoFit/>
          </a:bodyPr>
          <a:lstStyle/>
          <a:p>
            <a:pPr algn="just"/>
            <a:r>
              <a:rPr lang="fr-FR" sz="1100" i="1" kern="1300" dirty="0">
                <a:solidFill>
                  <a:schemeClr val="dk1"/>
                </a:solidFill>
                <a:latin typeface="Roboto" panose="02000000000000000000" pitchFamily="2" charset="0"/>
              </a:rPr>
              <a:t>Imprimer et découper autant de cartes que d’apprenants dans le groupe. Il est possible de donner le même mot à plusieurs apprenants. Les distribuer à chaque apprenant. </a:t>
            </a:r>
          </a:p>
        </p:txBody>
      </p:sp>
      <p:pic>
        <p:nvPicPr>
          <p:cNvPr id="9" name="Image 8">
            <a:extLst>
              <a:ext uri="{FF2B5EF4-FFF2-40B4-BE49-F238E27FC236}">
                <a16:creationId xmlns:a16="http://schemas.microsoft.com/office/drawing/2014/main" id="{2A8600C1-1642-8547-9793-846EF8EE9E62}"/>
              </a:ext>
            </a:extLst>
          </p:cNvPr>
          <p:cNvPicPr>
            <a:picLocks noChangeAspect="1"/>
          </p:cNvPicPr>
          <p:nvPr/>
        </p:nvPicPr>
        <p:blipFill>
          <a:blip r:embed="rId5"/>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16B1CE66F3A449170DA3D574BEC92" ma:contentTypeVersion="16" ma:contentTypeDescription="Crée un document." ma:contentTypeScope="" ma:versionID="72274a57aa48638f77443ec9dfd2a6ee">
  <xsd:schema xmlns:xsd="http://www.w3.org/2001/XMLSchema" xmlns:xs="http://www.w3.org/2001/XMLSchema" xmlns:p="http://schemas.microsoft.com/office/2006/metadata/properties" xmlns:ns2="43695c53-1d6d-461b-ad60-1cb1cb016022" xmlns:ns3="f37e99bd-632f-4aea-bb87-7457d3367958" targetNamespace="http://schemas.microsoft.com/office/2006/metadata/properties" ma:root="true" ma:fieldsID="da199cf609397d47ca0ecc73523e6278" ns2:_="" ns3:_="">
    <xsd:import namespace="43695c53-1d6d-461b-ad60-1cb1cb016022"/>
    <xsd:import namespace="f37e99bd-632f-4aea-bb87-7457d33679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5c53-1d6d-461b-ad60-1cb1cb016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0e86fcc-c64b-4f5f-ad29-ece91274c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e99bd-632f-4aea-bb87-7457d33679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57fabe-be85-4960-aa9e-15cc0fba7378}" ma:internalName="TaxCatchAll" ma:showField="CatchAllData" ma:web="f37e99bd-632f-4aea-bb87-7457d336795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7e99bd-632f-4aea-bb87-7457d3367958" xsi:nil="true"/>
    <lcf76f155ced4ddcb4097134ff3c332f xmlns="43695c53-1d6d-461b-ad60-1cb1cb0160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C01608-390C-4087-A807-62F330F6A46D}"/>
</file>

<file path=customXml/itemProps2.xml><?xml version="1.0" encoding="utf-8"?>
<ds:datastoreItem xmlns:ds="http://schemas.openxmlformats.org/officeDocument/2006/customXml" ds:itemID="{6AB95D6B-AD6D-4B61-BAFA-9922E0473C10}"/>
</file>

<file path=customXml/itemProps3.xml><?xml version="1.0" encoding="utf-8"?>
<ds:datastoreItem xmlns:ds="http://schemas.openxmlformats.org/officeDocument/2006/customXml" ds:itemID="{81E45A8E-E648-45DD-A3D2-E442E44A9E83}"/>
</file>

<file path=docProps/app.xml><?xml version="1.0" encoding="utf-8"?>
<Properties xmlns="http://schemas.openxmlformats.org/officeDocument/2006/extended-properties" xmlns:vt="http://schemas.openxmlformats.org/officeDocument/2006/docPropsVTypes">
  <Template>Office Theme</Template>
  <TotalTime>2198</TotalTime>
  <Words>1873</Words>
  <Application>Microsoft Macintosh PowerPoint</Application>
  <PresentationFormat>Personnalisé</PresentationFormat>
  <Paragraphs>231</Paragraphs>
  <Slides>6</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vt:i4>
      </vt:variant>
    </vt:vector>
  </HeadingPairs>
  <TitlesOfParts>
    <vt:vector size="15" baseType="lpstr">
      <vt:lpstr>Arial</vt:lpstr>
      <vt:lpstr>Calibri</vt:lpstr>
      <vt:lpstr>Calibri Light</vt:lpstr>
      <vt:lpstr>Proto Grotesk</vt:lpstr>
      <vt:lpstr>Roboto</vt:lpstr>
      <vt:lpstr>Roboto Light</vt:lpstr>
      <vt:lpstr>Roboto Medium</vt:lpstr>
      <vt:lpstr>Wingdings</vt:lpstr>
      <vt:lpstr>Thème Office</vt:lpstr>
      <vt:lpstr>À nos héros du quotidien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160</cp:revision>
  <cp:lastPrinted>2022-10-10T09:56:40Z</cp:lastPrinted>
  <dcterms:created xsi:type="dcterms:W3CDTF">2022-03-24T14:32:05Z</dcterms:created>
  <dcterms:modified xsi:type="dcterms:W3CDTF">2024-04-15T15:07:24Z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0x01010023C16B1CE66F3A449170DA3D574BEC92</vt:lpwstr>
  </property>
</Properties>
</file>