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95827"/>
  </p:normalViewPr>
  <p:slideViewPr>
    <p:cSldViewPr snapToGrid="0" snapToObjects="1">
      <p:cViewPr varScale="1">
        <p:scale>
          <a:sx n="68" d="100"/>
          <a:sy n="68" d="100"/>
        </p:scale>
        <p:origin x="3728" y="24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png"/><Relationship Id="rId7"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12.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digipad.app/" TargetMode="External"/><Relationship Id="rId7"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0.emf"/><Relationship Id="rId4" Type="http://schemas.openxmlformats.org/officeDocument/2006/relationships/image" Target="../media/image3.emf"/><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digipad.app/" TargetMode="External"/><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DC82CB-8100-124C-8565-990BBD13FAD3}"/>
              </a:ext>
            </a:extLst>
          </p:cNvPr>
          <p:cNvPicPr>
            <a:picLocks noChangeAspect="1"/>
          </p:cNvPicPr>
          <p:nvPr/>
        </p:nvPicPr>
        <p:blipFill>
          <a:blip r:embed="rId2"/>
          <a:stretch>
            <a:fillRect/>
          </a:stretch>
        </p:blipFill>
        <p:spPr>
          <a:xfrm>
            <a:off x="10795" y="0"/>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Lundi méchant</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80905" y="1836983"/>
            <a:ext cx="4490979" cy="7156126"/>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rPr>
              <a:t>Comment ça va ? Lundi ? Mardi ? Mercredi ? Jeudi ? Vendredi ? Bien dormi ?</a:t>
            </a:r>
            <a:br>
              <a:rPr lang="fr-FR" sz="1000" dirty="0">
                <a:latin typeface="Roboto" panose="02000000000000000000" pitchFamily="2" charset="0"/>
              </a:rPr>
            </a:br>
            <a:r>
              <a:rPr lang="fr-FR" sz="1000" dirty="0">
                <a:latin typeface="Roboto" panose="02000000000000000000" pitchFamily="2" charset="0"/>
              </a:rPr>
              <a:t>Le week-end, bien passé ? T'as glandé</a:t>
            </a:r>
            <a:r>
              <a:rPr lang="fr-FR" sz="1000" baseline="30000" dirty="0">
                <a:latin typeface="Roboto" panose="02000000000000000000" pitchFamily="2" charset="0"/>
              </a:rPr>
              <a:t>1</a:t>
            </a:r>
            <a:r>
              <a:rPr lang="fr-FR" sz="1000" dirty="0">
                <a:latin typeface="Roboto" panose="02000000000000000000" pitchFamily="2" charset="0"/>
              </a:rPr>
              <a:t> ? La famille ?</a:t>
            </a:r>
            <a:br>
              <a:rPr lang="fr-FR" sz="1000" dirty="0">
                <a:latin typeface="Roboto" panose="02000000000000000000" pitchFamily="2" charset="0"/>
              </a:rPr>
            </a:br>
            <a:r>
              <a:rPr lang="fr-FR" sz="1000" dirty="0">
                <a:latin typeface="Roboto" panose="02000000000000000000" pitchFamily="2" charset="0"/>
              </a:rPr>
              <a:t>Les enfants ? Les amis ? Le barbec’</a:t>
            </a:r>
            <a:r>
              <a:rPr lang="fr-FR" sz="1000" baseline="30000" dirty="0">
                <a:latin typeface="Roboto" panose="02000000000000000000" pitchFamily="2" charset="0"/>
              </a:rPr>
              <a:t>2 </a:t>
            </a:r>
            <a:r>
              <a:rPr lang="fr-FR" sz="1000" dirty="0">
                <a:latin typeface="Roboto" panose="02000000000000000000" pitchFamily="2" charset="0"/>
              </a:rPr>
              <a:t>annulé par la pluie ?</a:t>
            </a:r>
            <a:br>
              <a:rPr lang="fr-FR" sz="1000" dirty="0">
                <a:latin typeface="Roboto" panose="02000000000000000000" pitchFamily="2" charset="0"/>
              </a:rPr>
            </a:br>
            <a:r>
              <a:rPr lang="fr-FR" sz="1000" dirty="0">
                <a:latin typeface="Roboto" panose="02000000000000000000" pitchFamily="2" charset="0"/>
              </a:rPr>
              <a:t>Est-ce que ça va ? T'es sûr que ça va ?</a:t>
            </a:r>
            <a:br>
              <a:rPr lang="fr-FR" sz="1000" dirty="0">
                <a:latin typeface="Roboto" panose="02000000000000000000" pitchFamily="2" charset="0"/>
              </a:rPr>
            </a:br>
            <a:r>
              <a:rPr lang="fr-FR" sz="1000" dirty="0">
                <a:latin typeface="Roboto" panose="02000000000000000000" pitchFamily="2" charset="0"/>
              </a:rPr>
              <a:t>Tu me caches pas quelque chose que je devrais savoir ?</a:t>
            </a:r>
            <a:br>
              <a:rPr lang="fr-FR" sz="1000" dirty="0">
                <a:latin typeface="Roboto" panose="02000000000000000000" pitchFamily="2" charset="0"/>
              </a:rPr>
            </a:br>
            <a:r>
              <a:rPr lang="fr-FR" sz="1000" dirty="0">
                <a:latin typeface="Roboto" panose="02000000000000000000" pitchFamily="2" charset="0"/>
              </a:rPr>
              <a:t>Un divorce ? Un cancer ? Ta belle-mère ? Une mauvaise dépression ?</a:t>
            </a:r>
            <a:br>
              <a:rPr lang="fr-FR" sz="1000" dirty="0">
                <a:latin typeface="Roboto" panose="02000000000000000000" pitchFamily="2" charset="0"/>
              </a:rPr>
            </a:br>
            <a:r>
              <a:rPr lang="fr-FR" sz="1000" dirty="0">
                <a:latin typeface="Roboto" panose="02000000000000000000" pitchFamily="2" charset="0"/>
              </a:rPr>
              <a:t>Le moral est-il bon ?</a:t>
            </a:r>
          </a:p>
          <a:p>
            <a:pPr>
              <a:lnSpc>
                <a:spcPts val="1300"/>
              </a:lnSpc>
            </a:pPr>
            <a:r>
              <a:rPr lang="fr-FR" sz="1000" dirty="0">
                <a:latin typeface="Roboto" panose="02000000000000000000" pitchFamily="2" charset="0"/>
              </a:rPr>
              <a:t> </a:t>
            </a:r>
          </a:p>
          <a:p>
            <a:pPr>
              <a:lnSpc>
                <a:spcPts val="1300"/>
              </a:lnSpc>
            </a:pPr>
            <a:r>
              <a:rPr lang="fr-FR" sz="1000" dirty="0">
                <a:latin typeface="Roboto" panose="02000000000000000000" pitchFamily="2" charset="0"/>
              </a:rPr>
              <a:t>Comme un lundi, comme un lundi</a:t>
            </a:r>
            <a:br>
              <a:rPr lang="fr-FR" sz="1000" dirty="0">
                <a:latin typeface="Roboto" panose="02000000000000000000" pitchFamily="2" charset="0"/>
              </a:rPr>
            </a:br>
            <a:r>
              <a:rPr lang="fr-FR" sz="1000" dirty="0">
                <a:latin typeface="Roboto" panose="02000000000000000000" pitchFamily="2" charset="0"/>
              </a:rPr>
              <a:t>Comme un lundi, un lundi méchant</a:t>
            </a:r>
            <a:br>
              <a:rPr lang="fr-FR" sz="1000" dirty="0">
                <a:latin typeface="Roboto" panose="02000000000000000000" pitchFamily="2" charset="0"/>
              </a:rPr>
            </a:br>
            <a:r>
              <a:rPr lang="fr-FR" sz="1000" dirty="0">
                <a:latin typeface="Roboto" panose="02000000000000000000" pitchFamily="2" charset="0"/>
              </a:rPr>
              <a:t>Comme un lundi, comme un lundi</a:t>
            </a:r>
            <a:br>
              <a:rPr lang="fr-FR" sz="1000" dirty="0">
                <a:latin typeface="Roboto" panose="02000000000000000000" pitchFamily="2" charset="0"/>
              </a:rPr>
            </a:br>
            <a:r>
              <a:rPr lang="fr-FR" sz="1000" dirty="0">
                <a:latin typeface="Roboto" panose="02000000000000000000" pitchFamily="2" charset="0"/>
              </a:rPr>
              <a:t>Comme un lundi, un lundi méchant</a:t>
            </a:r>
          </a:p>
          <a:p>
            <a:pPr>
              <a:lnSpc>
                <a:spcPts val="1300"/>
              </a:lnSpc>
            </a:pPr>
            <a:r>
              <a:rPr lang="fr-FR" sz="1000" dirty="0">
                <a:latin typeface="Roboto" panose="02000000000000000000" pitchFamily="2" charset="0"/>
              </a:rPr>
              <a:t> </a:t>
            </a:r>
          </a:p>
          <a:p>
            <a:pPr>
              <a:lnSpc>
                <a:spcPts val="1300"/>
              </a:lnSpc>
            </a:pPr>
            <a:r>
              <a:rPr lang="fr-FR" sz="1000" dirty="0">
                <a:latin typeface="Roboto" panose="02000000000000000000" pitchFamily="2" charset="0"/>
              </a:rPr>
              <a:t>Et chaque semaine, on reprend la rengaine</a:t>
            </a:r>
            <a:r>
              <a:rPr lang="fr-FR" sz="1000" baseline="30000" dirty="0">
                <a:latin typeface="Roboto" panose="02000000000000000000" pitchFamily="2" charset="0"/>
              </a:rPr>
              <a:t>3</a:t>
            </a:r>
            <a:br>
              <a:rPr lang="fr-FR" sz="1000" dirty="0">
                <a:latin typeface="Roboto" panose="02000000000000000000" pitchFamily="2" charset="0"/>
              </a:rPr>
            </a:br>
            <a:r>
              <a:rPr lang="fr-FR" sz="1000" dirty="0">
                <a:latin typeface="Roboto" panose="02000000000000000000" pitchFamily="2" charset="0"/>
              </a:rPr>
              <a:t>En se disant demain sera peut-être mieux</a:t>
            </a:r>
            <a:br>
              <a:rPr lang="fr-FR" sz="1000" dirty="0">
                <a:latin typeface="Roboto" panose="02000000000000000000" pitchFamily="2" charset="0"/>
              </a:rPr>
            </a:br>
            <a:r>
              <a:rPr lang="fr-FR" sz="1000" dirty="0">
                <a:latin typeface="Roboto" panose="02000000000000000000" pitchFamily="2" charset="0"/>
              </a:rPr>
              <a:t>On affronte et combat certains problèmes</a:t>
            </a:r>
            <a:br>
              <a:rPr lang="fr-FR" sz="1000" dirty="0">
                <a:latin typeface="Roboto" panose="02000000000000000000" pitchFamily="2" charset="0"/>
              </a:rPr>
            </a:br>
            <a:r>
              <a:rPr lang="fr-FR" sz="1000" dirty="0">
                <a:latin typeface="Roboto" panose="02000000000000000000" pitchFamily="2" charset="0"/>
              </a:rPr>
              <a:t>En achetant de petites pilules bleues</a:t>
            </a:r>
            <a:br>
              <a:rPr lang="fr-FR" sz="1000" dirty="0">
                <a:latin typeface="Roboto" panose="02000000000000000000" pitchFamily="2" charset="0"/>
              </a:rPr>
            </a:br>
            <a:r>
              <a:rPr lang="fr-FR" sz="1000" dirty="0">
                <a:latin typeface="Roboto" panose="02000000000000000000" pitchFamily="2" charset="0"/>
              </a:rPr>
              <a:t>On n'est pas toujours aussi fort qu'on veut l'être</a:t>
            </a:r>
            <a:br>
              <a:rPr lang="fr-FR" sz="1000" dirty="0">
                <a:latin typeface="Roboto" panose="02000000000000000000" pitchFamily="2" charset="0"/>
              </a:rPr>
            </a:br>
            <a:r>
              <a:rPr lang="fr-FR" sz="1000" dirty="0">
                <a:latin typeface="Roboto" panose="02000000000000000000" pitchFamily="2" charset="0"/>
              </a:rPr>
              <a:t>On essaye de faire comme l'on peut</a:t>
            </a:r>
            <a:br>
              <a:rPr lang="fr-FR" sz="1000" dirty="0">
                <a:latin typeface="Roboto" panose="02000000000000000000" pitchFamily="2" charset="0"/>
              </a:rPr>
            </a:br>
            <a:r>
              <a:rPr lang="fr-FR" sz="1000" dirty="0">
                <a:latin typeface="Roboto" panose="02000000000000000000" pitchFamily="2" charset="0"/>
              </a:rPr>
              <a:t>On court après le bonheur à tout prix</a:t>
            </a:r>
            <a:br>
              <a:rPr lang="fr-FR" sz="1000" dirty="0">
                <a:latin typeface="Roboto" panose="02000000000000000000" pitchFamily="2" charset="0"/>
              </a:rPr>
            </a:br>
            <a:r>
              <a:rPr lang="fr-FR" sz="1000" dirty="0">
                <a:latin typeface="Roboto" panose="02000000000000000000" pitchFamily="2" charset="0"/>
              </a:rPr>
              <a:t>Le lundi au soleil, le moral est pluvieux</a:t>
            </a:r>
          </a:p>
          <a:p>
            <a:pPr>
              <a:lnSpc>
                <a:spcPts val="1300"/>
              </a:lnSpc>
            </a:pPr>
            <a:r>
              <a:rPr lang="fr-FR" sz="1000" dirty="0">
                <a:latin typeface="Roboto" panose="02000000000000000000" pitchFamily="2" charset="0"/>
              </a:rPr>
              <a:t> </a:t>
            </a:r>
          </a:p>
          <a:p>
            <a:pPr>
              <a:lnSpc>
                <a:spcPts val="1300"/>
              </a:lnSpc>
            </a:pPr>
            <a:r>
              <a:rPr lang="fr-FR" sz="1000" dirty="0">
                <a:latin typeface="Roboto" panose="02000000000000000000" pitchFamily="2" charset="0"/>
              </a:rPr>
              <a:t>Refrain</a:t>
            </a:r>
          </a:p>
          <a:p>
            <a:pPr>
              <a:lnSpc>
                <a:spcPts val="1300"/>
              </a:lnSpc>
            </a:pPr>
            <a:r>
              <a:rPr lang="fr-FR" sz="1000" dirty="0">
                <a:latin typeface="Roboto" panose="02000000000000000000" pitchFamily="2" charset="0"/>
              </a:rPr>
              <a:t> </a:t>
            </a:r>
          </a:p>
          <a:p>
            <a:pPr>
              <a:lnSpc>
                <a:spcPts val="1300"/>
              </a:lnSpc>
            </a:pPr>
            <a:r>
              <a:rPr lang="fr-FR" sz="1000" dirty="0">
                <a:latin typeface="Roboto" panose="02000000000000000000" pitchFamily="2" charset="0"/>
              </a:rPr>
              <a:t>Une semaine s'achève, au compteur s'ajoute</a:t>
            </a:r>
            <a:br>
              <a:rPr lang="fr-FR" sz="1000" dirty="0">
                <a:latin typeface="Roboto" panose="02000000000000000000" pitchFamily="2" charset="0"/>
              </a:rPr>
            </a:br>
            <a:r>
              <a:rPr lang="fr-FR" sz="1000" dirty="0">
                <a:latin typeface="Roboto" panose="02000000000000000000" pitchFamily="2" charset="0"/>
              </a:rPr>
              <a:t>On nous parle de crise et tout le monde a la frousse</a:t>
            </a:r>
            <a:r>
              <a:rPr lang="fr-FR" sz="1000" baseline="30000" dirty="0">
                <a:latin typeface="Roboto" panose="02000000000000000000" pitchFamily="2" charset="0"/>
              </a:rPr>
              <a:t>4</a:t>
            </a:r>
            <a:br>
              <a:rPr lang="fr-FR" sz="1000" dirty="0">
                <a:latin typeface="Roboto" panose="02000000000000000000" pitchFamily="2" charset="0"/>
              </a:rPr>
            </a:br>
            <a:r>
              <a:rPr lang="fr-FR" sz="1000" dirty="0">
                <a:latin typeface="Roboto" panose="02000000000000000000" pitchFamily="2" charset="0"/>
              </a:rPr>
              <a:t>On s'endort dans des volutes de drogues douces</a:t>
            </a:r>
            <a:br>
              <a:rPr lang="fr-FR" sz="1000" dirty="0">
                <a:latin typeface="Roboto" panose="02000000000000000000" pitchFamily="2" charset="0"/>
              </a:rPr>
            </a:br>
            <a:r>
              <a:rPr lang="fr-FR" sz="1000" dirty="0">
                <a:latin typeface="Roboto" panose="02000000000000000000" pitchFamily="2" charset="0"/>
              </a:rPr>
              <a:t>Pour oublier que tous les jours l'État détrousse</a:t>
            </a:r>
            <a:br>
              <a:rPr lang="fr-FR" sz="1000" dirty="0">
                <a:latin typeface="Roboto" panose="02000000000000000000" pitchFamily="2" charset="0"/>
              </a:rPr>
            </a:br>
            <a:r>
              <a:rPr lang="fr-FR" sz="1000" dirty="0">
                <a:latin typeface="Roboto" panose="02000000000000000000" pitchFamily="2" charset="0"/>
              </a:rPr>
              <a:t>On se console en consommant, notre confort</a:t>
            </a:r>
            <a:br>
              <a:rPr lang="fr-FR" sz="1000" dirty="0">
                <a:latin typeface="Roboto" panose="02000000000000000000" pitchFamily="2" charset="0"/>
              </a:rPr>
            </a:br>
            <a:r>
              <a:rPr lang="fr-FR" sz="1000" dirty="0">
                <a:latin typeface="Roboto" panose="02000000000000000000" pitchFamily="2" charset="0"/>
              </a:rPr>
              <a:t>Nous rend souvent si seuls et puis sans solution</a:t>
            </a:r>
            <a:br>
              <a:rPr lang="fr-FR" sz="1000" dirty="0">
                <a:latin typeface="Roboto" panose="02000000000000000000" pitchFamily="2" charset="0"/>
              </a:rPr>
            </a:br>
            <a:r>
              <a:rPr lang="fr-FR" sz="1000" dirty="0">
                <a:latin typeface="Roboto" panose="02000000000000000000" pitchFamily="2" charset="0"/>
              </a:rPr>
              <a:t>Chaque dimanche revient ce cafard</a:t>
            </a:r>
            <a:r>
              <a:rPr lang="fr-FR" sz="1000" baseline="30000" dirty="0">
                <a:latin typeface="Roboto" panose="02000000000000000000" pitchFamily="2" charset="0"/>
              </a:rPr>
              <a:t>5</a:t>
            </a:r>
            <a:r>
              <a:rPr lang="fr-FR" sz="1000" dirty="0">
                <a:latin typeface="Roboto" panose="02000000000000000000" pitchFamily="2" charset="0"/>
              </a:rPr>
              <a:t> incessant</a:t>
            </a:r>
            <a:br>
              <a:rPr lang="fr-FR" sz="1000" dirty="0">
                <a:latin typeface="Roboto" panose="02000000000000000000" pitchFamily="2" charset="0"/>
              </a:rPr>
            </a:br>
            <a:r>
              <a:rPr lang="fr-FR" sz="1000" dirty="0">
                <a:latin typeface="Roboto" panose="02000000000000000000" pitchFamily="2" charset="0"/>
              </a:rPr>
              <a:t>Demain, lundi sera méchant</a:t>
            </a:r>
          </a:p>
          <a:p>
            <a:pPr>
              <a:lnSpc>
                <a:spcPts val="1300"/>
              </a:lnSpc>
            </a:pPr>
            <a:r>
              <a:rPr lang="fr-FR" sz="1000" dirty="0">
                <a:latin typeface="Roboto" panose="02000000000000000000" pitchFamily="2" charset="0"/>
              </a:rPr>
              <a:t> </a:t>
            </a:r>
          </a:p>
          <a:p>
            <a:pPr>
              <a:lnSpc>
                <a:spcPts val="1300"/>
              </a:lnSpc>
            </a:pPr>
            <a:r>
              <a:rPr lang="fr-FR" sz="1000" dirty="0">
                <a:latin typeface="Roboto" panose="02000000000000000000" pitchFamily="2" charset="0"/>
              </a:rPr>
              <a:t>Je vais pas me laisser démonter</a:t>
            </a:r>
            <a:br>
              <a:rPr lang="fr-FR" sz="1000" dirty="0">
                <a:latin typeface="Roboto" panose="02000000000000000000" pitchFamily="2" charset="0"/>
              </a:rPr>
            </a:br>
            <a:r>
              <a:rPr lang="fr-FR" sz="1000" dirty="0">
                <a:latin typeface="Roboto" panose="02000000000000000000" pitchFamily="2" charset="0"/>
              </a:rPr>
              <a:t>Par </a:t>
            </a:r>
            <a:r>
              <a:rPr lang="fr-FR" sz="1000" i="1" dirty="0" err="1">
                <a:latin typeface="Roboto" panose="02000000000000000000" pitchFamily="2" charset="0"/>
              </a:rPr>
              <a:t>bad</a:t>
            </a:r>
            <a:r>
              <a:rPr lang="fr-FR" sz="1000" i="1" dirty="0">
                <a:latin typeface="Roboto" panose="02000000000000000000" pitchFamily="2" charset="0"/>
              </a:rPr>
              <a:t> vibes</a:t>
            </a:r>
            <a:r>
              <a:rPr lang="fr-FR" sz="1000" i="1" baseline="30000" dirty="0">
                <a:latin typeface="Roboto" panose="02000000000000000000" pitchFamily="2" charset="0"/>
              </a:rPr>
              <a:t>6</a:t>
            </a:r>
            <a:r>
              <a:rPr lang="fr-FR" sz="1000" i="1" dirty="0">
                <a:latin typeface="Roboto" panose="02000000000000000000" pitchFamily="2" charset="0"/>
              </a:rPr>
              <a:t> </a:t>
            </a:r>
            <a:r>
              <a:rPr lang="fr-FR" sz="1000" dirty="0">
                <a:latin typeface="Roboto" panose="02000000000000000000" pitchFamily="2" charset="0"/>
              </a:rPr>
              <a:t>et morosité</a:t>
            </a:r>
          </a:p>
          <a:p>
            <a:pPr>
              <a:lnSpc>
                <a:spcPts val="1300"/>
              </a:lnSpc>
            </a:pPr>
            <a:r>
              <a:rPr lang="fr-FR" sz="1000" dirty="0">
                <a:latin typeface="Roboto" panose="02000000000000000000" pitchFamily="2" charset="0"/>
              </a:rPr>
              <a:t>Pas se contenter, mais tenter</a:t>
            </a:r>
          </a:p>
          <a:p>
            <a:pPr>
              <a:lnSpc>
                <a:spcPts val="1300"/>
              </a:lnSpc>
            </a:pPr>
            <a:r>
              <a:rPr lang="fr-FR" sz="1000" dirty="0">
                <a:latin typeface="Roboto" panose="02000000000000000000" pitchFamily="2" charset="0"/>
              </a:rPr>
              <a:t>Sinon tes rêves enterrés</a:t>
            </a:r>
            <a:br>
              <a:rPr lang="fr-FR" sz="1000" dirty="0">
                <a:latin typeface="Roboto" panose="02000000000000000000" pitchFamily="2" charset="0"/>
              </a:rPr>
            </a:br>
            <a:r>
              <a:rPr lang="fr-FR" sz="1000" dirty="0">
                <a:latin typeface="Roboto" panose="02000000000000000000" pitchFamily="2" charset="0"/>
              </a:rPr>
              <a:t>Chauffez, chauffez ouais t'entends</a:t>
            </a:r>
            <a:br>
              <a:rPr lang="fr-FR" sz="1000" dirty="0">
                <a:latin typeface="Roboto" panose="02000000000000000000" pitchFamily="2" charset="0"/>
              </a:rPr>
            </a:br>
            <a:r>
              <a:rPr lang="fr-FR" sz="1000" dirty="0">
                <a:latin typeface="Roboto" panose="02000000000000000000" pitchFamily="2" charset="0"/>
              </a:rPr>
              <a:t>Les pulsations dans tes tympans</a:t>
            </a:r>
            <a:br>
              <a:rPr lang="fr-FR" sz="1000" dirty="0">
                <a:latin typeface="Roboto" panose="02000000000000000000" pitchFamily="2" charset="0"/>
              </a:rPr>
            </a:br>
            <a:r>
              <a:rPr lang="fr-FR" sz="1000" dirty="0">
                <a:latin typeface="Roboto" panose="02000000000000000000" pitchFamily="2" charset="0"/>
              </a:rPr>
              <a:t>Chantez, chantez ce cancan</a:t>
            </a:r>
            <a:r>
              <a:rPr lang="fr-FR" sz="1000" baseline="30000" dirty="0">
                <a:latin typeface="Roboto" panose="02000000000000000000" pitchFamily="2" charset="0"/>
              </a:rPr>
              <a:t>7</a:t>
            </a:r>
            <a:br>
              <a:rPr lang="fr-FR" sz="1000" dirty="0">
                <a:latin typeface="Roboto" panose="02000000000000000000" pitchFamily="2" charset="0"/>
              </a:rPr>
            </a:br>
            <a:r>
              <a:rPr lang="fr-FR" sz="1000" dirty="0">
                <a:latin typeface="Roboto" panose="02000000000000000000" pitchFamily="2" charset="0"/>
              </a:rPr>
              <a:t>Écoutez, goûtez lundi méchant</a:t>
            </a:r>
          </a:p>
          <a:p>
            <a:pPr>
              <a:lnSpc>
                <a:spcPts val="1300"/>
              </a:lnSpc>
            </a:pPr>
            <a:r>
              <a:rPr lang="fr-FR" sz="1000" dirty="0">
                <a:latin typeface="Roboto" panose="02000000000000000000" pitchFamily="2" charset="0"/>
              </a:rPr>
              <a:t> </a:t>
            </a:r>
          </a:p>
          <a:p>
            <a:pPr>
              <a:lnSpc>
                <a:spcPts val="1300"/>
              </a:lnSpc>
            </a:pPr>
            <a:r>
              <a:rPr lang="fr-FR" sz="1000" dirty="0">
                <a:latin typeface="Roboto" panose="02000000000000000000" pitchFamily="2" charset="0"/>
              </a:rPr>
              <a:t>Refrain</a:t>
            </a: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39" y="3226889"/>
            <a:ext cx="2165685" cy="3654847"/>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500" dirty="0">
              <a:latin typeface="Roboto Medium" panose="02000000000000000000" pitchFamily="2" charset="0"/>
            </a:endParaRPr>
          </a:p>
          <a:p>
            <a:pPr algn="just">
              <a:lnSpc>
                <a:spcPts val="1280"/>
              </a:lnSpc>
            </a:pPr>
            <a:r>
              <a:rPr lang="fr-FR" sz="900" kern="1300" dirty="0">
                <a:latin typeface="Roboto Medium" panose="02000000000000000000" pitchFamily="2" charset="0"/>
              </a:rPr>
              <a:t>Auteur-compositeur-interprète, Gaël Faye est né en 1982 au Burundi, d’une mère rwandaise et d’un père français. En 1995, il quitte malgré lui son pays natal, en proie à la guerre, pour rejoindre la France. Cette étape de sa vie marque un besoin qui ne le quittera plus : exorciser par les mots tous les sentiments d’une vie déracinée. </a:t>
            </a:r>
          </a:p>
          <a:p>
            <a:pPr algn="just">
              <a:lnSpc>
                <a:spcPts val="1280"/>
              </a:lnSpc>
            </a:pPr>
            <a:r>
              <a:rPr lang="fr-FR" sz="900" kern="1300" dirty="0">
                <a:latin typeface="Roboto Medium" panose="02000000000000000000" pitchFamily="2" charset="0"/>
              </a:rPr>
              <a:t>Entre 2010 et 2011, Gaël Faye écume les scènes nationales. Dix ans après l’écriture du texte « A-France » qui ouvre l’album </a:t>
            </a:r>
            <a:r>
              <a:rPr lang="fr-FR" sz="900" i="1" kern="1300" dirty="0">
                <a:latin typeface="Roboto Medium" panose="02000000000000000000" pitchFamily="2" charset="0"/>
              </a:rPr>
              <a:t>Pili-Pili sur un croissant au beurre</a:t>
            </a:r>
            <a:r>
              <a:rPr lang="fr-FR" sz="900" kern="1300" dirty="0">
                <a:latin typeface="Roboto Medium" panose="02000000000000000000" pitchFamily="2" charset="0"/>
              </a:rPr>
              <a:t>, il revient en 15 titres sur son parcours et raconte avec nostalgie et indignation son enfance au Burundi, son arrivée en France, ses amours et ses combats. Son second album, </a:t>
            </a:r>
            <a:r>
              <a:rPr lang="fr-FR" sz="900" i="1" kern="1300" dirty="0">
                <a:latin typeface="Roboto Medium" panose="02000000000000000000" pitchFamily="2" charset="0"/>
              </a:rPr>
              <a:t>Lundi méchant</a:t>
            </a:r>
            <a:r>
              <a:rPr lang="fr-FR" sz="900" kern="1300" dirty="0">
                <a:latin typeface="Roboto Medium" panose="02000000000000000000" pitchFamily="2" charset="0"/>
              </a:rPr>
              <a:t>, sort en 2020. Gaël Faye est également l'auteur du roman </a:t>
            </a:r>
            <a:r>
              <a:rPr lang="fr-FR" sz="900" i="1" kern="1300" dirty="0">
                <a:latin typeface="Roboto Medium" panose="02000000000000000000" pitchFamily="2" charset="0"/>
              </a:rPr>
              <a:t>Petit Pays</a:t>
            </a:r>
            <a:r>
              <a:rPr lang="fr-FR" sz="900" kern="1300" dirty="0">
                <a:latin typeface="Roboto Medium" panose="02000000000000000000" pitchFamily="2" charset="0"/>
              </a:rPr>
              <a:t>, plusieurs fois primé et adapté au cinéma. </a:t>
            </a:r>
          </a:p>
        </p:txBody>
      </p:sp>
      <p:pic>
        <p:nvPicPr>
          <p:cNvPr id="18" name="Image 17">
            <a:extLst>
              <a:ext uri="{FF2B5EF4-FFF2-40B4-BE49-F238E27FC236}">
                <a16:creationId xmlns:a16="http://schemas.microsoft.com/office/drawing/2014/main" id="{CE626C0B-BD4F-2947-86C2-813D7C8798C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39400" y="955124"/>
            <a:ext cx="2065045" cy="2065045"/>
          </a:xfrm>
          <a:prstGeom prst="rect">
            <a:avLst/>
          </a:prstGeom>
        </p:spPr>
      </p:pic>
      <p:sp>
        <p:nvSpPr>
          <p:cNvPr id="21" name="ZoneTexte 20">
            <a:extLst>
              <a:ext uri="{FF2B5EF4-FFF2-40B4-BE49-F238E27FC236}">
                <a16:creationId xmlns:a16="http://schemas.microsoft.com/office/drawing/2014/main" id="{CE838379-B8E2-1A4F-88D5-3783376BFB73}"/>
              </a:ext>
            </a:extLst>
          </p:cNvPr>
          <p:cNvSpPr txBox="1"/>
          <p:nvPr/>
        </p:nvSpPr>
        <p:spPr>
          <a:xfrm>
            <a:off x="304738" y="8051902"/>
            <a:ext cx="2358889" cy="1684757"/>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1. Glander (familier) </a:t>
            </a:r>
            <a:r>
              <a:rPr lang="fr-FR" sz="850" dirty="0">
                <a:latin typeface="Roboto" panose="02000000000000000000" pitchFamily="2" charset="0"/>
                <a:ea typeface="Roboto" panose="02000000000000000000" pitchFamily="2" charset="0"/>
              </a:rPr>
              <a:t>: ne rien faire, perdre son temps.</a:t>
            </a:r>
          </a:p>
          <a:p>
            <a:pPr>
              <a:lnSpc>
                <a:spcPts val="1080"/>
              </a:lnSpc>
            </a:pPr>
            <a:r>
              <a:rPr lang="fr-FR" sz="850" i="1" dirty="0">
                <a:latin typeface="Roboto" panose="02000000000000000000" pitchFamily="2" charset="0"/>
                <a:ea typeface="Roboto" panose="02000000000000000000" pitchFamily="2" charset="0"/>
              </a:rPr>
              <a:t>2. Le </a:t>
            </a:r>
            <a:r>
              <a:rPr lang="fr-FR" sz="850" i="1" dirty="0" err="1">
                <a:latin typeface="Roboto" panose="02000000000000000000" pitchFamily="2" charset="0"/>
                <a:ea typeface="Roboto" panose="02000000000000000000" pitchFamily="2" charset="0"/>
              </a:rPr>
              <a:t>barbec</a:t>
            </a:r>
            <a:r>
              <a:rPr lang="fr-FR" sz="850" i="1" dirty="0">
                <a:latin typeface="Roboto" panose="02000000000000000000" pitchFamily="2" charset="0"/>
                <a:ea typeface="Roboto" panose="02000000000000000000" pitchFamily="2" charset="0"/>
              </a:rPr>
              <a:t>’ (familier) </a:t>
            </a:r>
            <a:r>
              <a:rPr lang="fr-FR" sz="850" dirty="0">
                <a:latin typeface="Roboto" panose="02000000000000000000" pitchFamily="2" charset="0"/>
                <a:ea typeface="Roboto" panose="02000000000000000000" pitchFamily="2" charset="0"/>
              </a:rPr>
              <a:t>: barbecue.</a:t>
            </a:r>
          </a:p>
          <a:p>
            <a:pPr>
              <a:lnSpc>
                <a:spcPts val="1080"/>
              </a:lnSpc>
            </a:pPr>
            <a:r>
              <a:rPr lang="fr-FR" sz="850" i="1" dirty="0">
                <a:latin typeface="Roboto" panose="02000000000000000000" pitchFamily="2" charset="0"/>
                <a:ea typeface="Roboto" panose="02000000000000000000" pitchFamily="2" charset="0"/>
              </a:rPr>
              <a:t>3. La rengaine </a:t>
            </a:r>
            <a:r>
              <a:rPr lang="fr-FR" sz="850" dirty="0">
                <a:latin typeface="Roboto" panose="02000000000000000000" pitchFamily="2" charset="0"/>
                <a:ea typeface="Roboto" panose="02000000000000000000" pitchFamily="2" charset="0"/>
              </a:rPr>
              <a:t>: chanson souvent entendue, propos banals répétés souvent.</a:t>
            </a:r>
          </a:p>
          <a:p>
            <a:pPr>
              <a:lnSpc>
                <a:spcPts val="1080"/>
              </a:lnSpc>
            </a:pPr>
            <a:r>
              <a:rPr lang="fr-FR" sz="850" i="1" dirty="0">
                <a:latin typeface="Roboto" panose="02000000000000000000" pitchFamily="2" charset="0"/>
                <a:ea typeface="Roboto" panose="02000000000000000000" pitchFamily="2" charset="0"/>
              </a:rPr>
              <a:t>4. La frousse (familier) </a:t>
            </a:r>
            <a:r>
              <a:rPr lang="fr-FR" sz="850" dirty="0">
                <a:latin typeface="Roboto" panose="02000000000000000000" pitchFamily="2" charset="0"/>
                <a:ea typeface="Roboto" panose="02000000000000000000" pitchFamily="2" charset="0"/>
              </a:rPr>
              <a:t>: la peur.</a:t>
            </a:r>
          </a:p>
          <a:p>
            <a:pPr>
              <a:lnSpc>
                <a:spcPts val="1080"/>
              </a:lnSpc>
            </a:pPr>
            <a:r>
              <a:rPr lang="fr-FR" sz="850" i="1" dirty="0">
                <a:latin typeface="Roboto" panose="02000000000000000000" pitchFamily="2" charset="0"/>
                <a:ea typeface="Roboto" panose="02000000000000000000" pitchFamily="2" charset="0"/>
              </a:rPr>
              <a:t>5. Le cafard (familier) </a:t>
            </a:r>
            <a:r>
              <a:rPr lang="fr-FR" sz="850" dirty="0">
                <a:latin typeface="Roboto" panose="02000000000000000000" pitchFamily="2" charset="0"/>
                <a:ea typeface="Roboto" panose="02000000000000000000" pitchFamily="2" charset="0"/>
              </a:rPr>
              <a:t>: idées noires, spleen.</a:t>
            </a:r>
          </a:p>
          <a:p>
            <a:pPr>
              <a:lnSpc>
                <a:spcPts val="1080"/>
              </a:lnSpc>
            </a:pPr>
            <a:r>
              <a:rPr lang="fr-FR" sz="850" i="1" dirty="0">
                <a:latin typeface="Roboto" panose="02000000000000000000" pitchFamily="2" charset="0"/>
                <a:ea typeface="Roboto" panose="02000000000000000000" pitchFamily="2" charset="0"/>
              </a:rPr>
              <a:t>6. Bad </a:t>
            </a:r>
            <a:r>
              <a:rPr lang="fr-FR" sz="850" i="1" dirty="0" err="1">
                <a:latin typeface="Roboto" panose="02000000000000000000" pitchFamily="2" charset="0"/>
                <a:ea typeface="Roboto" panose="02000000000000000000" pitchFamily="2" charset="0"/>
              </a:rPr>
              <a:t>vibes</a:t>
            </a:r>
            <a:r>
              <a:rPr lang="fr-FR" sz="850" i="1" dirty="0">
                <a:latin typeface="Roboto" panose="02000000000000000000" pitchFamily="2" charset="0"/>
                <a:ea typeface="Roboto" panose="02000000000000000000" pitchFamily="2" charset="0"/>
              </a:rPr>
              <a:t> (anglais urbain) </a:t>
            </a:r>
            <a:r>
              <a:rPr lang="fr-FR" sz="850" dirty="0">
                <a:latin typeface="Roboto" panose="02000000000000000000" pitchFamily="2" charset="0"/>
                <a:ea typeface="Roboto" panose="02000000000000000000" pitchFamily="2" charset="0"/>
              </a:rPr>
              <a:t>: ondes négatives.</a:t>
            </a:r>
          </a:p>
          <a:p>
            <a:pPr>
              <a:lnSpc>
                <a:spcPts val="1080"/>
              </a:lnSpc>
            </a:pPr>
            <a:r>
              <a:rPr lang="fr-FR" sz="850" i="1" dirty="0">
                <a:latin typeface="Roboto" panose="02000000000000000000" pitchFamily="2" charset="0"/>
                <a:ea typeface="Roboto" panose="02000000000000000000" pitchFamily="2" charset="0"/>
              </a:rPr>
              <a:t>7. Un cancan (familier) </a:t>
            </a:r>
            <a:r>
              <a:rPr lang="fr-FR" sz="850" dirty="0">
                <a:latin typeface="Roboto" panose="02000000000000000000" pitchFamily="2" charset="0"/>
                <a:ea typeface="Roboto" panose="02000000000000000000" pitchFamily="2" charset="0"/>
              </a:rPr>
              <a:t>: bavardage médisant.</a:t>
            </a:r>
          </a:p>
          <a:p>
            <a:pPr>
              <a:lnSpc>
                <a:spcPts val="1080"/>
              </a:lnSpc>
            </a:pPr>
            <a:endParaRPr lang="fr-FR" sz="850" dirty="0">
              <a:latin typeface="Roboto" panose="02000000000000000000" pitchFamily="2" charset="0"/>
              <a:ea typeface="Roboto" panose="02000000000000000000" pitchFamily="2" charset="0"/>
            </a:endParaRP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870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Frédérique </a:t>
            </a:r>
            <a:r>
              <a:rPr lang="fr-FR" sz="800" dirty="0" err="1">
                <a:latin typeface="Roboto Light" panose="02000000000000000000" pitchFamily="2" charset="0"/>
                <a:ea typeface="Roboto" panose="02000000000000000000" pitchFamily="2" charset="0"/>
              </a:rPr>
              <a:t>Treffandier</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30818" y="6922874"/>
            <a:ext cx="2215531" cy="420628"/>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de </a:t>
            </a:r>
            <a:r>
              <a:rPr lang="fr-FR" sz="800" i="1" kern="1300" dirty="0">
                <a:latin typeface="Roboto Medium" panose="02000000000000000000" pitchFamily="2" charset="0"/>
              </a:rPr>
              <a:t>Gaël Faye</a:t>
            </a:r>
            <a:r>
              <a:rPr lang="fr-FR" sz="850" i="1" kern="1100" dirty="0">
                <a:latin typeface="Roboto" panose="02000000000000000000" pitchFamily="2" charset="0"/>
                <a:ea typeface="Roboto" panose="02000000000000000000" pitchFamily="2" charset="0"/>
              </a:rPr>
              <a:t>, abonnez-vous à son compte Instagram « </a:t>
            </a:r>
            <a:r>
              <a:rPr lang="fr-FR" sz="850" i="1" kern="1100" dirty="0" err="1">
                <a:latin typeface="Roboto" panose="02000000000000000000" pitchFamily="2" charset="0"/>
                <a:ea typeface="Roboto" panose="02000000000000000000" pitchFamily="2" charset="0"/>
              </a:rPr>
              <a:t>gaelfaye</a:t>
            </a:r>
            <a:r>
              <a:rPr lang="fr-FR" sz="850" i="1" kern="1100" dirty="0">
                <a:latin typeface="Roboto" panose="02000000000000000000" pitchFamily="2" charset="0"/>
                <a:ea typeface="Roboto" panose="02000000000000000000" pitchFamily="2" charset="0"/>
              </a:rPr>
              <a:t> »</a:t>
            </a:r>
          </a:p>
          <a:p>
            <a:endParaRPr lang="fr-FR" sz="900" dirty="0">
              <a:latin typeface="Roboto Medium" panose="02000000000000000000" pitchFamily="2" charset="0"/>
              <a:ea typeface="Roboto Medium" panose="02000000000000000000" pitchFamily="2" charset="0"/>
            </a:endParaRPr>
          </a:p>
        </p:txBody>
      </p:sp>
      <p:pic>
        <p:nvPicPr>
          <p:cNvPr id="40" name="Image 39">
            <a:extLst>
              <a:ext uri="{FF2B5EF4-FFF2-40B4-BE49-F238E27FC236}">
                <a16:creationId xmlns:a16="http://schemas.microsoft.com/office/drawing/2014/main" id="{41970715-6EA7-1845-9E1A-1086AEE0AB4D}"/>
              </a:ext>
            </a:extLst>
          </p:cNvPr>
          <p:cNvPicPr>
            <a:picLocks noChangeAspect="1"/>
          </p:cNvPicPr>
          <p:nvPr/>
        </p:nvPicPr>
        <p:blipFill>
          <a:blip r:embed="rId5"/>
          <a:stretch>
            <a:fillRect/>
          </a:stretch>
        </p:blipFill>
        <p:spPr>
          <a:xfrm>
            <a:off x="-1032" y="1756"/>
            <a:ext cx="2743200" cy="660400"/>
          </a:xfrm>
          <a:prstGeom prst="rect">
            <a:avLst/>
          </a:prstGeom>
        </p:spPr>
      </p:pic>
      <p:pic>
        <p:nvPicPr>
          <p:cNvPr id="8" name="Image 7">
            <a:extLst>
              <a:ext uri="{FF2B5EF4-FFF2-40B4-BE49-F238E27FC236}">
                <a16:creationId xmlns:a16="http://schemas.microsoft.com/office/drawing/2014/main" id="{E1986715-0423-E847-B05B-C51D2C27DE19}"/>
              </a:ext>
            </a:extLst>
          </p:cNvPr>
          <p:cNvPicPr>
            <a:picLocks noChangeAspect="1"/>
          </p:cNvPicPr>
          <p:nvPr/>
        </p:nvPicPr>
        <p:blipFill>
          <a:blip r:embed="rId6"/>
          <a:stretch>
            <a:fillRect/>
          </a:stretch>
        </p:blipFill>
        <p:spPr>
          <a:xfrm>
            <a:off x="322239" y="7409542"/>
            <a:ext cx="469900" cy="555898"/>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477054"/>
          </a:xfrm>
          <a:prstGeom prst="rect">
            <a:avLst/>
          </a:prstGeom>
          <a:noFill/>
        </p:spPr>
        <p:txBody>
          <a:bodyPr wrap="square" lIns="0" tIns="0" rIns="0" bIns="0" rtlCol="0">
            <a:spAutoFit/>
          </a:bodyPr>
          <a:lstStyle/>
          <a:p>
            <a:r>
              <a:rPr lang="fr-FR" sz="1500" dirty="0">
                <a:latin typeface="Roboto" panose="02000000000000000000" pitchFamily="2" charset="0"/>
              </a:rPr>
              <a:t>Gaël Faye</a:t>
            </a:r>
          </a:p>
          <a:p>
            <a:endParaRPr lang="fr-FR" sz="1500" dirty="0">
              <a:latin typeface="Roboto" panose="02000000000000000000" pitchFamily="2" charset="0"/>
              <a:ea typeface="Roboto" panose="02000000000000000000" pitchFamily="2" charset="0"/>
            </a:endParaRPr>
          </a:p>
        </p:txBody>
      </p:sp>
      <p:pic>
        <p:nvPicPr>
          <p:cNvPr id="13" name="Image 12">
            <a:extLst>
              <a:ext uri="{FF2B5EF4-FFF2-40B4-BE49-F238E27FC236}">
                <a16:creationId xmlns:a16="http://schemas.microsoft.com/office/drawing/2014/main" id="{D4494611-3E9B-9545-957D-A8D67DA61669}"/>
              </a:ext>
            </a:extLst>
          </p:cNvPr>
          <p:cNvPicPr>
            <a:picLocks noChangeAspect="1"/>
          </p:cNvPicPr>
          <p:nvPr/>
        </p:nvPicPr>
        <p:blipFill>
          <a:blip r:embed="rId7"/>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4E9B13-7D5B-DA42-97B1-871CA6236EE5}"/>
              </a:ext>
            </a:extLst>
          </p:cNvPr>
          <p:cNvPicPr>
            <a:picLocks noChangeAspect="1"/>
          </p:cNvPicPr>
          <p:nvPr/>
        </p:nvPicPr>
        <p:blipFill>
          <a:blip r:embed="rId2"/>
          <a:stretch>
            <a:fillRect/>
          </a:stretch>
        </p:blipFill>
        <p:spPr>
          <a:xfrm>
            <a:off x="-3418" y="410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Lundi méchant » </a:t>
            </a:r>
            <a:r>
              <a:rPr lang="fr-FR" sz="1200" dirty="0">
                <a:latin typeface="Roboto" panose="02000000000000000000" pitchFamily="2" charset="0"/>
                <a:ea typeface="Roboto" panose="02000000000000000000" pitchFamily="2" charset="0"/>
              </a:rPr>
              <a:t>Gaël Faye</a:t>
            </a:r>
          </a:p>
        </p:txBody>
      </p:sp>
      <mc:AlternateContent xmlns:mc="http://schemas.openxmlformats.org/markup-compatibility/2006" xmlns:a14="http://schemas.microsoft.com/office/drawing/2010/main">
        <mc:Choice Requires="a14">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3056691518"/>
                  </p:ext>
                </p:extLst>
              </p:nvPr>
            </p:nvGraphicFramePr>
            <p:xfrm>
              <a:off x="978584" y="1866520"/>
              <a:ext cx="6409398" cy="7115001"/>
            </p:xfrm>
            <a:graphic>
              <a:graphicData uri="http://schemas.openxmlformats.org/drawingml/2006/table">
                <a:tbl>
                  <a:tblPr firstRow="1" bandRow="1">
                    <a:tableStyleId>{5C22544A-7EE6-4342-B048-85BDC9FD1C3A}</a:tableStyleId>
                  </a:tblPr>
                  <a:tblGrid>
                    <a:gridCol w="719880">
                      <a:extLst>
                        <a:ext uri="{9D8B030D-6E8A-4147-A177-3AD203B41FA5}">
                          <a16:colId xmlns:a16="http://schemas.microsoft.com/office/drawing/2014/main" val="2770672922"/>
                        </a:ext>
                      </a:extLst>
                    </a:gridCol>
                    <a:gridCol w="983436">
                      <a:extLst>
                        <a:ext uri="{9D8B030D-6E8A-4147-A177-3AD203B41FA5}">
                          <a16:colId xmlns:a16="http://schemas.microsoft.com/office/drawing/2014/main" val="161568558"/>
                        </a:ext>
                      </a:extLst>
                    </a:gridCol>
                    <a:gridCol w="4706082">
                      <a:extLst>
                        <a:ext uri="{9D8B030D-6E8A-4147-A177-3AD203B41FA5}">
                          <a16:colId xmlns:a16="http://schemas.microsoft.com/office/drawing/2014/main" val="93050948"/>
                        </a:ext>
                      </a:extLst>
                    </a:gridCol>
                  </a:tblGrid>
                  <a:tr h="902204">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l"/>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Découper les étiquettes de la « fiche matériel » et distribuer un jeu d’étiquettes « jours » et un « émoticônes » par groupe.</a:t>
                          </a:r>
                        </a:p>
                        <a:p>
                          <a:pPr algn="l"/>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Medium" panose="02000000000000000000" pitchFamily="2" charset="0"/>
                              <a:ea typeface="+mn-ea"/>
                              <a:cs typeface="+mn-cs"/>
                            </a:rPr>
                            <a:t>- Classez les jours de la semaine par ordre de préférence. </a:t>
                          </a:r>
                        </a:p>
                        <a:p>
                          <a:r>
                            <a:rPr lang="fr-FR" sz="1000" b="0" i="0" kern="1300" baseline="0" dirty="0">
                              <a:solidFill>
                                <a:schemeClr val="dk1"/>
                              </a:solidFill>
                              <a:effectLst/>
                              <a:latin typeface="Roboto Medium" panose="02000000000000000000" pitchFamily="2" charset="0"/>
                              <a:ea typeface="+mn-ea"/>
                              <a:cs typeface="+mn-cs"/>
                            </a:rPr>
                            <a:t>- Associez ensuite une émoticône à chaque jour.</a:t>
                          </a:r>
                        </a:p>
                        <a:p>
                          <a:r>
                            <a:rPr lang="fr-FR" sz="1000" b="0" i="0" kern="1300" baseline="0" dirty="0">
                              <a:solidFill>
                                <a:schemeClr val="dk1"/>
                              </a:solidFill>
                              <a:effectLst/>
                              <a:latin typeface="Roboto Medium" panose="02000000000000000000" pitchFamily="2" charset="0"/>
                              <a:ea typeface="+mn-ea"/>
                              <a:cs typeface="+mn-cs"/>
                            </a:rPr>
                            <a:t>- Comparez votre classement avec celui des autres groupes.</a:t>
                          </a:r>
                          <a:endParaRPr lang="fr-FR" sz="1000" b="1"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860805">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nSpc>
                              <a:spcPts val="1300"/>
                            </a:lnSpc>
                            <a:buFontTx/>
                            <a:buNone/>
                          </a:pPr>
                          <a:endParaRPr lang="fr-FR" sz="180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Écouter la chanson.</a:t>
                          </a:r>
                        </a:p>
                        <a:p>
                          <a:r>
                            <a:rPr lang="fr-FR" sz="1000" b="0" i="1" kern="1300" baseline="0" dirty="0">
                              <a:solidFill>
                                <a:schemeClr val="tx1"/>
                              </a:solidFill>
                              <a:latin typeface="Roboto" panose="02000000000000000000" pitchFamily="2" charset="0"/>
                              <a:ea typeface="Roboto" panose="02000000000000000000" pitchFamily="2" charset="0"/>
                            </a:rPr>
                            <a:t>D’après le refrain, comment est le moral le lundi ? </a:t>
                          </a:r>
                        </a:p>
                        <a:p>
                          <a:r>
                            <a:rPr lang="fr-FR" sz="1000" b="0" i="1" kern="1300" baseline="0" dirty="0">
                              <a:solidFill>
                                <a:schemeClr val="tx1"/>
                              </a:solidFill>
                              <a:latin typeface="Roboto" panose="02000000000000000000" pitchFamily="2" charset="0"/>
                              <a:ea typeface="Roboto" panose="02000000000000000000" pitchFamily="2" charset="0"/>
                            </a:rPr>
                            <a:t>À votre avis, pourquoi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2216738">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tx1"/>
                            </a:solidFill>
                            <a:latin typeface="Roboto" panose="02000000000000000000" pitchFamily="2" charset="0"/>
                            <a:ea typeface="Roboto" panose="02000000000000000000" pitchFamily="2"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b="0" kern="1300" baseline="0" dirty="0">
                            <a:solidFill>
                              <a:schemeClr val="tx1"/>
                            </a:solidFill>
                            <a:latin typeface="Roboto" panose="02000000000000000000" pitchFamily="2" charset="0"/>
                            <a:ea typeface="Roboto" panose="02000000000000000000" pitchFamily="2" charset="0"/>
                            <a:cs typeface="+mn-cs"/>
                          </a:endParaRPr>
                        </a:p>
                        <a:p>
                          <a:r>
                            <a:rPr lang="fr-FR" sz="1000" b="1" kern="1300" baseline="0" dirty="0">
                              <a:solidFill>
                                <a:schemeClr val="tx1"/>
                              </a:solidFill>
                              <a:latin typeface="Roboto" panose="02000000000000000000" pitchFamily="2" charset="0"/>
                              <a:ea typeface="Roboto" panose="02000000000000000000" pitchFamily="2" charset="0"/>
                              <a:cs typeface="+mn-cs"/>
                            </a:rPr>
                            <a:t>Troisième temps</a:t>
                          </a:r>
                        </a:p>
                        <a:p>
                          <a:r>
                            <a:rPr lang="fr-FR" sz="1000" b="0" i="0" kern="1300" baseline="0" dirty="0">
                              <a:solidFill>
                                <a:schemeClr val="tx1"/>
                              </a:solidFill>
                              <a:latin typeface="Roboto" panose="02000000000000000000" pitchFamily="2" charset="0"/>
                              <a:ea typeface="Roboto" panose="02000000000000000000" pitchFamily="2" charset="0"/>
                              <a:cs typeface="+mn-cs"/>
                            </a:rPr>
                            <a:t>Écoutez la chanson et complétez les paroles :</a:t>
                          </a:r>
                        </a:p>
                        <a:p>
                          <a:endParaRPr lang="fr-FR" sz="800" b="0" i="0" kern="1300" baseline="0" dirty="0">
                            <a:solidFill>
                              <a:schemeClr val="tx1"/>
                            </a:solidFill>
                            <a:latin typeface="Roboto" panose="02000000000000000000" pitchFamily="2" charset="0"/>
                            <a:ea typeface="Roboto" panose="02000000000000000000" pitchFamily="2" charset="0"/>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cs typeface="+mn-cs"/>
                            </a:rPr>
                            <a:t>« On court après le</a:t>
                          </a:r>
                          <a:r>
                            <a:rPr lang="fr-FR" sz="1000" b="0" kern="1300" baseline="0" dirty="0">
                              <a:solidFill>
                                <a:schemeClr val="tx1"/>
                              </a:solidFill>
                              <a:latin typeface="Roboto" panose="02000000000000000000" pitchFamily="2" charset="0"/>
                              <a:ea typeface="Roboto" panose="02000000000000000000" pitchFamily="2" charset="0"/>
                              <a:cs typeface="+mn-cs"/>
                              <a:sym typeface="Webdings" panose="05030102010509060703" pitchFamily="18" charset="2"/>
                            </a:rPr>
                            <a:t> </a:t>
                          </a:r>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 </a:t>
                          </a:r>
                          <a:r>
                            <a:rPr lang="fr-FR" sz="1000" b="0" kern="1300" baseline="0" dirty="0">
                              <a:solidFill>
                                <a:schemeClr val="tx1"/>
                              </a:solidFill>
                              <a:latin typeface="Roboto" panose="02000000000000000000" pitchFamily="2" charset="0"/>
                              <a:ea typeface="Roboto" panose="02000000000000000000" pitchFamily="2" charset="0"/>
                              <a:cs typeface="+mn-cs"/>
                            </a:rPr>
                            <a:t>malheur </a:t>
                          </a:r>
                          <a:r>
                            <a:rPr kumimoji="0" lang="fr-FR" sz="1400" b="0" i="0"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r>
                            <a:rPr lang="fr-FR" sz="1400" b="0" kern="1300" baseline="0" dirty="0">
                              <a:solidFill>
                                <a:schemeClr val="accent6">
                                  <a:lumMod val="75000"/>
                                </a:schemeClr>
                              </a:solidFill>
                              <a:latin typeface="Roboto" panose="02000000000000000000" pitchFamily="2" charset="0"/>
                              <a:ea typeface="Roboto" panose="02000000000000000000" pitchFamily="2" charset="0"/>
                              <a:cs typeface="+mn-cs"/>
                              <a:sym typeface="Wingdings" panose="05000000000000000000" pitchFamily="2" charset="2"/>
                            </a:rPr>
                            <a:t> </a:t>
                          </a:r>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a:t>
                          </a:r>
                          <a:r>
                            <a:rPr lang="fr-FR" sz="1000" b="0" kern="1300" baseline="0" dirty="0">
                              <a:solidFill>
                                <a:schemeClr val="tx1"/>
                              </a:solidFill>
                              <a:latin typeface="Roboto" panose="02000000000000000000" pitchFamily="2" charset="0"/>
                              <a:ea typeface="Roboto" panose="02000000000000000000" pitchFamily="2" charset="0"/>
                              <a:cs typeface="+mn-cs"/>
                              <a:sym typeface="Webdings" panose="05030102010509060703" pitchFamily="18" charset="2"/>
                            </a:rPr>
                            <a:t> bonheur </a:t>
                          </a:r>
                          <a:r>
                            <a:rPr lang="fr-FR" sz="14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a:t>
                          </a:r>
                          <a:r>
                            <a:rPr lang="fr-FR" sz="1000" b="0" kern="1300" baseline="0" dirty="0">
                              <a:solidFill>
                                <a:schemeClr val="tx1"/>
                              </a:solidFill>
                              <a:latin typeface="Roboto" panose="02000000000000000000" pitchFamily="2" charset="0"/>
                              <a:ea typeface="Roboto" panose="02000000000000000000" pitchFamily="2" charset="0"/>
                              <a:cs typeface="+mn-cs"/>
                            </a:rPr>
                            <a:t> à tout prix</a:t>
                          </a:r>
                          <a:br>
                            <a:rPr lang="fr-FR" sz="1000" b="0" i="1" kern="1300" baseline="0" dirty="0">
                              <a:solidFill>
                                <a:schemeClr val="tx1"/>
                              </a:solidFill>
                              <a:latin typeface="Roboto" panose="02000000000000000000" pitchFamily="2" charset="0"/>
                              <a:ea typeface="Roboto" panose="02000000000000000000" pitchFamily="2" charset="0"/>
                              <a:cs typeface="+mn-cs"/>
                            </a:rPr>
                          </a:br>
                          <a:r>
                            <a:rPr lang="fr-FR" sz="1000" b="0" kern="1300" baseline="0" dirty="0">
                              <a:solidFill>
                                <a:schemeClr val="tx1"/>
                              </a:solidFill>
                              <a:latin typeface="Roboto" panose="02000000000000000000" pitchFamily="2" charset="0"/>
                              <a:ea typeface="Roboto" panose="02000000000000000000" pitchFamily="2" charset="0"/>
                              <a:cs typeface="+mn-cs"/>
                            </a:rPr>
                            <a:t>Le lundi au </a:t>
                          </a:r>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a:t>
                          </a:r>
                          <a:r>
                            <a:rPr lang="fr-FR" sz="1000" b="0" kern="1300" baseline="0" dirty="0">
                              <a:solidFill>
                                <a:schemeClr val="tx1"/>
                              </a:solidFill>
                              <a:latin typeface="Roboto" panose="02000000000000000000" pitchFamily="2" charset="0"/>
                              <a:ea typeface="Roboto" panose="02000000000000000000" pitchFamily="2" charset="0"/>
                              <a:cs typeface="+mn-cs"/>
                              <a:sym typeface="Webdings" panose="05030102010509060703" pitchFamily="18" charset="2"/>
                            </a:rPr>
                            <a:t> </a:t>
                          </a:r>
                          <a:r>
                            <a:rPr lang="fr-FR" sz="1000" b="0" kern="1300" baseline="0" dirty="0">
                              <a:solidFill>
                                <a:schemeClr val="tx1"/>
                              </a:solidFill>
                              <a:latin typeface="Roboto" panose="02000000000000000000" pitchFamily="2" charset="0"/>
                              <a:ea typeface="Roboto" panose="02000000000000000000" pitchFamily="2" charset="0"/>
                              <a:cs typeface="+mn-cs"/>
                            </a:rPr>
                            <a:t>soleil </a:t>
                          </a:r>
                          <a:r>
                            <a:rPr lang="fr-FR" sz="1400" b="0" kern="1300" baseline="0" dirty="0">
                              <a:solidFill>
                                <a:schemeClr val="accent6">
                                  <a:lumMod val="60000"/>
                                  <a:lumOff val="40000"/>
                                </a:schemeClr>
                              </a:solidFill>
                              <a:latin typeface="Roboto" panose="02000000000000000000" pitchFamily="2" charset="0"/>
                              <a:ea typeface="Roboto" panose="02000000000000000000" pitchFamily="2" charset="0"/>
                              <a:cs typeface="+mn-cs"/>
                              <a:sym typeface="Wingdings" panose="05000000000000000000" pitchFamily="2" charset="2"/>
                            </a:rPr>
                            <a:t></a:t>
                          </a:r>
                          <a:r>
                            <a:rPr lang="fr-FR" sz="1400" b="0" kern="1300" baseline="0" dirty="0">
                              <a:solidFill>
                                <a:schemeClr val="accent6">
                                  <a:lumMod val="75000"/>
                                </a:schemeClr>
                              </a:solidFill>
                              <a:latin typeface="Roboto" panose="02000000000000000000" pitchFamily="2" charset="0"/>
                              <a:ea typeface="Roboto" panose="02000000000000000000" pitchFamily="2" charset="0"/>
                              <a:cs typeface="+mn-cs"/>
                              <a:sym typeface="Wingdings" panose="05000000000000000000" pitchFamily="2" charset="2"/>
                            </a:rPr>
                            <a:t> </a:t>
                          </a:r>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 </a:t>
                          </a:r>
                          <a:r>
                            <a:rPr lang="fr-FR" sz="1000" b="0" kern="1300" baseline="0" dirty="0">
                              <a:solidFill>
                                <a:schemeClr val="tx1"/>
                              </a:solidFill>
                              <a:latin typeface="Roboto" panose="02000000000000000000" pitchFamily="2" charset="0"/>
                              <a:ea typeface="Roboto" panose="02000000000000000000" pitchFamily="2" charset="0"/>
                              <a:cs typeface="+mn-cs"/>
                              <a:sym typeface="Webdings" panose="05030102010509060703" pitchFamily="18" charset="2"/>
                            </a:rPr>
                            <a:t>réveil </a:t>
                          </a:r>
                          <a:r>
                            <a:rPr lang="fr-FR" sz="14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a:t>
                          </a:r>
                          <a:r>
                            <a:rPr lang="fr-FR" sz="1000" b="0" kern="1300" baseline="0" dirty="0">
                              <a:solidFill>
                                <a:schemeClr val="tx1"/>
                              </a:solidFill>
                              <a:latin typeface="Roboto" panose="02000000000000000000" pitchFamily="2" charset="0"/>
                              <a:ea typeface="Roboto" panose="02000000000000000000" pitchFamily="2" charset="0"/>
                              <a:cs typeface="+mn-cs"/>
                            </a:rPr>
                            <a:t>, le moral est </a:t>
                          </a:r>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a:t>
                          </a:r>
                          <a:r>
                            <a:rPr lang="fr-FR" sz="1000" b="0" kern="1300" baseline="0" dirty="0">
                              <a:solidFill>
                                <a:schemeClr val="tx1"/>
                              </a:solidFill>
                              <a:latin typeface="Roboto" panose="02000000000000000000" pitchFamily="2" charset="0"/>
                              <a:ea typeface="Roboto" panose="02000000000000000000" pitchFamily="2" charset="0"/>
                              <a:cs typeface="+mn-cs"/>
                              <a:sym typeface="Webdings" panose="05030102010509060703" pitchFamily="18" charset="2"/>
                            </a:rPr>
                            <a:t> joyeux </a:t>
                          </a:r>
                          <a:r>
                            <a:rPr lang="fr-FR" sz="14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a:t>
                          </a:r>
                          <a:r>
                            <a:rPr lang="fr-FR" sz="1000" b="0" kern="1300" baseline="0" dirty="0">
                              <a:solidFill>
                                <a:schemeClr val="tx1"/>
                              </a:solidFill>
                              <a:latin typeface="Roboto" panose="02000000000000000000" pitchFamily="2" charset="0"/>
                              <a:ea typeface="Roboto" panose="02000000000000000000" pitchFamily="2" charset="0"/>
                              <a:cs typeface="+mn-cs"/>
                              <a:sym typeface="Webdings" panose="05030102010509060703" pitchFamily="18" charset="2"/>
                            </a:rPr>
                            <a:t> </a:t>
                          </a:r>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 </a:t>
                          </a:r>
                          <a:r>
                            <a:rPr lang="fr-FR" sz="1000" b="0" kern="1300" baseline="0" dirty="0">
                              <a:solidFill>
                                <a:schemeClr val="tx1"/>
                              </a:solidFill>
                              <a:latin typeface="Roboto" panose="02000000000000000000" pitchFamily="2" charset="0"/>
                              <a:ea typeface="Roboto" panose="02000000000000000000" pitchFamily="2" charset="0"/>
                              <a:cs typeface="+mn-cs"/>
                            </a:rPr>
                            <a:t>pluvieux </a:t>
                          </a:r>
                          <a:r>
                            <a:rPr lang="fr-FR" sz="1800" b="0" kern="1300" baseline="0" dirty="0">
                              <a:solidFill>
                                <a:srgbClr val="0070C0"/>
                              </a:solidFill>
                              <a:latin typeface="Roboto" panose="02000000000000000000" pitchFamily="2" charset="0"/>
                              <a:ea typeface="Roboto" panose="02000000000000000000" pitchFamily="2" charset="0"/>
                              <a:cs typeface="+mn-cs"/>
                              <a:sym typeface="Webdings" panose="05030102010509060703" pitchFamily="18" charset="2"/>
                            </a:rPr>
                            <a:t></a:t>
                          </a:r>
                          <a:r>
                            <a:rPr lang="fr-FR" sz="1800" b="0" kern="1300" baseline="0" dirty="0">
                              <a:solidFill>
                                <a:schemeClr val="tx1"/>
                              </a:solidFill>
                              <a:latin typeface="Roboto" panose="02000000000000000000" pitchFamily="2" charset="0"/>
                              <a:ea typeface="Roboto" panose="02000000000000000000" pitchFamily="2" charset="0"/>
                              <a:cs typeface="+mn-cs"/>
                            </a:rPr>
                            <a:t> </a:t>
                          </a:r>
                        </a:p>
                        <a:p>
                          <a:pPr algn="ctr">
                            <a:lnSpc>
                              <a:spcPct val="100000"/>
                            </a:lnSpc>
                          </a:pPr>
                          <a:r>
                            <a:rPr lang="fr-FR" sz="1000" b="0" kern="1300" baseline="0" dirty="0">
                              <a:solidFill>
                                <a:schemeClr val="tx1"/>
                              </a:solidFill>
                              <a:latin typeface="Roboto" panose="02000000000000000000" pitchFamily="2" charset="0"/>
                              <a:ea typeface="Roboto" panose="02000000000000000000" pitchFamily="2" charset="0"/>
                              <a:cs typeface="+mn-cs"/>
                            </a:rPr>
                            <a:t>[ … ]  Chaque dimanche revient ce cafard</a:t>
                          </a:r>
                          <a:r>
                            <a:rPr lang="fr-FR" sz="1000" baseline="30000" dirty="0">
                              <a:latin typeface="Roboto" panose="02000000000000000000" pitchFamily="2" charset="0"/>
                            </a:rPr>
                            <a:t> </a:t>
                          </a:r>
                          <a:r>
                            <a:rPr lang="fr-FR" sz="14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a:t>
                          </a:r>
                          <a:r>
                            <a:rPr lang="fr-FR" sz="1000" b="0" kern="1300" baseline="0" dirty="0">
                              <a:solidFill>
                                <a:schemeClr val="tx1"/>
                              </a:solidFill>
                              <a:latin typeface="Roboto" panose="02000000000000000000" pitchFamily="2" charset="0"/>
                              <a:ea typeface="Roboto" panose="02000000000000000000" pitchFamily="2" charset="0"/>
                              <a:cs typeface="+mn-cs"/>
                            </a:rPr>
                            <a:t> incessant </a:t>
                          </a:r>
                        </a:p>
                        <a:p>
                          <a:pPr algn="ctr">
                            <a:lnSpc>
                              <a:spcPct val="100000"/>
                            </a:lnSpc>
                          </a:pPr>
                          <a:r>
                            <a:rPr lang="fr-FR" sz="1000" b="0" kern="1300" baseline="0" dirty="0">
                              <a:solidFill>
                                <a:schemeClr val="tx1"/>
                              </a:solidFill>
                              <a:latin typeface="Roboto" panose="02000000000000000000" pitchFamily="2" charset="0"/>
                              <a:ea typeface="Roboto" panose="02000000000000000000" pitchFamily="2" charset="0"/>
                              <a:cs typeface="+mn-cs"/>
                            </a:rPr>
                            <a:t>Demain, lundi sera </a:t>
                          </a:r>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 </a:t>
                          </a:r>
                          <a:r>
                            <a:rPr lang="fr-FR" sz="1000" b="0" kern="1300" baseline="0" dirty="0">
                              <a:solidFill>
                                <a:schemeClr val="tx1"/>
                              </a:solidFill>
                              <a:latin typeface="Roboto" panose="02000000000000000000" pitchFamily="2" charset="0"/>
                              <a:ea typeface="Roboto" panose="02000000000000000000" pitchFamily="2" charset="0"/>
                              <a:cs typeface="+mn-cs"/>
                              <a:sym typeface="Webdings" panose="05030102010509060703" pitchFamily="18" charset="2"/>
                            </a:rPr>
                            <a:t>charmant </a:t>
                          </a:r>
                          <a:r>
                            <a:rPr lang="fr-FR" sz="14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a:t>
                          </a:r>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  </a:t>
                          </a:r>
                          <a:r>
                            <a:rPr lang="fr-FR" sz="1000" b="0" kern="1300" baseline="0" dirty="0">
                              <a:solidFill>
                                <a:schemeClr val="tx1"/>
                              </a:solidFill>
                              <a:latin typeface="Roboto" panose="02000000000000000000" pitchFamily="2" charset="0"/>
                              <a:ea typeface="Roboto" panose="02000000000000000000" pitchFamily="2" charset="0"/>
                              <a:cs typeface="+mn-cs"/>
                            </a:rPr>
                            <a:t>méchant </a:t>
                          </a:r>
                          <a:r>
                            <a:rPr kumimoji="0" lang="fr-FR" sz="1400" b="0" i="0"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r>
                            <a:rPr kumimoji="0" lang="fr-FR" sz="1600" b="0" i="0"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p>
                        <a:p>
                          <a:pPr algn="ctr"/>
                          <a:endParaRPr lang="fr-FR" sz="500" b="0" kern="1300" baseline="0" dirty="0">
                            <a:solidFill>
                              <a:schemeClr val="tx1"/>
                            </a:solidFill>
                            <a:latin typeface="Roboto" panose="02000000000000000000" pitchFamily="2" charset="0"/>
                            <a:ea typeface="Roboto" panose="02000000000000000000" pitchFamily="2" charset="0"/>
                            <a:cs typeface="+mn-cs"/>
                          </a:endParaRPr>
                        </a:p>
                        <a:p>
                          <a:endParaRPr lang="fr-FR" sz="1000" b="0" kern="1300" baseline="0" dirty="0">
                            <a:solidFill>
                              <a:schemeClr val="tx1"/>
                            </a:solidFill>
                            <a:latin typeface="Roboto" panose="02000000000000000000" pitchFamily="2" charset="0"/>
                            <a:ea typeface="Roboto" panose="02000000000000000000" pitchFamily="2" charset="0"/>
                            <a:cs typeface="+mn-cs"/>
                          </a:endParaRPr>
                        </a:p>
                        <a:p>
                          <a:r>
                            <a:rPr lang="fr-FR" sz="1000" b="0" kern="1300" baseline="0" dirty="0">
                              <a:solidFill>
                                <a:schemeClr val="tx1"/>
                              </a:solidFill>
                              <a:latin typeface="Roboto" panose="02000000000000000000" pitchFamily="2" charset="0"/>
                              <a:ea typeface="Roboto" panose="02000000000000000000" pitchFamily="2" charset="0"/>
                              <a:cs typeface="+mn-cs"/>
                            </a:rPr>
                            <a:t>Dans la chanson, Gaël Faye se plaint de …</a:t>
                          </a:r>
                        </a:p>
                        <a:p>
                          <a:endParaRPr lang="fr-FR" sz="300" b="0" kern="1300" baseline="0" dirty="0">
                            <a:solidFill>
                              <a:schemeClr val="tx1"/>
                            </a:solidFill>
                            <a:latin typeface="Roboto" panose="02000000000000000000" pitchFamily="2" charset="0"/>
                            <a:ea typeface="Roboto" panose="02000000000000000000" pitchFamily="2" charset="0"/>
                            <a:cs typeface="+mn-cs"/>
                          </a:endParaRPr>
                        </a:p>
                        <a:p>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                       </a:t>
                          </a:r>
                          <a:r>
                            <a:rPr lang="fr-FR" sz="1000" b="0" kern="1300" baseline="0" dirty="0">
                              <a:solidFill>
                                <a:schemeClr val="tx1"/>
                              </a:solidFill>
                              <a:latin typeface="Roboto" panose="02000000000000000000" pitchFamily="2" charset="0"/>
                              <a:ea typeface="Roboto" panose="02000000000000000000" pitchFamily="2" charset="0"/>
                              <a:cs typeface="+mn-cs"/>
                              <a:sym typeface="Webdings" panose="05030102010509060703" pitchFamily="18" charset="2"/>
                            </a:rPr>
                            <a:t>la météo.</a:t>
                          </a:r>
                          <a14:m>
                            <m:oMath xmlns:m="http://schemas.openxmlformats.org/officeDocument/2006/math">
                              <m:r>
                                <a:rPr lang="fr-FR" sz="1000" b="0" kern="1300" baseline="0" smtClean="0">
                                  <a:solidFill>
                                    <a:schemeClr val="tx1"/>
                                  </a:solidFill>
                                  <a:latin typeface="Cambria Math" panose="02040503050406030204" pitchFamily="18" charset="0"/>
                                  <a:ea typeface="Roboto" panose="02000000000000000000" pitchFamily="2" charset="0"/>
                                  <a:cs typeface="+mn-cs"/>
                                  <a:sym typeface="Webdings" panose="05030102010509060703" pitchFamily="18" charset="2"/>
                                </a:rPr>
                                <m:t></m:t>
                              </m:r>
                            </m:oMath>
                          </a14:m>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          l</a:t>
                          </a:r>
                          <a:r>
                            <a:rPr lang="fr-FR" sz="1000" b="0" kern="1300" baseline="0" dirty="0">
                              <a:solidFill>
                                <a:schemeClr val="tx1"/>
                              </a:solidFill>
                              <a:latin typeface="Roboto" panose="02000000000000000000" pitchFamily="2" charset="0"/>
                              <a:ea typeface="Roboto" panose="02000000000000000000" pitchFamily="2" charset="0"/>
                              <a:cs typeface="+mn-cs"/>
                            </a:rPr>
                            <a:t>a routine.        </a:t>
                          </a:r>
                          <a:r>
                            <a:rPr lang="fr-FR" sz="1000" b="0" kern="1300" baseline="0" dirty="0">
                              <a:solidFill>
                                <a:schemeClr val="tx1"/>
                              </a:solidFill>
                              <a:latin typeface="Roboto" panose="02000000000000000000" pitchFamily="2" charset="0"/>
                              <a:ea typeface="Roboto" panose="02000000000000000000" pitchFamily="2" charset="0"/>
                              <a:cs typeface="+mn-cs"/>
                              <a:sym typeface="Wingdings" panose="05000000000000000000" pitchFamily="2" charset="2"/>
                            </a:rPr>
                            <a:t> l</a:t>
                          </a:r>
                          <a:r>
                            <a:rPr lang="fr-FR" sz="1000" b="0" kern="1300" baseline="0" dirty="0">
                              <a:solidFill>
                                <a:schemeClr val="tx1"/>
                              </a:solidFill>
                              <a:latin typeface="Roboto" panose="02000000000000000000" pitchFamily="2" charset="0"/>
                              <a:ea typeface="Roboto" panose="02000000000000000000" pitchFamily="2" charset="0"/>
                              <a:cs typeface="+mn-cs"/>
                            </a:rPr>
                            <a:t>a mauvaise humeur.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2602103">
                    <a:tc>
                      <a:txBody>
                        <a:bodyPr/>
                        <a:lstStyle/>
                        <a:p>
                          <a:pPr algn="r"/>
                          <a:r>
                            <a:rPr lang="fr-FR" sz="5300" b="1" i="0" dirty="0">
                              <a:solidFill>
                                <a:srgbClr val="5194C4"/>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1" kern="1300" baseline="0" dirty="0">
                              <a:solidFill>
                                <a:schemeClr val="tx1"/>
                              </a:solidFill>
                              <a:latin typeface="Roboto Medium" panose="02000000000000000000" pitchFamily="2" charset="0"/>
                              <a:ea typeface="Roboto Medium" panose="02000000000000000000" pitchFamily="2" charset="0"/>
                            </a:rPr>
                            <a:t>En petits groupes. </a:t>
                          </a:r>
                        </a:p>
                        <a:p>
                          <a:r>
                            <a:rPr lang="fr-FR" sz="1000" b="0" kern="1300" baseline="0" dirty="0">
                              <a:solidFill>
                                <a:schemeClr val="tx1"/>
                              </a:solidFill>
                              <a:latin typeface="Roboto" panose="02000000000000000000" pitchFamily="2" charset="0"/>
                              <a:ea typeface="Roboto" panose="02000000000000000000" pitchFamily="2" charset="0"/>
                            </a:rPr>
                            <a:t>À votre tour, sous la forme d’un poème en prose, d’un couplet de chanson ou d’un message illustré, donnez la météo de votre semaine : </a:t>
                          </a:r>
                        </a:p>
                        <a:p>
                          <a:endParaRPr lang="fr-FR" sz="1000" b="0" kern="1300" baseline="0" dirty="0">
                            <a:solidFill>
                              <a:schemeClr val="tx1"/>
                            </a:solidFill>
                            <a:latin typeface="Roboto" panose="02000000000000000000" pitchFamily="2" charset="0"/>
                            <a:ea typeface="Roboto" panose="02000000000000000000" pitchFamily="2" charset="0"/>
                          </a:endParaRP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rPr>
                            <a:t>Lundi</a:t>
                          </a:r>
                          <a:r>
                            <a:rPr lang="fr-FR" sz="1000" b="0" kern="1300" baseline="0" dirty="0">
                              <a:solidFill>
                                <a:schemeClr val="tx1"/>
                              </a:solidFill>
                              <a:latin typeface="Roboto" panose="02000000000000000000" pitchFamily="2" charset="0"/>
                              <a:ea typeface="Roboto" panose="02000000000000000000" pitchFamily="2" charset="0"/>
                            </a:rPr>
                            <a:t>, le moral est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Mardi</a:t>
                          </a:r>
                          <a:r>
                            <a:rPr lang="fr-FR" sz="1000" b="0" kern="1300" baseline="0" dirty="0">
                              <a:solidFill>
                                <a:schemeClr val="tx1"/>
                              </a:solidFill>
                              <a:latin typeface="Roboto" panose="02000000000000000000" pitchFamily="2" charset="0"/>
                              <a:ea typeface="Roboto" panose="02000000000000000000" pitchFamily="2" charset="0"/>
                              <a:cs typeface="+mn-cs"/>
                            </a:rPr>
                            <a:t>,</a:t>
                          </a:r>
                          <a:r>
                            <a:rPr lang="fr-FR" sz="1000" b="0" kern="1300" baseline="0" dirty="0">
                              <a:solidFill>
                                <a:schemeClr val="tx1"/>
                              </a:solidFill>
                              <a:latin typeface="Roboto" panose="02000000000000000000" pitchFamily="2" charset="0"/>
                              <a:ea typeface="Roboto" panose="02000000000000000000" pitchFamily="2" charset="0"/>
                            </a:rPr>
                            <a:t> ça va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Mercredi</a:t>
                          </a:r>
                          <a:r>
                            <a:rPr lang="fr-FR" sz="1000" b="0" kern="1300" baseline="0" dirty="0">
                              <a:solidFill>
                                <a:schemeClr val="tx1"/>
                              </a:solidFill>
                              <a:latin typeface="Roboto" panose="02000000000000000000" pitchFamily="2" charset="0"/>
                              <a:ea typeface="Roboto" panose="02000000000000000000" pitchFamily="2" charset="0"/>
                            </a:rPr>
                            <a:t>,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Jeudi</a:t>
                          </a:r>
                          <a:r>
                            <a:rPr lang="fr-FR" sz="1000" b="0" kern="1300" baseline="0" dirty="0">
                              <a:solidFill>
                                <a:schemeClr val="tx1"/>
                              </a:solidFill>
                              <a:latin typeface="Roboto" panose="02000000000000000000" pitchFamily="2" charset="0"/>
                              <a:ea typeface="Roboto" panose="02000000000000000000" pitchFamily="2" charset="0"/>
                            </a:rPr>
                            <a:t>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Vendredi</a:t>
                          </a:r>
                          <a:r>
                            <a:rPr lang="fr-FR" sz="1000" b="0" kern="1300" baseline="0" dirty="0">
                              <a:solidFill>
                                <a:schemeClr val="tx1"/>
                              </a:solidFill>
                              <a:latin typeface="Roboto" panose="02000000000000000000" pitchFamily="2" charset="0"/>
                              <a:ea typeface="Roboto" panose="02000000000000000000" pitchFamily="2" charset="0"/>
                            </a:rPr>
                            <a:t>, c’est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Samedi</a:t>
                          </a:r>
                          <a:r>
                            <a:rPr lang="fr-FR" sz="1000" b="0" kern="1300" baseline="0" dirty="0">
                              <a:solidFill>
                                <a:schemeClr val="tx1"/>
                              </a:solidFill>
                              <a:latin typeface="Roboto" panose="02000000000000000000" pitchFamily="2" charset="0"/>
                              <a:ea typeface="Roboto" panose="02000000000000000000" pitchFamily="2" charset="0"/>
                            </a:rPr>
                            <a:t>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Dimanche</a:t>
                          </a:r>
                          <a:r>
                            <a:rPr lang="fr-FR" sz="1000" b="0" kern="1300" baseline="0" dirty="0">
                              <a:solidFill>
                                <a:schemeClr val="tx1"/>
                              </a:solidFill>
                              <a:latin typeface="Roboto" panose="02000000000000000000" pitchFamily="2" charset="0"/>
                              <a:ea typeface="Roboto" panose="02000000000000000000" pitchFamily="2" charset="0"/>
                            </a:rPr>
                            <a:t> …</a:t>
                          </a:r>
                        </a:p>
                        <a:p>
                          <a:pPr algn="ctr"/>
                          <a:r>
                            <a:rPr lang="fr-FR" sz="1000" b="0" kern="1300" baseline="0" dirty="0">
                              <a:solidFill>
                                <a:schemeClr val="tx1"/>
                              </a:solidFill>
                              <a:latin typeface="Roboto" panose="02000000000000000000" pitchFamily="2" charset="0"/>
                              <a:ea typeface="Roboto" panose="02000000000000000000" pitchFamily="2" charset="0"/>
                            </a:rPr>
                            <a:t>Et tout recommence !</a:t>
                          </a:r>
                        </a:p>
                        <a:p>
                          <a:pPr algn="ctr"/>
                          <a:endParaRPr lang="fr-FR" sz="1000" b="0" kern="1300" baseline="0" dirty="0">
                            <a:solidFill>
                              <a:schemeClr val="tx1"/>
                            </a:solidFill>
                            <a:latin typeface="Roboto" panose="02000000000000000000" pitchFamily="2" charset="0"/>
                            <a:ea typeface="Roboto" panose="02000000000000000000" pitchFamily="2" charset="0"/>
                          </a:endParaRP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mc:Choice>
        <mc:Fallback xmlns="">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3056691518"/>
                  </p:ext>
                </p:extLst>
              </p:nvPr>
            </p:nvGraphicFramePr>
            <p:xfrm>
              <a:off x="978584" y="1866520"/>
              <a:ext cx="6409398" cy="7115001"/>
            </p:xfrm>
            <a:graphic>
              <a:graphicData uri="http://schemas.openxmlformats.org/drawingml/2006/table">
                <a:tbl>
                  <a:tblPr firstRow="1" bandRow="1">
                    <a:tableStyleId>{5C22544A-7EE6-4342-B048-85BDC9FD1C3A}</a:tableStyleId>
                  </a:tblPr>
                  <a:tblGrid>
                    <a:gridCol w="719880">
                      <a:extLst>
                        <a:ext uri="{9D8B030D-6E8A-4147-A177-3AD203B41FA5}">
                          <a16:colId xmlns:a16="http://schemas.microsoft.com/office/drawing/2014/main" val="2770672922"/>
                        </a:ext>
                      </a:extLst>
                    </a:gridCol>
                    <a:gridCol w="983436">
                      <a:extLst>
                        <a:ext uri="{9D8B030D-6E8A-4147-A177-3AD203B41FA5}">
                          <a16:colId xmlns:a16="http://schemas.microsoft.com/office/drawing/2014/main" val="161568558"/>
                        </a:ext>
                      </a:extLst>
                    </a:gridCol>
                    <a:gridCol w="4706082">
                      <a:extLst>
                        <a:ext uri="{9D8B030D-6E8A-4147-A177-3AD203B41FA5}">
                          <a16:colId xmlns:a16="http://schemas.microsoft.com/office/drawing/2014/main" val="93050948"/>
                        </a:ext>
                      </a:extLst>
                    </a:gridCol>
                  </a:tblGrid>
                  <a:tr h="1397000">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l"/>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Découper les étiquettes de la « fiche matériel » et distribuer un jeu d’étiquettes « jours » et un « émoticônes » par groupe.</a:t>
                          </a:r>
                        </a:p>
                        <a:p>
                          <a:pPr algn="l"/>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Medium" panose="02000000000000000000" pitchFamily="2" charset="0"/>
                              <a:ea typeface="+mn-ea"/>
                              <a:cs typeface="+mn-cs"/>
                            </a:rPr>
                            <a:t>- Classez les jours de la semaine par ordre de préférence. </a:t>
                          </a:r>
                        </a:p>
                        <a:p>
                          <a:r>
                            <a:rPr lang="fr-FR" sz="1000" b="0" i="0" kern="1300" baseline="0" dirty="0">
                              <a:solidFill>
                                <a:schemeClr val="dk1"/>
                              </a:solidFill>
                              <a:effectLst/>
                              <a:latin typeface="Roboto Medium" panose="02000000000000000000" pitchFamily="2" charset="0"/>
                              <a:ea typeface="+mn-ea"/>
                              <a:cs typeface="+mn-cs"/>
                            </a:rPr>
                            <a:t>- Associez ensuite une émoticône à chaque jour.</a:t>
                          </a:r>
                        </a:p>
                        <a:p>
                          <a:r>
                            <a:rPr lang="fr-FR" sz="1000" b="0" i="0" kern="1300" baseline="0" dirty="0">
                              <a:solidFill>
                                <a:schemeClr val="dk1"/>
                              </a:solidFill>
                              <a:effectLst/>
                              <a:latin typeface="Roboto Medium" panose="02000000000000000000" pitchFamily="2" charset="0"/>
                              <a:ea typeface="+mn-ea"/>
                              <a:cs typeface="+mn-cs"/>
                            </a:rPr>
                            <a:t>- Comparez votre classement avec celui des autres groupes.</a:t>
                          </a:r>
                          <a:endParaRPr lang="fr-FR" sz="1000" b="1"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899160">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nSpc>
                              <a:spcPts val="1300"/>
                            </a:lnSpc>
                            <a:buFontTx/>
                            <a:buNone/>
                          </a:pPr>
                          <a:endParaRPr lang="fr-FR" sz="180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Écouter la chanson.</a:t>
                          </a:r>
                        </a:p>
                        <a:p>
                          <a:r>
                            <a:rPr lang="fr-FR" sz="1000" b="0" i="1" kern="1300" baseline="0" dirty="0">
                              <a:solidFill>
                                <a:schemeClr val="tx1"/>
                              </a:solidFill>
                              <a:latin typeface="Roboto" panose="02000000000000000000" pitchFamily="2" charset="0"/>
                              <a:ea typeface="Roboto" panose="02000000000000000000" pitchFamily="2" charset="0"/>
                            </a:rPr>
                            <a:t>D’après le refrain, comment est le moral le lundi ? </a:t>
                          </a:r>
                        </a:p>
                        <a:p>
                          <a:r>
                            <a:rPr lang="fr-FR" sz="1000" b="0" i="1" kern="1300" baseline="0" dirty="0">
                              <a:solidFill>
                                <a:schemeClr val="tx1"/>
                              </a:solidFill>
                              <a:latin typeface="Roboto" panose="02000000000000000000" pitchFamily="2" charset="0"/>
                              <a:ea typeface="Roboto" panose="02000000000000000000" pitchFamily="2" charset="0"/>
                            </a:rPr>
                            <a:t>À votre avis, pourquoi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2216738">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tx1"/>
                            </a:solidFill>
                            <a:latin typeface="Roboto" panose="02000000000000000000" pitchFamily="2" charset="0"/>
                            <a:ea typeface="Roboto" panose="02000000000000000000" pitchFamily="2"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6269" t="-110714" b="-117308"/>
                          </a:stretch>
                        </a:blipFill>
                      </a:tcPr>
                    </a:tc>
                    <a:extLst>
                      <a:ext uri="{0D108BD9-81ED-4DB2-BD59-A6C34878D82A}">
                        <a16:rowId xmlns:a16="http://schemas.microsoft.com/office/drawing/2014/main" val="630253087"/>
                      </a:ext>
                    </a:extLst>
                  </a:tr>
                  <a:tr h="2602103">
                    <a:tc>
                      <a:txBody>
                        <a:bodyPr/>
                        <a:lstStyle/>
                        <a:p>
                          <a:pPr algn="r"/>
                          <a:r>
                            <a:rPr lang="fr-FR" sz="5300" b="1" i="0" dirty="0">
                              <a:solidFill>
                                <a:srgbClr val="5194C4"/>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1" kern="1300" baseline="0" dirty="0">
                              <a:solidFill>
                                <a:schemeClr val="tx1"/>
                              </a:solidFill>
                              <a:latin typeface="Roboto Medium" panose="02000000000000000000" pitchFamily="2" charset="0"/>
                              <a:ea typeface="Roboto Medium" panose="02000000000000000000" pitchFamily="2" charset="0"/>
                            </a:rPr>
                            <a:t>En petits groupes. </a:t>
                          </a:r>
                        </a:p>
                        <a:p>
                          <a:r>
                            <a:rPr lang="fr-FR" sz="1000" b="0" kern="1300" baseline="0" dirty="0">
                              <a:solidFill>
                                <a:schemeClr val="tx1"/>
                              </a:solidFill>
                              <a:latin typeface="Roboto" panose="02000000000000000000" pitchFamily="2" charset="0"/>
                              <a:ea typeface="Roboto" panose="02000000000000000000" pitchFamily="2" charset="0"/>
                            </a:rPr>
                            <a:t>À votre tour, sous la forme d’un poème en prose, d’un couplet de chanson ou d’un message illustré, donnez la météo de votre semaine : </a:t>
                          </a:r>
                        </a:p>
                        <a:p>
                          <a:endParaRPr lang="fr-FR" sz="1000" b="0" kern="1300" baseline="0" dirty="0">
                            <a:solidFill>
                              <a:schemeClr val="tx1"/>
                            </a:solidFill>
                            <a:latin typeface="Roboto" panose="02000000000000000000" pitchFamily="2" charset="0"/>
                            <a:ea typeface="Roboto" panose="02000000000000000000" pitchFamily="2" charset="0"/>
                          </a:endParaRP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rPr>
                            <a:t>Lundi</a:t>
                          </a:r>
                          <a:r>
                            <a:rPr lang="fr-FR" sz="1000" b="0" kern="1300" baseline="0" dirty="0">
                              <a:solidFill>
                                <a:schemeClr val="tx1"/>
                              </a:solidFill>
                              <a:latin typeface="Roboto" panose="02000000000000000000" pitchFamily="2" charset="0"/>
                              <a:ea typeface="Roboto" panose="02000000000000000000" pitchFamily="2" charset="0"/>
                            </a:rPr>
                            <a:t>, le moral est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Mardi</a:t>
                          </a:r>
                          <a:r>
                            <a:rPr lang="fr-FR" sz="1000" b="0" kern="1300" baseline="0" dirty="0">
                              <a:solidFill>
                                <a:schemeClr val="tx1"/>
                              </a:solidFill>
                              <a:latin typeface="Roboto" panose="02000000000000000000" pitchFamily="2" charset="0"/>
                              <a:ea typeface="Roboto" panose="02000000000000000000" pitchFamily="2" charset="0"/>
                              <a:cs typeface="+mn-cs"/>
                            </a:rPr>
                            <a:t>,</a:t>
                          </a:r>
                          <a:r>
                            <a:rPr lang="fr-FR" sz="1000" b="0" kern="1300" baseline="0" dirty="0">
                              <a:solidFill>
                                <a:schemeClr val="tx1"/>
                              </a:solidFill>
                              <a:latin typeface="Roboto" panose="02000000000000000000" pitchFamily="2" charset="0"/>
                              <a:ea typeface="Roboto" panose="02000000000000000000" pitchFamily="2" charset="0"/>
                            </a:rPr>
                            <a:t> ça va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Mercredi</a:t>
                          </a:r>
                          <a:r>
                            <a:rPr lang="fr-FR" sz="1000" b="0" kern="1300" baseline="0" dirty="0">
                              <a:solidFill>
                                <a:schemeClr val="tx1"/>
                              </a:solidFill>
                              <a:latin typeface="Roboto" panose="02000000000000000000" pitchFamily="2" charset="0"/>
                              <a:ea typeface="Roboto" panose="02000000000000000000" pitchFamily="2" charset="0"/>
                            </a:rPr>
                            <a:t>,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Jeudi</a:t>
                          </a:r>
                          <a:r>
                            <a:rPr lang="fr-FR" sz="1000" b="0" kern="1300" baseline="0" dirty="0">
                              <a:solidFill>
                                <a:schemeClr val="tx1"/>
                              </a:solidFill>
                              <a:latin typeface="Roboto" panose="02000000000000000000" pitchFamily="2" charset="0"/>
                              <a:ea typeface="Roboto" panose="02000000000000000000" pitchFamily="2" charset="0"/>
                            </a:rPr>
                            <a:t>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Vendredi</a:t>
                          </a:r>
                          <a:r>
                            <a:rPr lang="fr-FR" sz="1000" b="0" kern="1300" baseline="0" dirty="0">
                              <a:solidFill>
                                <a:schemeClr val="tx1"/>
                              </a:solidFill>
                              <a:latin typeface="Roboto" panose="02000000000000000000" pitchFamily="2" charset="0"/>
                              <a:ea typeface="Roboto" panose="02000000000000000000" pitchFamily="2" charset="0"/>
                            </a:rPr>
                            <a:t>, c’est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Samedi</a:t>
                          </a:r>
                          <a:r>
                            <a:rPr lang="fr-FR" sz="1000" b="0" kern="1300" baseline="0" dirty="0">
                              <a:solidFill>
                                <a:schemeClr val="tx1"/>
                              </a:solidFill>
                              <a:latin typeface="Roboto" panose="02000000000000000000" pitchFamily="2" charset="0"/>
                              <a:ea typeface="Roboto" panose="02000000000000000000" pitchFamily="2" charset="0"/>
                            </a:rPr>
                            <a:t> …</a:t>
                          </a:r>
                        </a:p>
                        <a:p>
                          <a:pPr algn="ctr"/>
                          <a:r>
                            <a:rPr lang="fr-FR" sz="1000" b="1" kern="1300" baseline="0" dirty="0">
                              <a:solidFill>
                                <a:schemeClr val="accent4">
                                  <a:lumMod val="75000"/>
                                </a:schemeClr>
                              </a:solidFill>
                              <a:latin typeface="Roboto" panose="02000000000000000000" pitchFamily="2" charset="0"/>
                              <a:ea typeface="Roboto" panose="02000000000000000000" pitchFamily="2" charset="0"/>
                              <a:cs typeface="+mn-cs"/>
                            </a:rPr>
                            <a:t>Dimanche</a:t>
                          </a:r>
                          <a:r>
                            <a:rPr lang="fr-FR" sz="1000" b="0" kern="1300" baseline="0" dirty="0">
                              <a:solidFill>
                                <a:schemeClr val="tx1"/>
                              </a:solidFill>
                              <a:latin typeface="Roboto" panose="02000000000000000000" pitchFamily="2" charset="0"/>
                              <a:ea typeface="Roboto" panose="02000000000000000000" pitchFamily="2" charset="0"/>
                            </a:rPr>
                            <a:t> …</a:t>
                          </a:r>
                        </a:p>
                        <a:p>
                          <a:pPr algn="ctr"/>
                          <a:r>
                            <a:rPr lang="fr-FR" sz="1000" b="0" kern="1300" baseline="0" dirty="0">
                              <a:solidFill>
                                <a:schemeClr val="tx1"/>
                              </a:solidFill>
                              <a:latin typeface="Roboto" panose="02000000000000000000" pitchFamily="2" charset="0"/>
                              <a:ea typeface="Roboto" panose="02000000000000000000" pitchFamily="2" charset="0"/>
                            </a:rPr>
                            <a:t>Et tout recommence !</a:t>
                          </a:r>
                        </a:p>
                        <a:p>
                          <a:pPr algn="ctr"/>
                          <a:endParaRPr lang="fr-FR" sz="1000" b="0" kern="1300" baseline="0" dirty="0">
                            <a:solidFill>
                              <a:schemeClr val="tx1"/>
                            </a:solidFill>
                            <a:latin typeface="Roboto" panose="02000000000000000000" pitchFamily="2" charset="0"/>
                            <a:ea typeface="Roboto" panose="02000000000000000000" pitchFamily="2" charset="0"/>
                          </a:endParaRP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mc:Fallback>
      </mc:AlternateContent>
      <p:sp>
        <p:nvSpPr>
          <p:cNvPr id="31" name="ZoneTexte 30">
            <a:extLst>
              <a:ext uri="{FF2B5EF4-FFF2-40B4-BE49-F238E27FC236}">
                <a16:creationId xmlns:a16="http://schemas.microsoft.com/office/drawing/2014/main" id="{1738EE75-CE01-B249-B8DE-E1804EE68550}"/>
              </a:ext>
            </a:extLst>
          </p:cNvPr>
          <p:cNvSpPr txBox="1"/>
          <p:nvPr/>
        </p:nvSpPr>
        <p:spPr>
          <a:xfrm>
            <a:off x="325876" y="9699633"/>
            <a:ext cx="2176023" cy="247760"/>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Frédérique </a:t>
            </a:r>
            <a:r>
              <a:rPr lang="fr-FR" sz="800" dirty="0" err="1">
                <a:latin typeface="Roboto Light" panose="02000000000000000000" pitchFamily="2" charset="0"/>
                <a:ea typeface="Roboto" panose="02000000000000000000" pitchFamily="2" charset="0"/>
              </a:rPr>
              <a:t>Treffandier</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29" name="Image 28">
            <a:extLst>
              <a:ext uri="{FF2B5EF4-FFF2-40B4-BE49-F238E27FC236}">
                <a16:creationId xmlns:a16="http://schemas.microsoft.com/office/drawing/2014/main" id="{A2E9250E-C621-8542-988E-D46151B9B725}"/>
              </a:ext>
            </a:extLst>
          </p:cNvPr>
          <p:cNvPicPr>
            <a:picLocks noChangeAspect="1"/>
          </p:cNvPicPr>
          <p:nvPr/>
        </p:nvPicPr>
        <p:blipFill>
          <a:blip r:embed="rId4"/>
          <a:stretch>
            <a:fillRect/>
          </a:stretch>
        </p:blipFill>
        <p:spPr>
          <a:xfrm>
            <a:off x="1913928" y="3498809"/>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5"/>
          <a:stretch>
            <a:fillRect/>
          </a:stretch>
        </p:blipFill>
        <p:spPr>
          <a:xfrm>
            <a:off x="1913928" y="2081214"/>
            <a:ext cx="508000" cy="508000"/>
          </a:xfrm>
          <a:prstGeom prst="rect">
            <a:avLst/>
          </a:prstGeom>
        </p:spPr>
      </p:pic>
      <p:pic>
        <p:nvPicPr>
          <p:cNvPr id="39" name="Image 38">
            <a:extLst>
              <a:ext uri="{FF2B5EF4-FFF2-40B4-BE49-F238E27FC236}">
                <a16:creationId xmlns:a16="http://schemas.microsoft.com/office/drawing/2014/main" id="{97F0F9ED-68AC-3447-BA7D-3E37842D6A78}"/>
              </a:ext>
            </a:extLst>
          </p:cNvPr>
          <p:cNvPicPr>
            <a:picLocks noChangeAspect="1"/>
          </p:cNvPicPr>
          <p:nvPr/>
        </p:nvPicPr>
        <p:blipFill>
          <a:blip r:embed="rId6"/>
          <a:stretch>
            <a:fillRect/>
          </a:stretch>
        </p:blipFill>
        <p:spPr>
          <a:xfrm>
            <a:off x="1913928" y="4366146"/>
            <a:ext cx="508000" cy="508000"/>
          </a:xfrm>
          <a:prstGeom prst="rect">
            <a:avLst/>
          </a:prstGeom>
        </p:spPr>
      </p:pic>
      <p:pic>
        <p:nvPicPr>
          <p:cNvPr id="38" name="Image 37">
            <a:extLst>
              <a:ext uri="{FF2B5EF4-FFF2-40B4-BE49-F238E27FC236}">
                <a16:creationId xmlns:a16="http://schemas.microsoft.com/office/drawing/2014/main" id="{FA39D4D1-777C-3044-AE46-6F687E0F9EA1}"/>
              </a:ext>
            </a:extLst>
          </p:cNvPr>
          <p:cNvPicPr>
            <a:picLocks noChangeAspect="1"/>
          </p:cNvPicPr>
          <p:nvPr/>
        </p:nvPicPr>
        <p:blipFill>
          <a:blip r:embed="rId7"/>
          <a:stretch>
            <a:fillRect/>
          </a:stretch>
        </p:blipFill>
        <p:spPr>
          <a:xfrm>
            <a:off x="-13447" y="576"/>
            <a:ext cx="2743200" cy="660400"/>
          </a:xfrm>
          <a:prstGeom prst="rect">
            <a:avLst/>
          </a:prstGeom>
        </p:spPr>
      </p:pic>
      <p:pic>
        <p:nvPicPr>
          <p:cNvPr id="53" name="Image 52">
            <a:extLst>
              <a:ext uri="{FF2B5EF4-FFF2-40B4-BE49-F238E27FC236}">
                <a16:creationId xmlns:a16="http://schemas.microsoft.com/office/drawing/2014/main" id="{1872E0A7-8036-3E47-B3EA-951B23C7445A}"/>
              </a:ext>
            </a:extLst>
          </p:cNvPr>
          <p:cNvPicPr>
            <a:picLocks noChangeAspect="1"/>
          </p:cNvPicPr>
          <p:nvPr/>
        </p:nvPicPr>
        <p:blipFill>
          <a:blip r:embed="rId8"/>
          <a:stretch>
            <a:fillRect/>
          </a:stretch>
        </p:blipFill>
        <p:spPr>
          <a:xfrm>
            <a:off x="1955799" y="6600808"/>
            <a:ext cx="508000" cy="508000"/>
          </a:xfrm>
          <a:prstGeom prst="rect">
            <a:avLst/>
          </a:prstGeom>
        </p:spPr>
      </p:pic>
      <p:pic>
        <p:nvPicPr>
          <p:cNvPr id="11" name="Image 10">
            <a:extLst>
              <a:ext uri="{FF2B5EF4-FFF2-40B4-BE49-F238E27FC236}">
                <a16:creationId xmlns:a16="http://schemas.microsoft.com/office/drawing/2014/main" id="{1DD911B6-6801-4848-A435-52B1975293B5}"/>
              </a:ext>
            </a:extLst>
          </p:cNvPr>
          <p:cNvPicPr>
            <a:picLocks noChangeAspect="1"/>
          </p:cNvPicPr>
          <p:nvPr/>
        </p:nvPicPr>
        <p:blipFill>
          <a:blip r:embed="rId9"/>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9218D1-D19B-814F-BCC6-1AB75F3D1B60}"/>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308143887"/>
              </p:ext>
            </p:extLst>
          </p:nvPr>
        </p:nvGraphicFramePr>
        <p:xfrm>
          <a:off x="864394" y="941685"/>
          <a:ext cx="6431757" cy="9341819"/>
        </p:xfrm>
        <a:graphic>
          <a:graphicData uri="http://schemas.openxmlformats.org/drawingml/2006/table">
            <a:tbl>
              <a:tblPr bandRow="1">
                <a:tableStyleId>{073A0DAA-6AF3-43AB-8588-CEC1D06C72B9}</a:tableStyleId>
              </a:tblPr>
              <a:tblGrid>
                <a:gridCol w="923352">
                  <a:extLst>
                    <a:ext uri="{9D8B030D-6E8A-4147-A177-3AD203B41FA5}">
                      <a16:colId xmlns:a16="http://schemas.microsoft.com/office/drawing/2014/main" val="1465138558"/>
                    </a:ext>
                  </a:extLst>
                </a:gridCol>
                <a:gridCol w="966633">
                  <a:extLst>
                    <a:ext uri="{9D8B030D-6E8A-4147-A177-3AD203B41FA5}">
                      <a16:colId xmlns:a16="http://schemas.microsoft.com/office/drawing/2014/main" val="1509632764"/>
                    </a:ext>
                  </a:extLst>
                </a:gridCol>
                <a:gridCol w="4541772">
                  <a:extLst>
                    <a:ext uri="{9D8B030D-6E8A-4147-A177-3AD203B41FA5}">
                      <a16:colId xmlns:a16="http://schemas.microsoft.com/office/drawing/2014/main" val="9856797"/>
                    </a:ext>
                  </a:extLst>
                </a:gridCol>
              </a:tblGrid>
              <a:tr h="275796">
                <a:tc rowSpan="3">
                  <a:txBody>
                    <a:bodyPr/>
                    <a:lstStyle/>
                    <a:p>
                      <a:pPr algn="r"/>
                      <a:r>
                        <a:rPr lang="fr-FR" sz="5300" b="1" i="0" baseline="0" dirty="0">
                          <a:solidFill>
                            <a:srgbClr val="5194C4"/>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7209">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94325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rPr>
                        <a:t>Projeter ou reproduire la trame de ce court dialogue au tableau. </a:t>
                      </a:r>
                    </a:p>
                    <a:p>
                      <a:pPr marL="0" marR="0" lvl="0" indent="0" algn="l" defTabSz="457200" rtl="0" eaLnBrk="1" fontAlgn="auto" latinLnBrk="0" hangingPunct="1">
                        <a:lnSpc>
                          <a:spcPts val="1300"/>
                        </a:lnSpc>
                        <a:spcBef>
                          <a:spcPts val="0"/>
                        </a:spcBef>
                        <a:spcAft>
                          <a:spcPts val="0"/>
                        </a:spcAft>
                        <a:buClrTx/>
                        <a:buSzTx/>
                        <a:buFontTx/>
                        <a:buNone/>
                        <a:tabLst/>
                        <a:defRPr/>
                      </a:pPr>
                      <a:r>
                        <a:rPr lang="fr-FR" sz="1000" b="0" i="1" kern="1300" baseline="0" dirty="0">
                          <a:solidFill>
                            <a:schemeClr val="tx1"/>
                          </a:solidFill>
                          <a:latin typeface="Roboto" panose="02000000000000000000" pitchFamily="2" charset="0"/>
                          <a:ea typeface="Roboto" panose="02000000000000000000" pitchFamily="2" charset="0"/>
                        </a:rPr>
                        <a:t>À deux. </a:t>
                      </a:r>
                      <a:r>
                        <a:rPr lang="fr-FR" sz="1000" b="0" i="0" kern="1300" baseline="0" dirty="0">
                          <a:solidFill>
                            <a:schemeClr val="tx1"/>
                          </a:solidFill>
                          <a:latin typeface="Roboto" panose="02000000000000000000" pitchFamily="2" charset="0"/>
                          <a:ea typeface="Roboto" panose="02000000000000000000" pitchFamily="2" charset="0"/>
                        </a:rPr>
                        <a:t>Complétez et jouez la scène.</a:t>
                      </a:r>
                      <a:endParaRPr kumimoji="0" lang="fr-FR" sz="10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a:p>
                      <a:pPr marL="0" indent="0">
                        <a:buFontTx/>
                        <a:buNone/>
                      </a:pPr>
                      <a:endParaRPr lang="fr-FR" sz="1000" b="0" i="0" kern="1300" baseline="0" dirty="0">
                        <a:solidFill>
                          <a:schemeClr val="dk1"/>
                        </a:solidFill>
                        <a:effectLst/>
                        <a:latin typeface="Roboto Medium" panose="02000000000000000000" pitchFamily="2" charset="0"/>
                        <a:ea typeface="+mn-ea"/>
                        <a:cs typeface="+mn-cs"/>
                      </a:endParaRPr>
                    </a:p>
                    <a:p>
                      <a:pPr marL="0" indent="0">
                        <a:buFontTx/>
                        <a:buNone/>
                      </a:pPr>
                      <a:endParaRPr lang="fr-FR" sz="1000" b="0" i="0" kern="1300" baseline="0" dirty="0">
                        <a:solidFill>
                          <a:schemeClr val="dk1"/>
                        </a:solidFill>
                        <a:effectLst/>
                        <a:latin typeface="Roboto Medium" panose="02000000000000000000" pitchFamily="2" charset="0"/>
                        <a:ea typeface="+mn-ea"/>
                        <a:cs typeface="+mn-cs"/>
                      </a:endParaRPr>
                    </a:p>
                    <a:p>
                      <a:pPr marL="0" indent="0">
                        <a:buFontTx/>
                        <a:buNone/>
                      </a:pPr>
                      <a:endParaRPr lang="fr-FR" sz="1000" b="0" i="0" kern="1300" baseline="0" dirty="0">
                        <a:solidFill>
                          <a:schemeClr val="dk1"/>
                        </a:solidFill>
                        <a:effectLst/>
                        <a:latin typeface="Roboto Medium" panose="02000000000000000000" pitchFamily="2" charset="0"/>
                        <a:ea typeface="+mn-ea"/>
                        <a:cs typeface="+mn-cs"/>
                      </a:endParaRPr>
                    </a:p>
                    <a:p>
                      <a:pPr marL="0" indent="0">
                        <a:buFontTx/>
                        <a:buNone/>
                      </a:pPr>
                      <a:endParaRPr lang="fr-FR" sz="1000" b="0" i="0" kern="1300" baseline="0" dirty="0">
                        <a:solidFill>
                          <a:schemeClr val="dk1"/>
                        </a:solidFill>
                        <a:effectLst/>
                        <a:latin typeface="Roboto Medium" panose="02000000000000000000" pitchFamily="2" charset="0"/>
                        <a:ea typeface="+mn-ea"/>
                        <a:cs typeface="+mn-cs"/>
                      </a:endParaRPr>
                    </a:p>
                    <a:p>
                      <a:pPr marL="171450" indent="-171450">
                        <a:buFontTx/>
                        <a:buChar char="-"/>
                      </a:pPr>
                      <a:endParaRPr lang="fr-FR" sz="1000" b="0" i="0" kern="1300" baseline="0" dirty="0">
                        <a:solidFill>
                          <a:schemeClr val="dk1"/>
                        </a:solidFill>
                        <a:effectLst/>
                        <a:latin typeface="Roboto Medium" panose="02000000000000000000" pitchFamily="2" charset="0"/>
                        <a:ea typeface="+mn-ea"/>
                        <a:cs typeface="+mn-cs"/>
                      </a:endParaRPr>
                    </a:p>
                    <a:p>
                      <a:pPr marL="171450" indent="-171450">
                        <a:buFontTx/>
                        <a:buChar char="-"/>
                      </a:pPr>
                      <a:endParaRPr lang="fr-FR" sz="1000" b="0" i="0" kern="1300" baseline="0" dirty="0">
                        <a:solidFill>
                          <a:schemeClr val="dk1"/>
                        </a:solidFill>
                        <a:effectLst/>
                        <a:latin typeface="Roboto Medium" panose="02000000000000000000" pitchFamily="2" charset="0"/>
                        <a:ea typeface="+mn-ea"/>
                        <a:cs typeface="+mn-cs"/>
                      </a:endParaRPr>
                    </a:p>
                    <a:p>
                      <a:pPr marL="171450" indent="-171450">
                        <a:buFontTx/>
                        <a:buChar char="-"/>
                      </a:pPr>
                      <a:endParaRPr lang="fr-FR" sz="1000" b="0" i="0" kern="1300" baseline="0" dirty="0">
                        <a:solidFill>
                          <a:schemeClr val="dk1"/>
                        </a:solidFill>
                        <a:effectLst/>
                        <a:latin typeface="Roboto Medium" panose="02000000000000000000" pitchFamily="2" charset="0"/>
                        <a:ea typeface="+mn-ea"/>
                        <a:cs typeface="+mn-cs"/>
                      </a:endParaRPr>
                    </a:p>
                    <a:p>
                      <a:pPr marL="0" indent="0">
                        <a:buFontTx/>
                        <a:buNone/>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rPr>
                        <a:t>Mise en commun. </a:t>
                      </a:r>
                      <a:r>
                        <a:rPr lang="fr-FR" sz="1000" b="0" i="0" kern="1300" baseline="0" dirty="0">
                          <a:solidFill>
                            <a:schemeClr val="tx1"/>
                          </a:solidFill>
                          <a:latin typeface="Roboto" panose="02000000000000000000" pitchFamily="2" charset="0"/>
                          <a:ea typeface="Roboto" panose="02000000000000000000" pitchFamily="2" charset="0"/>
                        </a:rPr>
                        <a:t>À quel moment de la semaine a lieu cet échange ?</a:t>
                      </a:r>
                    </a:p>
                    <a:p>
                      <a:pPr marL="0" indent="0">
                        <a:buFontTx/>
                        <a:buNone/>
                      </a:pPr>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75796">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88773">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70529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8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Choisissez une réponse pour chaque élément.</a:t>
                      </a:r>
                    </a:p>
                    <a:p>
                      <a:r>
                        <a:rPr lang="fr-FR" sz="1000" b="0" i="1" kern="1300" baseline="0" dirty="0">
                          <a:solidFill>
                            <a:schemeClr val="dk1"/>
                          </a:solidFill>
                          <a:effectLst/>
                          <a:latin typeface="Roboto" panose="02000000000000000000" pitchFamily="2" charset="0"/>
                          <a:ea typeface="+mn-ea"/>
                          <a:cs typeface="+mn-cs"/>
                        </a:rPr>
                        <a:t>   </a:t>
                      </a:r>
                      <a:br>
                        <a:rPr lang="fr-FR" sz="1000" b="0" i="0" kern="1300" baseline="0" dirty="0">
                          <a:solidFill>
                            <a:schemeClr val="dk1"/>
                          </a:solidFill>
                          <a:effectLst/>
                          <a:latin typeface="Roboto" panose="02000000000000000000" pitchFamily="2" charset="0"/>
                          <a:ea typeface="+mn-ea"/>
                          <a:cs typeface="+mn-cs"/>
                        </a:rPr>
                      </a:br>
                      <a:r>
                        <a:rPr lang="fr-FR" sz="1000" b="0" i="1" kern="1300" baseline="0" dirty="0">
                          <a:solidFill>
                            <a:schemeClr val="dk1"/>
                          </a:solidFill>
                          <a:effectLst/>
                          <a:latin typeface="Roboto" panose="02000000000000000000" pitchFamily="2" charset="0"/>
                          <a:ea typeface="+mn-ea"/>
                          <a:cs typeface="+mn-cs"/>
                        </a:rPr>
                        <a:t>     </a:t>
                      </a:r>
                    </a:p>
                    <a:p>
                      <a:endParaRPr lang="fr-FR" sz="1000" b="0" i="1" kern="1300" baseline="0" dirty="0">
                        <a:solidFill>
                          <a:schemeClr val="dk1"/>
                        </a:solidFill>
                        <a:effectLst/>
                        <a:latin typeface="Roboto" panose="02000000000000000000" pitchFamily="2" charset="0"/>
                        <a:ea typeface="+mn-ea"/>
                        <a:cs typeface="+mn-cs"/>
                      </a:endParaRPr>
                    </a:p>
                    <a:p>
                      <a:endParaRPr lang="fr-FR" sz="1000" b="0" i="1"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panose="02000000000000000000" pitchFamily="2" charset="0"/>
                          <a:ea typeface="+mn-ea"/>
                          <a:cs typeface="+mn-cs"/>
                        </a:rPr>
                        <a:t>            </a:t>
                      </a:r>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52702">
                <a:tc rowSpan="3">
                  <a:txBody>
                    <a:bodyPr/>
                    <a:lstStyle/>
                    <a:p>
                      <a:pPr algn="r"/>
                      <a:r>
                        <a:rPr lang="fr-FR" sz="5300" b="1" i="0" baseline="0" dirty="0">
                          <a:solidFill>
                            <a:srgbClr val="5194C4"/>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7209">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272333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8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A. Distribuer les paroles de la chanson.</a:t>
                      </a:r>
                    </a:p>
                    <a:p>
                      <a:r>
                        <a:rPr lang="fr-FR" sz="1000" b="0" i="1" kern="1300" baseline="0" dirty="0">
                          <a:solidFill>
                            <a:schemeClr val="dk1"/>
                          </a:solidFill>
                          <a:effectLst/>
                          <a:latin typeface="Roboto Medium" panose="02000000000000000000" pitchFamily="2" charset="0"/>
                          <a:ea typeface="+mn-ea"/>
                          <a:cs typeface="+mn-cs"/>
                        </a:rPr>
                        <a:t>À deux. </a:t>
                      </a:r>
                      <a:r>
                        <a:rPr lang="fr-FR" sz="1000" b="0" i="0" kern="1300" baseline="0" dirty="0">
                          <a:solidFill>
                            <a:schemeClr val="dk1"/>
                          </a:solidFill>
                          <a:effectLst/>
                          <a:latin typeface="Roboto Medium" panose="02000000000000000000" pitchFamily="2" charset="0"/>
                          <a:ea typeface="+mn-ea"/>
                          <a:cs typeface="+mn-cs"/>
                        </a:rPr>
                        <a:t>Associez chaque partie de la chanson à son message.</a:t>
                      </a:r>
                    </a:p>
                    <a:p>
                      <a:endParaRPr lang="fr-FR" sz="1000" b="0" i="1"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200" b="0" kern="1300" baseline="0" dirty="0">
                        <a:solidFill>
                          <a:schemeClr val="dk1"/>
                        </a:solidFill>
                        <a:effectLst/>
                        <a:latin typeface="Roboto Medium" panose="02000000000000000000" pitchFamily="2" charset="0"/>
                        <a:ea typeface="+mn-ea"/>
                        <a:cs typeface="+mn-cs"/>
                      </a:endParaRPr>
                    </a:p>
                    <a:p>
                      <a:endParaRPr lang="fr-FR" sz="5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Écoutez à nouveau la chanson et expliquez.</a:t>
                      </a:r>
                    </a:p>
                    <a:p>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800" b="0" i="0" kern="1300" baseline="0" dirty="0">
                          <a:solidFill>
                            <a:srgbClr val="0070C0"/>
                          </a:solidFill>
                          <a:effectLst/>
                          <a:latin typeface="Roboto Medium" panose="02000000000000000000" pitchFamily="2" charset="0"/>
                          <a:ea typeface="+mn-ea"/>
                          <a:cs typeface="+mn-cs"/>
                          <a:sym typeface="Webdings" panose="05030102010509060703" pitchFamily="18" charset="2"/>
                        </a:rPr>
                        <a:t></a:t>
                      </a:r>
                      <a:r>
                        <a:rPr lang="fr-FR" sz="1000" b="0" i="0" kern="1300" baseline="0" dirty="0">
                          <a:solidFill>
                            <a:schemeClr val="dk1"/>
                          </a:solidFill>
                          <a:effectLst/>
                          <a:latin typeface="Roboto Medium" panose="02000000000000000000" pitchFamily="2" charset="0"/>
                          <a:ea typeface="+mn-ea"/>
                          <a:cs typeface="+mn-cs"/>
                          <a:sym typeface="Webdings" panose="05030102010509060703" pitchFamily="18" charset="2"/>
                        </a:rPr>
                        <a:t>À</a:t>
                      </a:r>
                      <a:r>
                        <a:rPr lang="fr-FR" sz="1000" b="0" i="0" kern="1300" baseline="0" dirty="0">
                          <a:solidFill>
                            <a:schemeClr val="dk1"/>
                          </a:solidFill>
                          <a:effectLst/>
                          <a:latin typeface="Roboto Medium" panose="02000000000000000000" pitchFamily="2" charset="0"/>
                          <a:ea typeface="+mn-ea"/>
                          <a:cs typeface="+mn-cs"/>
                        </a:rPr>
                        <a:t> votre avis, pourquoi le rythme et la musique du dernier couplet sont-ils différents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800" b="0" i="0" kern="1300" baseline="0" dirty="0">
                          <a:solidFill>
                            <a:srgbClr val="0070C0"/>
                          </a:solidFill>
                          <a:effectLst/>
                          <a:latin typeface="Roboto Medium" panose="02000000000000000000" pitchFamily="2" charset="0"/>
                          <a:ea typeface="+mn-ea"/>
                          <a:cs typeface="+mn-cs"/>
                          <a:sym typeface="Webdings" panose="05030102010509060703" pitchFamily="18" charset="2"/>
                        </a:rPr>
                        <a:t></a:t>
                      </a:r>
                      <a:r>
                        <a:rPr lang="fr-FR" sz="1000" b="0" i="0" kern="1300" baseline="0" dirty="0">
                          <a:solidFill>
                            <a:schemeClr val="dk1"/>
                          </a:solidFill>
                          <a:effectLst/>
                          <a:latin typeface="Roboto Medium" panose="02000000000000000000" pitchFamily="2" charset="0"/>
                          <a:ea typeface="+mn-ea"/>
                          <a:cs typeface="+mn-cs"/>
                        </a:rPr>
                        <a:t>Que signifient les expressions </a:t>
                      </a:r>
                      <a:r>
                        <a:rPr lang="fr-FR" sz="1000" b="1" i="0" kern="1300" baseline="0" dirty="0">
                          <a:solidFill>
                            <a:schemeClr val="accent4">
                              <a:lumMod val="75000"/>
                            </a:schemeClr>
                          </a:solidFill>
                          <a:effectLst/>
                          <a:latin typeface="Roboto Medium" panose="02000000000000000000" pitchFamily="2" charset="0"/>
                          <a:ea typeface="+mn-ea"/>
                          <a:cs typeface="+mn-cs"/>
                        </a:rPr>
                        <a:t>« Comme un lundi » </a:t>
                      </a:r>
                      <a:r>
                        <a:rPr lang="fr-FR" sz="1000" b="0" i="0" kern="1300" baseline="0" dirty="0">
                          <a:solidFill>
                            <a:schemeClr val="dk1"/>
                          </a:solidFill>
                          <a:effectLst/>
                          <a:latin typeface="Roboto Medium" panose="02000000000000000000" pitchFamily="2" charset="0"/>
                          <a:ea typeface="+mn-ea"/>
                          <a:cs typeface="+mn-cs"/>
                        </a:rPr>
                        <a:t>et </a:t>
                      </a:r>
                      <a:r>
                        <a:rPr lang="fr-FR" sz="1000" b="1" i="0" kern="1300" baseline="0" dirty="0">
                          <a:solidFill>
                            <a:schemeClr val="accent4">
                              <a:lumMod val="75000"/>
                            </a:schemeClr>
                          </a:solidFill>
                          <a:effectLst/>
                          <a:latin typeface="Roboto Medium" panose="02000000000000000000" pitchFamily="2" charset="0"/>
                          <a:ea typeface="+mn-ea"/>
                          <a:cs typeface="+mn-cs"/>
                        </a:rPr>
                        <a:t>« Lundi méchant » </a:t>
                      </a:r>
                      <a:r>
                        <a:rPr lang="fr-FR" sz="1000" b="0" i="0" kern="1300" baseline="0" dirty="0">
                          <a:solidFill>
                            <a:schemeClr val="dk1"/>
                          </a:solidFill>
                          <a:effectLst/>
                          <a:latin typeface="Roboto Medium" panose="02000000000000000000" pitchFamily="2" charset="0"/>
                          <a:ea typeface="+mn-ea"/>
                          <a:cs typeface="+mn-cs"/>
                        </a:rPr>
                        <a:t>? Faites des hypothèses.</a:t>
                      </a:r>
                      <a:endParaRPr lang="fr-FR" sz="1000" b="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Lundi méchant » </a:t>
            </a:r>
            <a:r>
              <a:rPr lang="fr-FR" sz="1200" dirty="0">
                <a:latin typeface="Roboto" panose="02000000000000000000" pitchFamily="2" charset="0"/>
                <a:ea typeface="Roboto" panose="02000000000000000000" pitchFamily="2" charset="0"/>
              </a:rPr>
              <a:t>Gaël Faye</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6" y="9698721"/>
            <a:ext cx="2137923" cy="247760"/>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Frédérique </a:t>
            </a:r>
            <a:r>
              <a:rPr lang="fr-FR" sz="800" dirty="0" err="1">
                <a:latin typeface="Roboto Light" panose="02000000000000000000" pitchFamily="2" charset="0"/>
                <a:ea typeface="Roboto" panose="02000000000000000000" pitchFamily="2" charset="0"/>
              </a:rPr>
              <a:t>Treffandier</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29" name="Image 28">
            <a:extLst>
              <a:ext uri="{FF2B5EF4-FFF2-40B4-BE49-F238E27FC236}">
                <a16:creationId xmlns:a16="http://schemas.microsoft.com/office/drawing/2014/main" id="{A2E9250E-C621-8542-988E-D46151B9B725}"/>
              </a:ext>
            </a:extLst>
          </p:cNvPr>
          <p:cNvPicPr>
            <a:picLocks noChangeAspect="1"/>
          </p:cNvPicPr>
          <p:nvPr/>
        </p:nvPicPr>
        <p:blipFill>
          <a:blip r:embed="rId3"/>
          <a:stretch>
            <a:fillRect/>
          </a:stretch>
        </p:blipFill>
        <p:spPr>
          <a:xfrm>
            <a:off x="1955799" y="3848375"/>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4"/>
          <a:stretch>
            <a:fillRect/>
          </a:stretch>
        </p:blipFill>
        <p:spPr>
          <a:xfrm>
            <a:off x="1894755" y="1312075"/>
            <a:ext cx="508000" cy="508000"/>
          </a:xfrm>
          <a:prstGeom prst="rect">
            <a:avLst/>
          </a:prstGeom>
        </p:spPr>
      </p:pic>
      <p:pic>
        <p:nvPicPr>
          <p:cNvPr id="37" name="Image 36">
            <a:extLst>
              <a:ext uri="{FF2B5EF4-FFF2-40B4-BE49-F238E27FC236}">
                <a16:creationId xmlns:a16="http://schemas.microsoft.com/office/drawing/2014/main" id="{E0459876-6239-784E-B43F-C50AF3B3B9C9}"/>
              </a:ext>
            </a:extLst>
          </p:cNvPr>
          <p:cNvPicPr>
            <a:picLocks noChangeAspect="1"/>
          </p:cNvPicPr>
          <p:nvPr/>
        </p:nvPicPr>
        <p:blipFill>
          <a:blip r:embed="rId5"/>
          <a:stretch>
            <a:fillRect/>
          </a:stretch>
        </p:blipFill>
        <p:spPr>
          <a:xfrm>
            <a:off x="1955799" y="5856264"/>
            <a:ext cx="508000" cy="508000"/>
          </a:xfrm>
          <a:prstGeom prst="rect">
            <a:avLst/>
          </a:prstGeom>
        </p:spPr>
      </p:pic>
      <p:pic>
        <p:nvPicPr>
          <p:cNvPr id="42" name="Image 41">
            <a:extLst>
              <a:ext uri="{FF2B5EF4-FFF2-40B4-BE49-F238E27FC236}">
                <a16:creationId xmlns:a16="http://schemas.microsoft.com/office/drawing/2014/main" id="{43961641-1F41-154D-8A29-BEBF48EBF758}"/>
              </a:ext>
            </a:extLst>
          </p:cNvPr>
          <p:cNvPicPr>
            <a:picLocks noChangeAspect="1"/>
          </p:cNvPicPr>
          <p:nvPr/>
        </p:nvPicPr>
        <p:blipFill>
          <a:blip r:embed="rId6"/>
          <a:stretch>
            <a:fillRect/>
          </a:stretch>
        </p:blipFill>
        <p:spPr>
          <a:xfrm>
            <a:off x="-16809" y="-2539"/>
            <a:ext cx="2743200" cy="660400"/>
          </a:xfrm>
          <a:prstGeom prst="rect">
            <a:avLst/>
          </a:prstGeom>
        </p:spPr>
      </p:pic>
      <p:graphicFrame>
        <p:nvGraphicFramePr>
          <p:cNvPr id="2" name="Tableau 1">
            <a:extLst>
              <a:ext uri="{FF2B5EF4-FFF2-40B4-BE49-F238E27FC236}">
                <a16:creationId xmlns:a16="http://schemas.microsoft.com/office/drawing/2014/main" id="{8AB22F9F-9349-4564-B5E3-C2BFA905CB0D}"/>
              </a:ext>
            </a:extLst>
          </p:cNvPr>
          <p:cNvGraphicFramePr>
            <a:graphicFrameLocks noGrp="1"/>
          </p:cNvGraphicFramePr>
          <p:nvPr>
            <p:extLst>
              <p:ext uri="{D42A27DB-BD31-4B8C-83A1-F6EECF244321}">
                <p14:modId xmlns:p14="http://schemas.microsoft.com/office/powerpoint/2010/main" val="2325873873"/>
              </p:ext>
            </p:extLst>
          </p:nvPr>
        </p:nvGraphicFramePr>
        <p:xfrm>
          <a:off x="2762743" y="4273574"/>
          <a:ext cx="4558152" cy="1181100"/>
        </p:xfrm>
        <a:graphic>
          <a:graphicData uri="http://schemas.openxmlformats.org/drawingml/2006/table">
            <a:tbl>
              <a:tblPr firstRow="1" bandRow="1">
                <a:tableStyleId>{C4B1156A-380E-4F78-BDF5-A606A8083BF9}</a:tableStyleId>
              </a:tblPr>
              <a:tblGrid>
                <a:gridCol w="2058557">
                  <a:extLst>
                    <a:ext uri="{9D8B030D-6E8A-4147-A177-3AD203B41FA5}">
                      <a16:colId xmlns:a16="http://schemas.microsoft.com/office/drawing/2014/main" val="3134649787"/>
                    </a:ext>
                  </a:extLst>
                </a:gridCol>
                <a:gridCol w="1034315">
                  <a:extLst>
                    <a:ext uri="{9D8B030D-6E8A-4147-A177-3AD203B41FA5}">
                      <a16:colId xmlns:a16="http://schemas.microsoft.com/office/drawing/2014/main" val="625695479"/>
                    </a:ext>
                  </a:extLst>
                </a:gridCol>
                <a:gridCol w="1465280">
                  <a:extLst>
                    <a:ext uri="{9D8B030D-6E8A-4147-A177-3AD203B41FA5}">
                      <a16:colId xmlns:a16="http://schemas.microsoft.com/office/drawing/2014/main" val="1176660490"/>
                    </a:ext>
                  </a:extLst>
                </a:gridCol>
              </a:tblGrid>
              <a:tr h="218684">
                <a:tc>
                  <a:txBody>
                    <a:bodyPr/>
                    <a:lstStyle/>
                    <a:p>
                      <a:r>
                        <a:rPr lang="fr-FR" sz="950" b="0" i="0" kern="1300" baseline="0" dirty="0">
                          <a:solidFill>
                            <a:schemeClr val="dk1"/>
                          </a:solidFill>
                          <a:effectLst/>
                          <a:latin typeface="Roboto Medium" panose="02000000000000000000" pitchFamily="2" charset="0"/>
                          <a:ea typeface="+mn-ea"/>
                          <a:cs typeface="+mn-cs"/>
                        </a:rPr>
                        <a:t>La voix du chanteur est…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f</a:t>
                      </a:r>
                      <a:r>
                        <a:rPr lang="fr-FR" sz="950" b="0" i="0" kern="1300" baseline="0" dirty="0">
                          <a:solidFill>
                            <a:schemeClr val="dk1"/>
                          </a:solidFill>
                          <a:effectLst/>
                          <a:latin typeface="Roboto Medium" panose="02000000000000000000" pitchFamily="2" charset="0"/>
                          <a:ea typeface="+mn-ea"/>
                          <a:cs typeface="+mn-cs"/>
                        </a:rPr>
                        <a:t>orte.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d</a:t>
                      </a:r>
                      <a:r>
                        <a:rPr lang="fr-FR" sz="950" b="0" i="0" kern="1300" baseline="0" dirty="0">
                          <a:solidFill>
                            <a:schemeClr val="dk1"/>
                          </a:solidFill>
                          <a:effectLst/>
                          <a:latin typeface="Roboto Medium" panose="02000000000000000000" pitchFamily="2" charset="0"/>
                          <a:ea typeface="+mn-ea"/>
                          <a:cs typeface="+mn-cs"/>
                        </a:rPr>
                        <a:t>ouce.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4995227"/>
                  </a:ext>
                </a:extLst>
              </a:tr>
              <a:tr h="218684">
                <a:tc>
                  <a:txBody>
                    <a:bodyPr/>
                    <a:lstStyle/>
                    <a:p>
                      <a:pPr marL="0" algn="l" defTabSz="755934" rtl="0" eaLnBrk="1" latinLnBrk="0" hangingPunct="1"/>
                      <a:r>
                        <a:rPr lang="fr-FR" sz="950" b="0" i="0" kern="1300" baseline="0" dirty="0">
                          <a:solidFill>
                            <a:schemeClr val="dk1"/>
                          </a:solidFill>
                          <a:effectLst/>
                          <a:latin typeface="Roboto Medium" panose="02000000000000000000" pitchFamily="2" charset="0"/>
                          <a:ea typeface="+mn-ea"/>
                          <a:cs typeface="+mn-cs"/>
                        </a:rPr>
                        <a:t>Le rythme des paroles est...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755934" rtl="0" eaLnBrk="1" latinLnBrk="0" hangingPunct="1"/>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r</a:t>
                      </a:r>
                      <a:r>
                        <a:rPr lang="fr-FR" sz="950" b="0" i="0" kern="1300" baseline="0" dirty="0">
                          <a:solidFill>
                            <a:schemeClr val="dk1"/>
                          </a:solidFill>
                          <a:effectLst/>
                          <a:latin typeface="Roboto Medium" panose="02000000000000000000" pitchFamily="2" charset="0"/>
                          <a:ea typeface="+mn-ea"/>
                          <a:cs typeface="+mn-cs"/>
                        </a:rPr>
                        <a:t>apide.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l</a:t>
                      </a:r>
                      <a:r>
                        <a:rPr lang="fr-FR" sz="950" b="0" i="0" kern="1300" baseline="0" dirty="0">
                          <a:solidFill>
                            <a:schemeClr val="dk1"/>
                          </a:solidFill>
                          <a:effectLst/>
                          <a:latin typeface="Roboto Medium" panose="02000000000000000000" pitchFamily="2" charset="0"/>
                          <a:ea typeface="+mn-ea"/>
                          <a:cs typeface="+mn-cs"/>
                        </a:rPr>
                        <a:t>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8897406"/>
                  </a:ext>
                </a:extLst>
              </a:tr>
              <a:tr h="218684">
                <a:tc>
                  <a:txBody>
                    <a:bodyPr/>
                    <a:lstStyle/>
                    <a:p>
                      <a:r>
                        <a:rPr lang="fr-FR" sz="950" b="0" i="0" kern="1300" baseline="0" dirty="0">
                          <a:solidFill>
                            <a:schemeClr val="dk1"/>
                          </a:solidFill>
                          <a:effectLst/>
                          <a:latin typeface="Roboto Medium" panose="02000000000000000000" pitchFamily="2" charset="0"/>
                          <a:ea typeface="+mn-ea"/>
                          <a:cs typeface="+mn-cs"/>
                        </a:rPr>
                        <a:t>L’accent est mis sur…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la mélodie.</a:t>
                      </a:r>
                      <a:r>
                        <a:rPr lang="fr-FR" sz="950" b="0" i="0" kern="1300" baseline="0" dirty="0">
                          <a:solidFill>
                            <a:schemeClr val="dk1"/>
                          </a:solidFill>
                          <a:effectLst/>
                          <a:latin typeface="Roboto Medium" panose="02000000000000000000" pitchFamily="2" charset="0"/>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le rythme.</a:t>
                      </a:r>
                      <a:endParaRPr lang="fr-FR" sz="950" b="0" i="0" kern="1300" baseline="0" dirty="0">
                        <a:solidFill>
                          <a:schemeClr val="dk1"/>
                        </a:solidFill>
                        <a:effectLst/>
                        <a:latin typeface="Roboto Medium" panose="02000000000000000000"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6394000"/>
                  </a:ext>
                </a:extLst>
              </a:tr>
              <a:tr h="218684">
                <a:tc>
                  <a:txBody>
                    <a:bodyPr/>
                    <a:lstStyle/>
                    <a:p>
                      <a:r>
                        <a:rPr lang="fr-FR" sz="950" b="0" i="0" kern="1300" baseline="0" dirty="0">
                          <a:solidFill>
                            <a:schemeClr val="dk1"/>
                          </a:solidFill>
                          <a:effectLst/>
                          <a:latin typeface="Roboto Medium" panose="02000000000000000000" pitchFamily="2" charset="0"/>
                          <a:ea typeface="+mn-ea"/>
                          <a:cs typeface="+mn-cs"/>
                        </a:rPr>
                        <a:t>Le rythme de la musique…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se répète.</a:t>
                      </a:r>
                      <a:endParaRPr lang="fr-FR" sz="950" b="0" i="0" kern="1300" baseline="0" dirty="0">
                        <a:solidFill>
                          <a:schemeClr val="dk1"/>
                        </a:solidFill>
                        <a:effectLst/>
                        <a:latin typeface="Roboto Medium" panose="02000000000000000000"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a:t>
                      </a:r>
                      <a:r>
                        <a:rPr lang="fr-FR" sz="950" b="0" i="0" kern="1300" baseline="0" dirty="0">
                          <a:solidFill>
                            <a:schemeClr val="dk1"/>
                          </a:solidFill>
                          <a:effectLst/>
                          <a:latin typeface="Roboto Medium" panose="02000000000000000000" pitchFamily="2" charset="0"/>
                          <a:ea typeface="+mn-ea"/>
                          <a:cs typeface="+mn-cs"/>
                        </a:rPr>
                        <a:t>change souvent.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1884902"/>
                  </a:ext>
                </a:extLst>
              </a:tr>
              <a:tr h="19174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950" b="0" i="0" kern="1300" baseline="0" dirty="0">
                          <a:solidFill>
                            <a:schemeClr val="dk1"/>
                          </a:solidFill>
                          <a:effectLst/>
                          <a:latin typeface="Roboto Medium" panose="02000000000000000000" pitchFamily="2" charset="0"/>
                          <a:ea typeface="+mn-ea"/>
                          <a:cs typeface="+mn-cs"/>
                        </a:rPr>
                        <a:t>La chanson est plutôt…              </a:t>
                      </a:r>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a:t>
                      </a:r>
                      <a:r>
                        <a:rPr lang="fr-FR" sz="950" b="0" i="0" kern="1300" baseline="0" dirty="0">
                          <a:solidFill>
                            <a:schemeClr val="dk1"/>
                          </a:solidFill>
                          <a:effectLst/>
                          <a:latin typeface="Roboto Medium" panose="02000000000000000000" pitchFamily="2" charset="0"/>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triste.</a:t>
                      </a:r>
                      <a:endParaRPr lang="fr-FR" sz="950" b="0" i="0" kern="1300" baseline="0" dirty="0">
                        <a:solidFill>
                          <a:schemeClr val="dk1"/>
                        </a:solidFill>
                        <a:effectLst/>
                        <a:latin typeface="Roboto Medium" panose="02000000000000000000"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950" b="0" i="0" kern="1300" baseline="0" dirty="0">
                          <a:solidFill>
                            <a:schemeClr val="dk1"/>
                          </a:solidFill>
                          <a:effectLst/>
                          <a:latin typeface="Roboto Medium" panose="02000000000000000000" pitchFamily="2" charset="0"/>
                          <a:ea typeface="+mn-ea"/>
                          <a:cs typeface="+mn-cs"/>
                          <a:sym typeface="Wingdings" panose="05000000000000000000" pitchFamily="2" charset="2"/>
                        </a:rPr>
                        <a:t> dansante.</a:t>
                      </a:r>
                      <a:endParaRPr lang="fr-FR" sz="950" b="0" i="0" kern="1300" baseline="0" dirty="0">
                        <a:solidFill>
                          <a:schemeClr val="dk1"/>
                        </a:solidFill>
                        <a:effectLst/>
                        <a:latin typeface="Roboto Medium" panose="02000000000000000000"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615744"/>
                  </a:ext>
                </a:extLst>
              </a:tr>
            </a:tbl>
          </a:graphicData>
        </a:graphic>
      </p:graphicFrame>
      <p:graphicFrame>
        <p:nvGraphicFramePr>
          <p:cNvPr id="3" name="Tableau 2">
            <a:extLst>
              <a:ext uri="{FF2B5EF4-FFF2-40B4-BE49-F238E27FC236}">
                <a16:creationId xmlns:a16="http://schemas.microsoft.com/office/drawing/2014/main" id="{1BBC534D-091D-4092-9224-B23EBBA88BE0}"/>
              </a:ext>
            </a:extLst>
          </p:cNvPr>
          <p:cNvGraphicFramePr>
            <a:graphicFrameLocks noGrp="1"/>
          </p:cNvGraphicFramePr>
          <p:nvPr>
            <p:extLst>
              <p:ext uri="{D42A27DB-BD31-4B8C-83A1-F6EECF244321}">
                <p14:modId xmlns:p14="http://schemas.microsoft.com/office/powerpoint/2010/main" val="1856811661"/>
              </p:ext>
            </p:extLst>
          </p:nvPr>
        </p:nvGraphicFramePr>
        <p:xfrm>
          <a:off x="2744709" y="6295979"/>
          <a:ext cx="4551441" cy="2226694"/>
        </p:xfrm>
        <a:graphic>
          <a:graphicData uri="http://schemas.openxmlformats.org/drawingml/2006/table">
            <a:tbl>
              <a:tblPr firstRow="1" bandRow="1">
                <a:tableStyleId>{00A15C55-8517-42AA-B614-E9B94910E393}</a:tableStyleId>
              </a:tblPr>
              <a:tblGrid>
                <a:gridCol w="786592">
                  <a:extLst>
                    <a:ext uri="{9D8B030D-6E8A-4147-A177-3AD203B41FA5}">
                      <a16:colId xmlns:a16="http://schemas.microsoft.com/office/drawing/2014/main" val="1779309691"/>
                    </a:ext>
                  </a:extLst>
                </a:gridCol>
                <a:gridCol w="211501">
                  <a:extLst>
                    <a:ext uri="{9D8B030D-6E8A-4147-A177-3AD203B41FA5}">
                      <a16:colId xmlns:a16="http://schemas.microsoft.com/office/drawing/2014/main" val="3300736849"/>
                    </a:ext>
                  </a:extLst>
                </a:gridCol>
                <a:gridCol w="211501">
                  <a:extLst>
                    <a:ext uri="{9D8B030D-6E8A-4147-A177-3AD203B41FA5}">
                      <a16:colId xmlns:a16="http://schemas.microsoft.com/office/drawing/2014/main" val="3137101996"/>
                    </a:ext>
                  </a:extLst>
                </a:gridCol>
                <a:gridCol w="211501">
                  <a:extLst>
                    <a:ext uri="{9D8B030D-6E8A-4147-A177-3AD203B41FA5}">
                      <a16:colId xmlns:a16="http://schemas.microsoft.com/office/drawing/2014/main" val="3923267836"/>
                    </a:ext>
                  </a:extLst>
                </a:gridCol>
                <a:gridCol w="3130346">
                  <a:extLst>
                    <a:ext uri="{9D8B030D-6E8A-4147-A177-3AD203B41FA5}">
                      <a16:colId xmlns:a16="http://schemas.microsoft.com/office/drawing/2014/main" val="3977882100"/>
                    </a:ext>
                  </a:extLst>
                </a:gridCol>
              </a:tblGrid>
              <a:tr h="236260">
                <a:tc gridSpan="5">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fr-FR" sz="1000" b="0" kern="1300" baseline="0" dirty="0">
                        <a:solidFill>
                          <a:schemeClr val="dk1"/>
                        </a:solidFill>
                        <a:effectLst/>
                        <a:latin typeface="Roboto Medium" panose="02000000000000000000" pitchFamily="2" charset="0"/>
                        <a:ea typeface="+mn-ea"/>
                        <a:cs typeface="+mn-cs"/>
                      </a:endParaRPr>
                    </a:p>
                  </a:txBody>
                  <a:tcPr>
                    <a:noFill/>
                  </a:tcPr>
                </a:tc>
                <a:tc hMerge="1">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fr-FR" sz="1000" dirty="0">
                        <a:latin typeface="Roboto" panose="02000000000000000000"/>
                      </a:endParaRPr>
                    </a:p>
                  </a:txBody>
                  <a:tcPr anchor="ctr">
                    <a:noFill/>
                  </a:tcPr>
                </a:tc>
                <a:tc hMerge="1">
                  <a:txBody>
                    <a:bodyPr/>
                    <a:lstStyle/>
                    <a:p>
                      <a:pPr marL="0" algn="ctr" defTabSz="755934" rtl="0" eaLnBrk="1" latinLnBrk="0" hangingPunct="1"/>
                      <a:endParaRPr lang="fr-FR" sz="1000" b="0" kern="1300" baseline="0" dirty="0">
                        <a:solidFill>
                          <a:schemeClr val="dk1"/>
                        </a:solidFill>
                        <a:effectLst/>
                        <a:latin typeface="Roboto" panose="02000000000000000000"/>
                        <a:ea typeface="+mn-ea"/>
                        <a:cs typeface="+mn-cs"/>
                      </a:endParaRPr>
                    </a:p>
                  </a:txBody>
                  <a:tcPr anchor="ctr">
                    <a:noFill/>
                  </a:tcPr>
                </a:tc>
                <a:tc hMerge="1">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fr-FR" sz="1000" dirty="0">
                        <a:latin typeface="Roboto" panose="02000000000000000000"/>
                      </a:endParaRPr>
                    </a:p>
                  </a:txBody>
                  <a:tcPr anchor="ctr">
                    <a:noFill/>
                  </a:tcPr>
                </a:tc>
                <a:tc hMerge="1">
                  <a:txBody>
                    <a:bodyPr/>
                    <a:lstStyle/>
                    <a:p>
                      <a:pPr marL="0" algn="ctr" defTabSz="755934" rtl="0" eaLnBrk="1" latinLnBrk="0" hangingPunct="1"/>
                      <a:endParaRPr lang="fr-FR" sz="1000" b="0" kern="1300" baseline="0" dirty="0">
                        <a:solidFill>
                          <a:schemeClr val="dk1"/>
                        </a:solidFill>
                        <a:effectLst/>
                        <a:latin typeface="Roboto" panose="02000000000000000000"/>
                        <a:ea typeface="+mn-ea"/>
                        <a:cs typeface="+mn-cs"/>
                      </a:endParaRPr>
                    </a:p>
                  </a:txBody>
                  <a:tcPr anchor="ctr">
                    <a:noFill/>
                  </a:tcPr>
                </a:tc>
                <a:extLst>
                  <a:ext uri="{0D108BD9-81ED-4DB2-BD59-A6C34878D82A}">
                    <a16:rowId xmlns:a16="http://schemas.microsoft.com/office/drawing/2014/main" val="4284987308"/>
                  </a:ext>
                </a:extLst>
              </a:tr>
              <a:tr h="383922">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1</a:t>
                      </a:r>
                      <a:r>
                        <a:rPr lang="fr-FR" sz="1000" b="0" kern="1300" baseline="30000" dirty="0">
                          <a:solidFill>
                            <a:schemeClr val="dk1"/>
                          </a:solidFill>
                          <a:effectLst/>
                          <a:latin typeface="Roboto Medium" panose="02000000000000000000" pitchFamily="2" charset="0"/>
                          <a:ea typeface="+mn-ea"/>
                          <a:cs typeface="+mn-cs"/>
                        </a:rPr>
                        <a:t>er</a:t>
                      </a:r>
                      <a:endParaRPr lang="fr-FR" sz="1000" b="0" kern="1300" baseline="0" dirty="0">
                        <a:solidFill>
                          <a:schemeClr val="dk1"/>
                        </a:solidFill>
                        <a:effectLst/>
                        <a:latin typeface="Roboto Medium"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 couplet </a:t>
                      </a:r>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t>•</a:t>
                      </a:r>
                      <a:endParaRPr lang="fr-FR" sz="1000" dirty="0">
                        <a:latin typeface="Roboto" panose="02000000000000000000"/>
                      </a:endParaRPr>
                    </a:p>
                  </a:txBody>
                  <a:tcPr anchor="ctr">
                    <a:noFill/>
                  </a:tcPr>
                </a:tc>
                <a:tc>
                  <a:txBody>
                    <a:bodyPr/>
                    <a:lstStyle/>
                    <a:p>
                      <a:pPr marL="0" algn="ctr" defTabSz="755934" rtl="0" eaLnBrk="1" latinLnBrk="0" hangingPunct="1"/>
                      <a:endParaRPr lang="fr-FR" sz="1000" b="0" kern="1300" baseline="0" dirty="0">
                        <a:solidFill>
                          <a:schemeClr val="dk1"/>
                        </a:solidFill>
                        <a:effectLst/>
                        <a:latin typeface="Roboto" panose="02000000000000000000"/>
                        <a:ea typeface="+mn-ea"/>
                        <a:cs typeface="+mn-cs"/>
                      </a:endParaRPr>
                    </a:p>
                  </a:txBody>
                  <a:tcPr anchor="c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t>•</a:t>
                      </a:r>
                      <a:endParaRPr lang="fr-FR" sz="1000" dirty="0">
                        <a:latin typeface="Roboto" panose="02000000000000000000"/>
                      </a:endParaRPr>
                    </a:p>
                  </a:txBody>
                  <a:tcPr anchor="ctr">
                    <a:lnR w="12700" cmpd="sng">
                      <a:noFill/>
                    </a:ln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950" b="0" kern="1300" baseline="0" dirty="0">
                          <a:solidFill>
                            <a:schemeClr val="dk1"/>
                          </a:solidFill>
                          <a:effectLst/>
                          <a:latin typeface="Roboto" panose="02000000000000000000"/>
                          <a:ea typeface="+mn-ea"/>
                          <a:cs typeface="+mn-cs"/>
                        </a:rPr>
                        <a:t>C’est la fin de la semaine. On n’a pas le moral le </a:t>
                      </a:r>
                      <a:r>
                        <a:rPr lang="fr-FR" sz="950" b="1" kern="1300" baseline="0" dirty="0">
                          <a:solidFill>
                            <a:schemeClr val="dk1"/>
                          </a:solidFill>
                          <a:effectLst/>
                          <a:latin typeface="Roboto" panose="02000000000000000000"/>
                          <a:ea typeface="+mn-ea"/>
                          <a:cs typeface="+mn-cs"/>
                        </a:rPr>
                        <a:t>dimanche</a:t>
                      </a:r>
                      <a:r>
                        <a:rPr lang="fr-FR" sz="950" b="0" kern="1300" baseline="0" dirty="0">
                          <a:solidFill>
                            <a:schemeClr val="dk1"/>
                          </a:solidFill>
                          <a:effectLst/>
                          <a:latin typeface="Roboto" panose="02000000000000000000"/>
                          <a:ea typeface="+mn-ea"/>
                          <a:cs typeface="+mn-cs"/>
                        </a:rPr>
                        <a:t> : on sait que </a:t>
                      </a:r>
                      <a:r>
                        <a:rPr lang="fr-FR" sz="950" b="1" kern="1300" baseline="0" dirty="0">
                          <a:solidFill>
                            <a:schemeClr val="dk1"/>
                          </a:solidFill>
                          <a:effectLst/>
                          <a:latin typeface="Roboto" panose="02000000000000000000"/>
                          <a:ea typeface="+mn-ea"/>
                          <a:cs typeface="+mn-cs"/>
                        </a:rPr>
                        <a:t>demain</a:t>
                      </a:r>
                      <a:r>
                        <a:rPr lang="fr-FR" sz="950" b="0" kern="1300" baseline="0" dirty="0">
                          <a:solidFill>
                            <a:schemeClr val="dk1"/>
                          </a:solidFill>
                          <a:effectLst/>
                          <a:latin typeface="Roboto" panose="02000000000000000000"/>
                          <a:ea typeface="+mn-ea"/>
                          <a:cs typeface="+mn-cs"/>
                        </a:rPr>
                        <a:t> tout recommence.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796914"/>
                  </a:ext>
                </a:extLst>
              </a:tr>
              <a:tr h="383922">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Refrain</a:t>
                      </a:r>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t>•</a:t>
                      </a:r>
                      <a:endParaRPr lang="fr-FR" sz="1000" dirty="0">
                        <a:latin typeface="Roboto" panose="02000000000000000000"/>
                      </a:endParaRPr>
                    </a:p>
                  </a:txBody>
                  <a:tcPr anchor="ctr">
                    <a:noFill/>
                  </a:tcPr>
                </a:tc>
                <a:tc>
                  <a:txBody>
                    <a:bodyPr/>
                    <a:lstStyle/>
                    <a:p>
                      <a:pPr marL="0" algn="ctr" defTabSz="755934" rtl="0" eaLnBrk="1" latinLnBrk="0" hangingPunct="1"/>
                      <a:endParaRPr lang="fr-FR" sz="1000" b="0" kern="1300" baseline="0" dirty="0">
                        <a:solidFill>
                          <a:schemeClr val="dk1"/>
                        </a:solidFill>
                        <a:effectLst/>
                        <a:latin typeface="Roboto" panose="02000000000000000000"/>
                        <a:ea typeface="+mn-ea"/>
                        <a:cs typeface="+mn-cs"/>
                      </a:endParaRPr>
                    </a:p>
                  </a:txBody>
                  <a:tcPr anchor="c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t>•</a:t>
                      </a:r>
                      <a:endParaRPr lang="fr-FR" sz="1000" dirty="0">
                        <a:latin typeface="Roboto" panose="02000000000000000000"/>
                      </a:endParaRPr>
                    </a:p>
                  </a:txBody>
                  <a:tcPr anchor="c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a:ea typeface="+mn-ea"/>
                          <a:cs typeface="+mn-cs"/>
                        </a:rPr>
                        <a:t>On parle des problèmes que l’on rencontre </a:t>
                      </a:r>
                      <a:r>
                        <a:rPr lang="fr-FR" sz="1000" b="1" kern="1300" baseline="0" dirty="0">
                          <a:solidFill>
                            <a:schemeClr val="dk1"/>
                          </a:solidFill>
                          <a:effectLst/>
                          <a:latin typeface="Roboto" panose="02000000000000000000"/>
                          <a:ea typeface="+mn-ea"/>
                          <a:cs typeface="+mn-cs"/>
                        </a:rPr>
                        <a:t>chaque semaine</a:t>
                      </a:r>
                      <a:r>
                        <a:rPr lang="fr-FR" sz="1000" b="0" kern="1300" baseline="0" dirty="0">
                          <a:solidFill>
                            <a:schemeClr val="dk1"/>
                          </a:solidFill>
                          <a:effectLst/>
                          <a:latin typeface="Roboto" panose="02000000000000000000"/>
                          <a:ea typeface="+mn-ea"/>
                          <a:cs typeface="+mn-cs"/>
                        </a:rPr>
                        <a:t>, toujours les mêmes.</a:t>
                      </a:r>
                    </a:p>
                  </a:txBody>
                  <a:tcPr anchor="ctr">
                    <a:lnT w="12700" cmpd="sng">
                      <a:noFill/>
                    </a:lnT>
                  </a:tcPr>
                </a:tc>
                <a:extLst>
                  <a:ext uri="{0D108BD9-81ED-4DB2-BD59-A6C34878D82A}">
                    <a16:rowId xmlns:a16="http://schemas.microsoft.com/office/drawing/2014/main" val="1363010486"/>
                  </a:ext>
                </a:extLst>
              </a:tr>
              <a:tr h="397894">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2</a:t>
                      </a:r>
                      <a:r>
                        <a:rPr lang="fr-FR" sz="1000" b="0" kern="1300" baseline="30000" dirty="0">
                          <a:solidFill>
                            <a:schemeClr val="dk1"/>
                          </a:solidFill>
                          <a:effectLst/>
                          <a:latin typeface="Roboto Medium" panose="02000000000000000000" pitchFamily="2" charset="0"/>
                          <a:ea typeface="+mn-ea"/>
                          <a:cs typeface="+mn-cs"/>
                        </a:rPr>
                        <a:t>e</a:t>
                      </a:r>
                      <a:endParaRPr lang="fr-FR" sz="1000" b="0" kern="1300" baseline="0" dirty="0">
                        <a:solidFill>
                          <a:schemeClr val="dk1"/>
                        </a:solidFill>
                        <a:effectLst/>
                        <a:latin typeface="Roboto Medium"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 couplet </a:t>
                      </a:r>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t>•</a:t>
                      </a:r>
                      <a:endParaRPr lang="fr-FR" sz="1000" dirty="0">
                        <a:latin typeface="Roboto" panose="02000000000000000000"/>
                      </a:endParaRPr>
                    </a:p>
                  </a:txBody>
                  <a:tcPr anchor="ctr">
                    <a:noFill/>
                  </a:tcPr>
                </a:tc>
                <a:tc>
                  <a:txBody>
                    <a:bodyPr/>
                    <a:lstStyle/>
                    <a:p>
                      <a:pPr marL="0" algn="ctr" defTabSz="755934" rtl="0" eaLnBrk="1" latinLnBrk="0" hangingPunct="1"/>
                      <a:endParaRPr lang="fr-FR" sz="1000" b="0" kern="1300" baseline="0" dirty="0">
                        <a:solidFill>
                          <a:schemeClr val="dk1"/>
                        </a:solidFill>
                        <a:effectLst/>
                        <a:latin typeface="Roboto" panose="02000000000000000000"/>
                        <a:ea typeface="+mn-ea"/>
                        <a:cs typeface="+mn-cs"/>
                      </a:endParaRPr>
                    </a:p>
                  </a:txBody>
                  <a:tcPr anchor="c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t>•</a:t>
                      </a:r>
                      <a:endParaRPr lang="fr-FR" sz="1000" dirty="0">
                        <a:latin typeface="Roboto" panose="02000000000000000000"/>
                      </a:endParaRPr>
                    </a:p>
                  </a:txBody>
                  <a:tcPr anchor="c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a:ea typeface="+mn-ea"/>
                          <a:cs typeface="+mn-cs"/>
                        </a:rPr>
                        <a:t>Pour résister à la routine, on </a:t>
                      </a:r>
                      <a:r>
                        <a:rPr lang="fr-FR" sz="1000" b="1" kern="1300" baseline="0" dirty="0">
                          <a:solidFill>
                            <a:schemeClr val="dk1"/>
                          </a:solidFill>
                          <a:effectLst/>
                          <a:latin typeface="Roboto" panose="02000000000000000000"/>
                          <a:ea typeface="+mn-ea"/>
                          <a:cs typeface="+mn-cs"/>
                        </a:rPr>
                        <a:t>chante</a:t>
                      </a:r>
                      <a:r>
                        <a:rPr lang="fr-FR" sz="1000" b="0" kern="1300" baseline="0" dirty="0">
                          <a:solidFill>
                            <a:schemeClr val="dk1"/>
                          </a:solidFill>
                          <a:effectLst/>
                          <a:latin typeface="Roboto" panose="02000000000000000000"/>
                          <a:ea typeface="+mn-ea"/>
                          <a:cs typeface="+mn-cs"/>
                        </a:rPr>
                        <a:t>, on </a:t>
                      </a:r>
                      <a:r>
                        <a:rPr lang="fr-FR" sz="1000" b="1" kern="1300" baseline="0" dirty="0">
                          <a:solidFill>
                            <a:schemeClr val="dk1"/>
                          </a:solidFill>
                          <a:effectLst/>
                          <a:latin typeface="Roboto" panose="02000000000000000000"/>
                          <a:ea typeface="+mn-ea"/>
                          <a:cs typeface="+mn-cs"/>
                        </a:rPr>
                        <a:t>danse</a:t>
                      </a:r>
                      <a:r>
                        <a:rPr lang="fr-FR" sz="1000" b="0" kern="1300" baseline="0" dirty="0">
                          <a:solidFill>
                            <a:schemeClr val="dk1"/>
                          </a:solidFill>
                          <a:effectLst/>
                          <a:latin typeface="Roboto" panose="02000000000000000000"/>
                          <a:ea typeface="+mn-ea"/>
                          <a:cs typeface="+mn-cs"/>
                        </a:rPr>
                        <a:t>, on </a:t>
                      </a:r>
                      <a:r>
                        <a:rPr lang="fr-FR" sz="1000" b="1" kern="1300" baseline="0" dirty="0">
                          <a:solidFill>
                            <a:schemeClr val="dk1"/>
                          </a:solidFill>
                          <a:effectLst/>
                          <a:latin typeface="Roboto" panose="02000000000000000000"/>
                          <a:ea typeface="+mn-ea"/>
                          <a:cs typeface="+mn-cs"/>
                        </a:rPr>
                        <a:t>chauffe</a:t>
                      </a:r>
                      <a:r>
                        <a:rPr lang="fr-FR" sz="1000" b="0" kern="1300" baseline="0" dirty="0">
                          <a:solidFill>
                            <a:schemeClr val="dk1"/>
                          </a:solidFill>
                          <a:effectLst/>
                          <a:latin typeface="Roboto" panose="02000000000000000000"/>
                          <a:ea typeface="+mn-ea"/>
                          <a:cs typeface="+mn-cs"/>
                        </a:rPr>
                        <a:t>, bref, on fait la fête !</a:t>
                      </a:r>
                    </a:p>
                  </a:txBody>
                  <a:tcPr anchor="ctr"/>
                </a:tc>
                <a:extLst>
                  <a:ext uri="{0D108BD9-81ED-4DB2-BD59-A6C34878D82A}">
                    <a16:rowId xmlns:a16="http://schemas.microsoft.com/office/drawing/2014/main" val="2677789336"/>
                  </a:ext>
                </a:extLst>
              </a:tr>
              <a:tr h="383922">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3</a:t>
                      </a:r>
                      <a:r>
                        <a:rPr lang="fr-FR" sz="1000" b="0" kern="1300" baseline="30000" dirty="0">
                          <a:solidFill>
                            <a:schemeClr val="dk1"/>
                          </a:solidFill>
                          <a:effectLst/>
                          <a:latin typeface="Roboto Medium" panose="02000000000000000000" pitchFamily="2" charset="0"/>
                          <a:ea typeface="+mn-ea"/>
                          <a:cs typeface="+mn-cs"/>
                        </a:rPr>
                        <a:t>e</a:t>
                      </a:r>
                      <a:endParaRPr lang="fr-FR" sz="1000" b="0" kern="1300" baseline="0" dirty="0">
                        <a:solidFill>
                          <a:schemeClr val="dk1"/>
                        </a:solidFill>
                        <a:effectLst/>
                        <a:latin typeface="Roboto Medium"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 couplet</a:t>
                      </a:r>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t>•</a:t>
                      </a:r>
                      <a:endParaRPr lang="fr-FR" sz="1000" dirty="0">
                        <a:latin typeface="Roboto" panose="02000000000000000000"/>
                      </a:endParaRPr>
                    </a:p>
                  </a:txBody>
                  <a:tcPr anchor="ctr">
                    <a:noFill/>
                  </a:tcPr>
                </a:tc>
                <a:tc>
                  <a:txBody>
                    <a:bodyPr/>
                    <a:lstStyle/>
                    <a:p>
                      <a:pPr marL="0" algn="ctr" defTabSz="755934" rtl="0" eaLnBrk="1" latinLnBrk="0" hangingPunct="1"/>
                      <a:endParaRPr lang="fr-FR" sz="1000" b="0" kern="1300" baseline="0" dirty="0">
                        <a:solidFill>
                          <a:schemeClr val="dk1"/>
                        </a:solidFill>
                        <a:effectLst/>
                        <a:latin typeface="Roboto" panose="02000000000000000000"/>
                        <a:ea typeface="+mn-ea"/>
                        <a:cs typeface="+mn-cs"/>
                      </a:endParaRPr>
                    </a:p>
                  </a:txBody>
                  <a:tcPr anchor="c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t>•</a:t>
                      </a:r>
                      <a:endParaRPr lang="fr-FR" sz="1000" dirty="0">
                        <a:latin typeface="Roboto" panose="02000000000000000000"/>
                      </a:endParaRPr>
                    </a:p>
                  </a:txBody>
                  <a:tcPr anchor="c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900" b="0" i="0" kern="1300" baseline="0" dirty="0">
                          <a:solidFill>
                            <a:schemeClr val="dk1"/>
                          </a:solidFill>
                          <a:effectLst/>
                          <a:latin typeface="Roboto Medium" panose="02000000000000000000" pitchFamily="2" charset="0"/>
                          <a:ea typeface="+mn-ea"/>
                          <a:cs typeface="+mn-cs"/>
                        </a:rPr>
                        <a:t>On répète avec insistance une réponse aux questions posées au début de la chanson : </a:t>
                      </a:r>
                      <a:r>
                        <a:rPr lang="fr-FR" sz="900" b="1" i="0" kern="1300" baseline="0" dirty="0">
                          <a:solidFill>
                            <a:schemeClr val="dk1"/>
                          </a:solidFill>
                          <a:effectLst/>
                          <a:latin typeface="Roboto Medium" panose="02000000000000000000" pitchFamily="2" charset="0"/>
                          <a:ea typeface="+mn-ea"/>
                          <a:cs typeface="+mn-cs"/>
                        </a:rPr>
                        <a:t>comme un lundi</a:t>
                      </a:r>
                      <a:r>
                        <a:rPr lang="fr-FR" sz="900" b="0" i="0" kern="1300" baseline="0" dirty="0">
                          <a:solidFill>
                            <a:schemeClr val="dk1"/>
                          </a:solidFill>
                          <a:effectLst/>
                          <a:latin typeface="Roboto Medium" panose="02000000000000000000" pitchFamily="2" charset="0"/>
                          <a:ea typeface="+mn-ea"/>
                          <a:cs typeface="+mn-cs"/>
                        </a:rPr>
                        <a:t>…</a:t>
                      </a:r>
                    </a:p>
                  </a:txBody>
                  <a:tcPr anchor="ctr"/>
                </a:tc>
                <a:extLst>
                  <a:ext uri="{0D108BD9-81ED-4DB2-BD59-A6C34878D82A}">
                    <a16:rowId xmlns:a16="http://schemas.microsoft.com/office/drawing/2014/main" val="963603531"/>
                  </a:ext>
                </a:extLst>
              </a:tr>
              <a:tr h="383922">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Dernier couplet</a:t>
                      </a:r>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t>•</a:t>
                      </a:r>
                      <a:endParaRPr lang="fr-FR" sz="1000" dirty="0">
                        <a:latin typeface="Roboto" panose="02000000000000000000"/>
                      </a:endParaRPr>
                    </a:p>
                  </a:txBody>
                  <a:tcPr anchor="ctr">
                    <a:noFill/>
                  </a:tcPr>
                </a:tc>
                <a:tc>
                  <a:txBody>
                    <a:bodyPr/>
                    <a:lstStyle/>
                    <a:p>
                      <a:pPr marL="0" algn="ctr" defTabSz="755934" rtl="0" eaLnBrk="1" latinLnBrk="0" hangingPunct="1"/>
                      <a:endParaRPr lang="fr-FR" sz="1000" b="0" kern="1300" baseline="0" dirty="0">
                        <a:solidFill>
                          <a:schemeClr val="dk1"/>
                        </a:solidFill>
                        <a:effectLst/>
                        <a:latin typeface="Roboto" panose="02000000000000000000"/>
                        <a:ea typeface="+mn-ea"/>
                        <a:cs typeface="+mn-cs"/>
                      </a:endParaRPr>
                    </a:p>
                  </a:txBody>
                  <a:tcPr anchor="c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t>•</a:t>
                      </a:r>
                      <a:endParaRPr lang="fr-FR" sz="1000" dirty="0">
                        <a:latin typeface="Roboto" panose="02000000000000000000"/>
                      </a:endParaRPr>
                    </a:p>
                  </a:txBody>
                  <a:tcPr anchor="c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950" b="0" i="0" kern="1300" baseline="0" dirty="0">
                          <a:solidFill>
                            <a:schemeClr val="dk1"/>
                          </a:solidFill>
                          <a:effectLst/>
                          <a:latin typeface="Roboto Medium" panose="02000000000000000000" pitchFamily="2" charset="0"/>
                          <a:ea typeface="+mn-ea"/>
                          <a:cs typeface="+mn-cs"/>
                        </a:rPr>
                        <a:t>C’est lundi. Le chanteur pose une série très rapide de questions banales sur le </a:t>
                      </a:r>
                      <a:r>
                        <a:rPr lang="fr-FR" sz="950" b="1" i="0" kern="1300" baseline="0" dirty="0">
                          <a:solidFill>
                            <a:schemeClr val="dk1"/>
                          </a:solidFill>
                          <a:effectLst/>
                          <a:latin typeface="Roboto Medium" panose="02000000000000000000" pitchFamily="2" charset="0"/>
                          <a:ea typeface="+mn-ea"/>
                          <a:cs typeface="+mn-cs"/>
                        </a:rPr>
                        <a:t>week-end</a:t>
                      </a:r>
                      <a:r>
                        <a:rPr lang="fr-FR" sz="950" b="0" i="0" kern="1300" baseline="0" dirty="0">
                          <a:solidFill>
                            <a:schemeClr val="dk1"/>
                          </a:solidFill>
                          <a:effectLst/>
                          <a:latin typeface="Roboto Medium" panose="02000000000000000000" pitchFamily="2" charset="0"/>
                          <a:ea typeface="+mn-ea"/>
                          <a:cs typeface="+mn-cs"/>
                        </a:rPr>
                        <a:t>, le </a:t>
                      </a:r>
                      <a:r>
                        <a:rPr lang="fr-FR" sz="950" b="1" i="0" kern="1300" baseline="0" dirty="0">
                          <a:solidFill>
                            <a:schemeClr val="dk1"/>
                          </a:solidFill>
                          <a:effectLst/>
                          <a:latin typeface="Roboto Medium" panose="02000000000000000000" pitchFamily="2" charset="0"/>
                          <a:ea typeface="+mn-ea"/>
                          <a:cs typeface="+mn-cs"/>
                        </a:rPr>
                        <a:t>moral</a:t>
                      </a:r>
                      <a:r>
                        <a:rPr lang="fr-FR" sz="950" b="0" i="0" kern="1300" baseline="0" dirty="0">
                          <a:solidFill>
                            <a:schemeClr val="dk1"/>
                          </a:solidFill>
                          <a:effectLst/>
                          <a:latin typeface="Roboto Medium" panose="02000000000000000000" pitchFamily="2" charset="0"/>
                          <a:ea typeface="+mn-ea"/>
                          <a:cs typeface="+mn-cs"/>
                        </a:rPr>
                        <a:t>…</a:t>
                      </a:r>
                    </a:p>
                  </a:txBody>
                  <a:tcPr anchor="ctr"/>
                </a:tc>
                <a:extLst>
                  <a:ext uri="{0D108BD9-81ED-4DB2-BD59-A6C34878D82A}">
                    <a16:rowId xmlns:a16="http://schemas.microsoft.com/office/drawing/2014/main" val="72089372"/>
                  </a:ext>
                </a:extLst>
              </a:tr>
            </a:tbl>
          </a:graphicData>
        </a:graphic>
      </p:graphicFrame>
      <p:sp>
        <p:nvSpPr>
          <p:cNvPr id="20" name="ZoneTexte 19">
            <a:extLst>
              <a:ext uri="{FF2B5EF4-FFF2-40B4-BE49-F238E27FC236}">
                <a16:creationId xmlns:a16="http://schemas.microsoft.com/office/drawing/2014/main" id="{87C19950-F4F3-4BCC-B688-49B828F23DD5}"/>
              </a:ext>
            </a:extLst>
          </p:cNvPr>
          <p:cNvSpPr txBox="1"/>
          <p:nvPr/>
        </p:nvSpPr>
        <p:spPr>
          <a:xfrm>
            <a:off x="3213948" y="1998927"/>
            <a:ext cx="3548802" cy="1068123"/>
          </a:xfrm>
          <a:prstGeom prst="rect">
            <a:avLst/>
          </a:prstGeom>
          <a:noFill/>
        </p:spPr>
        <p:txBody>
          <a:bodyPr wrap="square" numCol="2"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fr-FR" sz="900" b="0" kern="1300" baseline="0" dirty="0">
                <a:solidFill>
                  <a:schemeClr val="tx1"/>
                </a:solidFill>
                <a:latin typeface="Roboto" panose="02000000000000000000" pitchFamily="2" charset="0"/>
                <a:ea typeface="Roboto" panose="02000000000000000000" pitchFamily="2" charset="0"/>
              </a:rPr>
              <a:t>- </a:t>
            </a:r>
            <a: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Comment ça va ? </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a:t>
            </a:r>
            <a:r>
              <a:rPr kumimoji="0" lang="fr-FR" sz="900" b="0" i="0" u="none" strike="noStrike" kern="1200" cap="none" spc="0" normalizeH="0" baseline="0" noProof="0" dirty="0">
                <a:ln>
                  <a:noFill/>
                </a:ln>
                <a:solidFill>
                  <a:schemeClr val="bg1">
                    <a:lumMod val="50000"/>
                  </a:schemeClr>
                </a:solidFill>
                <a:effectLst/>
                <a:uLnTx/>
                <a:uFillTx/>
                <a:latin typeface="Roboto" panose="02000000000000000000" pitchFamily="2" charset="0"/>
                <a:ea typeface="+mn-ea"/>
                <a:cs typeface="+mn-cs"/>
              </a:rPr>
              <a:t>……………………………</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Bien dormi ?</a:t>
            </a:r>
          </a:p>
          <a:p>
            <a:pPr>
              <a:lnSpc>
                <a:spcPct val="114000"/>
              </a:lnSpc>
              <a:defRPr/>
            </a:pPr>
            <a: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a:t>
            </a:r>
            <a:r>
              <a:rPr kumimoji="0" lang="fr-FR" sz="900" b="0" i="0" u="none" strike="noStrike" kern="1200" cap="none" spc="0" normalizeH="0" baseline="0" noProof="0" dirty="0">
                <a:ln>
                  <a:noFill/>
                </a:ln>
                <a:solidFill>
                  <a:schemeClr val="bg1">
                    <a:lumMod val="50000"/>
                  </a:schemeClr>
                </a:solidFill>
                <a:effectLst/>
                <a:uLnTx/>
                <a:uFillTx/>
                <a:latin typeface="Roboto" panose="02000000000000000000" pitchFamily="2" charset="0"/>
                <a:ea typeface="+mn-ea"/>
                <a:cs typeface="+mn-cs"/>
              </a:rPr>
              <a:t>……………………………</a:t>
            </a:r>
            <a:b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br>
            <a: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Le week-end, bien passé ?</a:t>
            </a:r>
          </a:p>
          <a:p>
            <a:pPr>
              <a:lnSpc>
                <a:spcPct val="114000"/>
              </a:lnSpc>
              <a:defRPr/>
            </a:pPr>
            <a: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a:t>
            </a:r>
            <a:r>
              <a:rPr kumimoji="0" lang="fr-FR" sz="900" b="0" i="0" u="none" strike="noStrike" kern="1200" cap="none" spc="0" normalizeH="0" baseline="0" noProof="0" dirty="0">
                <a:ln>
                  <a:noFill/>
                </a:ln>
                <a:solidFill>
                  <a:schemeClr val="bg1">
                    <a:lumMod val="50000"/>
                  </a:schemeClr>
                </a:solidFill>
                <a:effectLst/>
                <a:uLnTx/>
                <a:uFillTx/>
                <a:latin typeface="Roboto" panose="02000000000000000000" pitchFamily="2" charset="0"/>
                <a:ea typeface="+mn-ea"/>
                <a:cs typeface="+mn-cs"/>
              </a:rPr>
              <a:t>……………………………</a:t>
            </a:r>
            <a:b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br>
            <a: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Est-ce que ça va ?</a:t>
            </a:r>
          </a:p>
          <a:p>
            <a:pPr>
              <a:lnSpc>
                <a:spcPct val="114000"/>
              </a:lnSpc>
              <a:defRPr/>
            </a:pPr>
            <a: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a:t>
            </a:r>
            <a:r>
              <a:rPr kumimoji="0" lang="fr-FR" sz="900" b="0" i="0" u="none" strike="noStrike" kern="1200" cap="none" spc="0" normalizeH="0" baseline="0" noProof="0" dirty="0">
                <a:ln>
                  <a:noFill/>
                </a:ln>
                <a:solidFill>
                  <a:schemeClr val="bg1">
                    <a:lumMod val="50000"/>
                  </a:schemeClr>
                </a:solidFill>
                <a:effectLst/>
                <a:uLnTx/>
                <a:uFillTx/>
                <a:latin typeface="Roboto" panose="02000000000000000000" pitchFamily="2" charset="0"/>
                <a:ea typeface="+mn-ea"/>
                <a:cs typeface="+mn-cs"/>
              </a:rPr>
              <a:t>……………………………</a:t>
            </a:r>
            <a:endPar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a:p>
            <a:pPr lvl="0">
              <a:lnSpc>
                <a:spcPct val="114000"/>
              </a:lnSpc>
              <a:defRPr/>
            </a:pPr>
            <a: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T'es sûr que ça va ?</a:t>
            </a:r>
            <a:b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br>
            <a:r>
              <a:rPr kumimoji="0" lang="fr-FR"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a:t>
            </a:r>
            <a:r>
              <a:rPr kumimoji="0" lang="fr-FR" sz="900" b="0" i="0" u="none" strike="noStrike" kern="1200" cap="none" spc="0" normalizeH="0" baseline="0" noProof="0" dirty="0">
                <a:ln>
                  <a:noFill/>
                </a:ln>
                <a:solidFill>
                  <a:schemeClr val="bg1">
                    <a:lumMod val="50000"/>
                  </a:schemeClr>
                </a:solidFill>
                <a:effectLst/>
                <a:uLnTx/>
                <a:uFillTx/>
                <a:latin typeface="Roboto" panose="02000000000000000000" pitchFamily="2" charset="0"/>
                <a:ea typeface="+mn-ea"/>
                <a:cs typeface="+mn-cs"/>
              </a:rPr>
              <a:t>……………………………</a:t>
            </a:r>
            <a:r>
              <a:rPr lang="fr-FR" sz="900" dirty="0">
                <a:solidFill>
                  <a:prstClr val="black"/>
                </a:solidFill>
                <a:latin typeface="Roboto" panose="02000000000000000000" pitchFamily="2" charset="0"/>
              </a:rPr>
              <a:t> </a:t>
            </a:r>
            <a:endParaRPr kumimoji="0" lang="fr-FR" sz="900" b="0" i="0" u="none" strike="noStrike" kern="1200" cap="none" spc="0" normalizeH="0" baseline="0" noProof="0" dirty="0">
              <a:ln>
                <a:noFill/>
              </a:ln>
              <a:solidFill>
                <a:schemeClr val="bg1">
                  <a:lumMod val="50000"/>
                </a:schemeClr>
              </a:solidFill>
              <a:effectLst/>
              <a:uLnTx/>
              <a:uFillTx/>
              <a:latin typeface="Roboto" panose="02000000000000000000" pitchFamily="2" charset="0"/>
              <a:ea typeface="+mn-ea"/>
              <a:cs typeface="+mn-cs"/>
            </a:endParaRPr>
          </a:p>
        </p:txBody>
      </p:sp>
      <p:pic>
        <p:nvPicPr>
          <p:cNvPr id="22" name="Image 21">
            <a:extLst>
              <a:ext uri="{FF2B5EF4-FFF2-40B4-BE49-F238E27FC236}">
                <a16:creationId xmlns:a16="http://schemas.microsoft.com/office/drawing/2014/main" id="{DCC6C5CE-39CC-470A-B9CC-DC1EFA599F67}"/>
              </a:ext>
            </a:extLst>
          </p:cNvPr>
          <p:cNvPicPr>
            <a:picLocks noChangeAspect="1"/>
          </p:cNvPicPr>
          <p:nvPr/>
        </p:nvPicPr>
        <p:blipFill>
          <a:blip r:embed="rId7">
            <a:duotone>
              <a:schemeClr val="accent4">
                <a:shade val="45000"/>
                <a:satMod val="135000"/>
              </a:schemeClr>
              <a:prstClr val="white"/>
            </a:duotone>
          </a:blip>
          <a:stretch>
            <a:fillRect/>
          </a:stretch>
        </p:blipFill>
        <p:spPr>
          <a:xfrm>
            <a:off x="6392041" y="2366366"/>
            <a:ext cx="852832" cy="733105"/>
          </a:xfrm>
          <a:prstGeom prst="rect">
            <a:avLst/>
          </a:prstGeom>
        </p:spPr>
      </p:pic>
      <p:pic>
        <p:nvPicPr>
          <p:cNvPr id="14" name="Image 13">
            <a:extLst>
              <a:ext uri="{FF2B5EF4-FFF2-40B4-BE49-F238E27FC236}">
                <a16:creationId xmlns:a16="http://schemas.microsoft.com/office/drawing/2014/main" id="{1C5B5EBF-D5BB-DB4A-BC73-F6B6BCAAEC0D}"/>
              </a:ext>
            </a:extLst>
          </p:cNvPr>
          <p:cNvPicPr>
            <a:picLocks noChangeAspect="1"/>
          </p:cNvPicPr>
          <p:nvPr/>
        </p:nvPicPr>
        <p:blipFill>
          <a:blip r:embed="rId8"/>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9B9375-AFAD-884F-832E-997C5952A166}"/>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131263059"/>
              </p:ext>
            </p:extLst>
          </p:nvPr>
        </p:nvGraphicFramePr>
        <p:xfrm>
          <a:off x="864394" y="1089212"/>
          <a:ext cx="6369404" cy="8663985"/>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99501">
                <a:tc rowSpan="3">
                  <a:txBody>
                    <a:bodyPr/>
                    <a:lstStyle/>
                    <a:p>
                      <a:pPr algn="r"/>
                      <a:r>
                        <a:rPr lang="fr-FR" sz="5300" b="1" i="0" baseline="0" dirty="0">
                          <a:solidFill>
                            <a:srgbClr val="5194C4"/>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p>
                      <a:endParaRPr lang="fr-FR" sz="1000" b="0" kern="1300" baseline="0" dirty="0">
                        <a:solidFill>
                          <a:schemeClr val="dk1"/>
                        </a:solidFill>
                        <a:effectLst/>
                        <a:latin typeface="Roboto Medium" panose="02000000000000000000" pitchFamily="2" charset="0"/>
                        <a:ea typeface="+mn-ea"/>
                        <a:cs typeface="+mn-cs"/>
                      </a:endParaRPr>
                    </a:p>
                    <a:p>
                      <a:pPr algn="just"/>
                      <a:r>
                        <a:rPr lang="fr-FR" sz="1000" b="1" kern="1300" baseline="0" dirty="0">
                          <a:solidFill>
                            <a:schemeClr val="dk1"/>
                          </a:solidFill>
                          <a:effectLst/>
                          <a:latin typeface="Roboto Medium" panose="02000000000000000000" pitchFamily="2" charset="0"/>
                          <a:ea typeface="+mn-ea"/>
                          <a:cs typeface="+mn-cs"/>
                        </a:rPr>
                        <a:t>C’est quoi, vraiment, un lundi méchant ?</a:t>
                      </a:r>
                    </a:p>
                    <a:p>
                      <a:pPr algn="just"/>
                      <a:r>
                        <a:rPr lang="fr-FR" sz="1000" b="0" kern="1300" baseline="0" dirty="0">
                          <a:solidFill>
                            <a:schemeClr val="dk1"/>
                          </a:solidFill>
                          <a:effectLst/>
                          <a:latin typeface="Roboto Medium" panose="02000000000000000000" pitchFamily="2" charset="0"/>
                          <a:ea typeface="+mn-ea"/>
                          <a:cs typeface="+mn-cs"/>
                        </a:rPr>
                        <a:t>Écoutez les explications de Gaël Faye en flashant le QR code.</a:t>
                      </a:r>
                    </a:p>
                    <a:p>
                      <a:pPr algn="just"/>
                      <a:r>
                        <a:rPr lang="fr-FR" sz="1000" b="0" kern="1300" baseline="0" dirty="0">
                          <a:solidFill>
                            <a:schemeClr val="dk1"/>
                          </a:solidFill>
                          <a:effectLst/>
                          <a:latin typeface="Roboto Medium" panose="02000000000000000000" pitchFamily="2" charset="0"/>
                          <a:ea typeface="+mn-ea"/>
                          <a:cs typeface="+mn-cs"/>
                        </a:rPr>
                        <a:t>Avez-vous mieux compris la chanson maintenant ? </a:t>
                      </a:r>
                    </a:p>
                    <a:p>
                      <a:pPr algn="just"/>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Rédigez un post sur les réseaux sociaux pour inviter vos collègues et amis à un lundi méchant que vous organisez.</a:t>
                      </a:r>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15450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1" kern="1300" baseline="0" dirty="0">
                          <a:solidFill>
                            <a:schemeClr val="dk1"/>
                          </a:solidFill>
                          <a:effectLst/>
                          <a:latin typeface="Roboto" panose="02000000000000000000" pitchFamily="2" charset="0"/>
                          <a:ea typeface="+mn-ea"/>
                          <a:cs typeface="+mn-cs"/>
                        </a:rPr>
                        <a:t>Mes humeurs de la semaine en </a:t>
                      </a:r>
                      <a:r>
                        <a:rPr lang="fr-FR" sz="1000" b="1" i="1" kern="1300" baseline="0" dirty="0">
                          <a:solidFill>
                            <a:schemeClr val="dk1"/>
                          </a:solidFill>
                          <a:effectLst/>
                          <a:latin typeface="Roboto" panose="02000000000000000000" pitchFamily="2" charset="0"/>
                          <a:ea typeface="+mn-ea"/>
                          <a:cs typeface="+mn-cs"/>
                        </a:rPr>
                        <a:t>réels</a:t>
                      </a:r>
                      <a:r>
                        <a:rPr lang="fr-FR" sz="1000" i="1" kern="1300" baseline="0" dirty="0">
                          <a:solidFill>
                            <a:schemeClr val="dk1"/>
                          </a:solidFill>
                          <a:effectLst/>
                          <a:latin typeface="Roboto" panose="02000000000000000000" pitchFamily="2" charset="0"/>
                          <a:ea typeface="+mn-ea"/>
                          <a:cs typeface="+mn-cs"/>
                        </a:rPr>
                        <a:t>*</a:t>
                      </a:r>
                      <a:r>
                        <a:rPr lang="fr-FR" sz="1000" b="1" i="1" kern="1300" baseline="0" dirty="0">
                          <a:solidFill>
                            <a:schemeClr val="dk1"/>
                          </a:solidFill>
                          <a:effectLst/>
                          <a:latin typeface="Roboto" panose="02000000000000000000" pitchFamily="2" charset="0"/>
                          <a:ea typeface="+mn-ea"/>
                          <a:cs typeface="+mn-cs"/>
                        </a:rPr>
                        <a:t> </a:t>
                      </a:r>
                      <a:r>
                        <a:rPr lang="fr-FR" sz="1000" b="1" kern="1300" baseline="0" dirty="0">
                          <a:solidFill>
                            <a:schemeClr val="dk1"/>
                          </a:solidFill>
                          <a:effectLst/>
                          <a:latin typeface="Roboto" panose="02000000000000000000" pitchFamily="2" charset="0"/>
                          <a:ea typeface="+mn-ea"/>
                          <a:cs typeface="+mn-cs"/>
                        </a:rPr>
                        <a:t>!</a:t>
                      </a:r>
                    </a:p>
                    <a:p>
                      <a:pPr algn="just"/>
                      <a:r>
                        <a:rPr lang="fr-FR" sz="1000" kern="1300" baseline="0" dirty="0">
                          <a:solidFill>
                            <a:schemeClr val="dk1"/>
                          </a:solidFill>
                          <a:effectLst/>
                          <a:latin typeface="Roboto" panose="02000000000000000000" pitchFamily="2" charset="0"/>
                          <a:ea typeface="+mn-ea"/>
                          <a:cs typeface="+mn-cs"/>
                        </a:rPr>
                        <a:t>Illustrez, jouez et filmez vos humeurs de la semaine, jour après jour, dans une série de </a:t>
                      </a:r>
                      <a:r>
                        <a:rPr lang="fr-FR" sz="1000" i="1" kern="1300" baseline="0" dirty="0">
                          <a:solidFill>
                            <a:schemeClr val="dk1"/>
                          </a:solidFill>
                          <a:effectLst/>
                          <a:latin typeface="Roboto" panose="02000000000000000000" pitchFamily="2" charset="0"/>
                          <a:ea typeface="+mn-ea"/>
                          <a:cs typeface="+mn-cs"/>
                        </a:rPr>
                        <a:t>réels* </a:t>
                      </a:r>
                      <a:r>
                        <a:rPr lang="fr-FR" sz="1000" kern="1300" baseline="0" dirty="0">
                          <a:solidFill>
                            <a:schemeClr val="dk1"/>
                          </a:solidFill>
                          <a:effectLst/>
                          <a:latin typeface="Roboto" panose="02000000000000000000" pitchFamily="2" charset="0"/>
                          <a:ea typeface="+mn-ea"/>
                          <a:cs typeface="+mn-cs"/>
                        </a:rPr>
                        <a:t>que vous publiez sur le mur collaboratif de la classe (</a:t>
                      </a:r>
                      <a:r>
                        <a:rPr lang="fr-FR" sz="1000" kern="1300" baseline="0" dirty="0" err="1">
                          <a:solidFill>
                            <a:schemeClr val="dk1"/>
                          </a:solidFill>
                          <a:effectLst/>
                          <a:latin typeface="Roboto" panose="02000000000000000000" pitchFamily="2" charset="0"/>
                          <a:ea typeface="+mn-ea"/>
                          <a:cs typeface="+mn-cs"/>
                          <a:hlinkClick r:id="rId3"/>
                        </a:rPr>
                        <a:t>digipad.app</a:t>
                      </a:r>
                      <a:r>
                        <a:rPr lang="fr-FR" sz="1000" kern="1300" baseline="0" dirty="0">
                          <a:solidFill>
                            <a:schemeClr val="dk1"/>
                          </a:solidFill>
                          <a:effectLst/>
                          <a:latin typeface="Roboto" panose="02000000000000000000" pitchFamily="2" charset="0"/>
                          <a:ea typeface="+mn-ea"/>
                          <a:cs typeface="+mn-cs"/>
                          <a:hlinkClick r:id="rId3"/>
                        </a:rPr>
                        <a:t>/</a:t>
                      </a:r>
                      <a:r>
                        <a:rPr lang="fr-FR" sz="1000" kern="1300" baseline="0" dirty="0">
                          <a:solidFill>
                            <a:schemeClr val="dk1"/>
                          </a:solidFill>
                          <a:effectLst/>
                          <a:latin typeface="Roboto" panose="02000000000000000000" pitchFamily="2" charset="0"/>
                          <a:ea typeface="+mn-ea"/>
                          <a:cs typeface="+mn-cs"/>
                        </a:rPr>
                        <a:t>) ou sur un groupe WhatsApp créé pour l’occasion.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Découvrez le clip officiel de la chanson en flashant le QR code.</a:t>
                      </a:r>
                    </a:p>
                    <a:p>
                      <a:r>
                        <a:rPr lang="fr-FR" sz="1000" b="0" kern="1300" baseline="0" dirty="0">
                          <a:solidFill>
                            <a:schemeClr val="dk1"/>
                          </a:solidFill>
                          <a:effectLst/>
                          <a:latin typeface="Roboto Medium" panose="02000000000000000000" pitchFamily="2" charset="0"/>
                          <a:ea typeface="+mn-ea"/>
                          <a:cs typeface="+mn-cs"/>
                        </a:rPr>
                        <a:t>De quelle humeur vous met-il ? Expliquez pourquoi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Lundi méchant » </a:t>
            </a:r>
            <a:r>
              <a:rPr lang="fr-FR" sz="1200" dirty="0">
                <a:latin typeface="Roboto" panose="02000000000000000000" pitchFamily="2" charset="0"/>
                <a:ea typeface="Roboto" panose="02000000000000000000" pitchFamily="2" charset="0"/>
              </a:rPr>
              <a:t>Gaël Faye</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6" y="9704549"/>
            <a:ext cx="2195073" cy="247760"/>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Frédérique </a:t>
            </a:r>
            <a:r>
              <a:rPr lang="fr-FR" sz="800" dirty="0" err="1">
                <a:latin typeface="Roboto Light" panose="02000000000000000000" pitchFamily="2" charset="0"/>
                <a:ea typeface="Roboto" panose="02000000000000000000" pitchFamily="2" charset="0"/>
              </a:rPr>
              <a:t>Treffandier</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26" name="Image 25">
            <a:extLst>
              <a:ext uri="{FF2B5EF4-FFF2-40B4-BE49-F238E27FC236}">
                <a16:creationId xmlns:a16="http://schemas.microsoft.com/office/drawing/2014/main" id="{3FC8680E-E5A4-604C-A8BF-CFA2B7EF583E}"/>
              </a:ext>
            </a:extLst>
          </p:cNvPr>
          <p:cNvPicPr>
            <a:picLocks noChangeAspect="1"/>
          </p:cNvPicPr>
          <p:nvPr/>
        </p:nvPicPr>
        <p:blipFill>
          <a:blip r:embed="rId4"/>
          <a:stretch>
            <a:fillRect/>
          </a:stretch>
        </p:blipFill>
        <p:spPr>
          <a:xfrm>
            <a:off x="13447" y="-361"/>
            <a:ext cx="2743200" cy="660400"/>
          </a:xfrm>
          <a:prstGeom prst="rect">
            <a:avLst/>
          </a:prstGeom>
        </p:spPr>
      </p:pic>
      <p:pic>
        <p:nvPicPr>
          <p:cNvPr id="32" name="Image 31">
            <a:extLst>
              <a:ext uri="{FF2B5EF4-FFF2-40B4-BE49-F238E27FC236}">
                <a16:creationId xmlns:a16="http://schemas.microsoft.com/office/drawing/2014/main" id="{05B76B6D-E48D-034C-9799-43DB849CFE1A}"/>
              </a:ext>
            </a:extLst>
          </p:cNvPr>
          <p:cNvPicPr>
            <a:picLocks noChangeAspect="1"/>
          </p:cNvPicPr>
          <p:nvPr/>
        </p:nvPicPr>
        <p:blipFill>
          <a:blip r:embed="rId5"/>
          <a:stretch>
            <a:fillRect/>
          </a:stretch>
        </p:blipFill>
        <p:spPr>
          <a:xfrm>
            <a:off x="1945181" y="1462993"/>
            <a:ext cx="508000" cy="508000"/>
          </a:xfrm>
          <a:prstGeom prst="rect">
            <a:avLst/>
          </a:prstGeom>
        </p:spPr>
      </p:pic>
      <p:pic>
        <p:nvPicPr>
          <p:cNvPr id="34" name="Image 33">
            <a:extLst>
              <a:ext uri="{FF2B5EF4-FFF2-40B4-BE49-F238E27FC236}">
                <a16:creationId xmlns:a16="http://schemas.microsoft.com/office/drawing/2014/main" id="{ACD33CCC-F9C4-C544-88A1-0D5693088E12}"/>
              </a:ext>
            </a:extLst>
          </p:cNvPr>
          <p:cNvPicPr>
            <a:picLocks noChangeAspect="1"/>
          </p:cNvPicPr>
          <p:nvPr/>
        </p:nvPicPr>
        <p:blipFill>
          <a:blip r:embed="rId6"/>
          <a:stretch>
            <a:fillRect/>
          </a:stretch>
        </p:blipFill>
        <p:spPr>
          <a:xfrm>
            <a:off x="1942632" y="3251376"/>
            <a:ext cx="542150" cy="542150"/>
          </a:xfrm>
          <a:prstGeom prst="rect">
            <a:avLst/>
          </a:prstGeom>
        </p:spPr>
      </p:pic>
      <p:pic>
        <p:nvPicPr>
          <p:cNvPr id="3" name="Image 2">
            <a:extLst>
              <a:ext uri="{FF2B5EF4-FFF2-40B4-BE49-F238E27FC236}">
                <a16:creationId xmlns:a16="http://schemas.microsoft.com/office/drawing/2014/main" id="{1FB6B880-C0AB-4F5C-89F1-CD21B474CB16}"/>
              </a:ext>
            </a:extLst>
          </p:cNvPr>
          <p:cNvPicPr>
            <a:picLocks noChangeAspect="1"/>
          </p:cNvPicPr>
          <p:nvPr/>
        </p:nvPicPr>
        <p:blipFill>
          <a:blip r:embed="rId7"/>
          <a:stretch>
            <a:fillRect/>
          </a:stretch>
        </p:blipFill>
        <p:spPr>
          <a:xfrm>
            <a:off x="1869572" y="2138242"/>
            <a:ext cx="655454" cy="661288"/>
          </a:xfrm>
          <a:prstGeom prst="rect">
            <a:avLst/>
          </a:prstGeom>
        </p:spPr>
      </p:pic>
      <p:pic>
        <p:nvPicPr>
          <p:cNvPr id="8" name="Image 7">
            <a:extLst>
              <a:ext uri="{FF2B5EF4-FFF2-40B4-BE49-F238E27FC236}">
                <a16:creationId xmlns:a16="http://schemas.microsoft.com/office/drawing/2014/main" id="{487FF888-7B87-480E-997C-C508B86CB49D}"/>
              </a:ext>
            </a:extLst>
          </p:cNvPr>
          <p:cNvPicPr>
            <a:picLocks noChangeAspect="1"/>
          </p:cNvPicPr>
          <p:nvPr/>
        </p:nvPicPr>
        <p:blipFill>
          <a:blip r:embed="rId8"/>
          <a:stretch>
            <a:fillRect/>
          </a:stretch>
        </p:blipFill>
        <p:spPr>
          <a:xfrm>
            <a:off x="1881066" y="4668515"/>
            <a:ext cx="665283" cy="661288"/>
          </a:xfrm>
          <a:prstGeom prst="rect">
            <a:avLst/>
          </a:prstGeom>
        </p:spPr>
      </p:pic>
      <p:pic>
        <p:nvPicPr>
          <p:cNvPr id="11" name="Image 10">
            <a:extLst>
              <a:ext uri="{FF2B5EF4-FFF2-40B4-BE49-F238E27FC236}">
                <a16:creationId xmlns:a16="http://schemas.microsoft.com/office/drawing/2014/main" id="{34F1EF29-FB5D-4242-8C10-D82BEE94EC05}"/>
              </a:ext>
            </a:extLst>
          </p:cNvPr>
          <p:cNvPicPr>
            <a:picLocks noChangeAspect="1"/>
          </p:cNvPicPr>
          <p:nvPr/>
        </p:nvPicPr>
        <p:blipFill>
          <a:blip r:embed="rId9"/>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F3B948B-0300-344F-9CFE-286342CEE9EB}"/>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272066337"/>
              </p:ext>
            </p:extLst>
          </p:nvPr>
        </p:nvGraphicFramePr>
        <p:xfrm>
          <a:off x="3938807" y="2338734"/>
          <a:ext cx="3279702" cy="642962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0480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702086">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1" kern="1300" baseline="0" dirty="0">
                          <a:solidFill>
                            <a:schemeClr val="dk1"/>
                          </a:solidFill>
                          <a:effectLst/>
                          <a:latin typeface="Roboto Medium" panose="02000000000000000000" pitchFamily="2" charset="0"/>
                          <a:ea typeface="+mn-ea"/>
                          <a:cs typeface="+mn-cs"/>
                        </a:rPr>
                        <a:t>C’est quoi, vraiment, un lundi méchant ?</a:t>
                      </a:r>
                    </a:p>
                    <a:p>
                      <a:pPr algn="just"/>
                      <a:r>
                        <a:rPr lang="fr-FR" sz="1000" b="0" kern="1300" baseline="0" dirty="0">
                          <a:solidFill>
                            <a:schemeClr val="dk1"/>
                          </a:solidFill>
                          <a:effectLst/>
                          <a:latin typeface="Roboto Medium" panose="02000000000000000000" pitchFamily="2" charset="0"/>
                          <a:ea typeface="+mn-ea"/>
                          <a:cs typeface="+mn-cs"/>
                        </a:rPr>
                        <a:t>Écoutez les explications de Gaël Faye en flashant le QR code.</a:t>
                      </a:r>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C’est la pratique d’aller faire la fête le lundi soir en Afrique. Tous les lundis à Bujumbura au Rwanda (le [petit] pays de l’enfance de Gaël Faye).On sort et on va s’amuser le lundi soir pour résister. Un « lundi méchant » c’est donc un lundi un peu rebelle, un bon lundi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3954734">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1" kern="1300" baseline="0" dirty="0">
                          <a:solidFill>
                            <a:schemeClr val="dk1"/>
                          </a:solidFill>
                          <a:effectLst/>
                          <a:latin typeface="Roboto" panose="02000000000000000000" pitchFamily="2" charset="0"/>
                          <a:ea typeface="+mn-ea"/>
                          <a:cs typeface="+mn-cs"/>
                        </a:rPr>
                        <a:t>Mes humeurs de la semaine en </a:t>
                      </a:r>
                      <a:r>
                        <a:rPr lang="fr-FR" sz="1000" b="1" i="1" kern="1300" baseline="0" dirty="0">
                          <a:solidFill>
                            <a:schemeClr val="dk1"/>
                          </a:solidFill>
                          <a:effectLst/>
                          <a:latin typeface="Roboto" panose="02000000000000000000" pitchFamily="2" charset="0"/>
                          <a:ea typeface="+mn-ea"/>
                          <a:cs typeface="+mn-cs"/>
                        </a:rPr>
                        <a:t>réels </a:t>
                      </a:r>
                      <a:r>
                        <a:rPr lang="fr-FR" sz="1000" b="1" kern="1300" baseline="0" dirty="0">
                          <a:solidFill>
                            <a:schemeClr val="dk1"/>
                          </a:solidFill>
                          <a:effectLst/>
                          <a:latin typeface="Roboto" panose="02000000000000000000" pitchFamily="2" charset="0"/>
                          <a:ea typeface="+mn-ea"/>
                          <a:cs typeface="+mn-cs"/>
                        </a:rPr>
                        <a:t>!</a:t>
                      </a:r>
                    </a:p>
                    <a:p>
                      <a:pPr algn="just"/>
                      <a:r>
                        <a:rPr lang="fr-FR" sz="1000" kern="1300" baseline="0" dirty="0">
                          <a:solidFill>
                            <a:schemeClr val="dk1"/>
                          </a:solidFill>
                          <a:effectLst/>
                          <a:latin typeface="Roboto" panose="02000000000000000000" pitchFamily="2" charset="0"/>
                          <a:ea typeface="+mn-ea"/>
                          <a:cs typeface="+mn-cs"/>
                        </a:rPr>
                        <a:t>Illustrez, jouez et filmez vos humeurs de la semaine, jour après jour, dans une série de </a:t>
                      </a:r>
                      <a:r>
                        <a:rPr lang="fr-FR" sz="1000" i="1" kern="1300" baseline="0" dirty="0">
                          <a:solidFill>
                            <a:schemeClr val="dk1"/>
                          </a:solidFill>
                          <a:effectLst/>
                          <a:latin typeface="Roboto" panose="02000000000000000000" pitchFamily="2" charset="0"/>
                          <a:ea typeface="+mn-ea"/>
                          <a:cs typeface="+mn-cs"/>
                        </a:rPr>
                        <a:t>réels* </a:t>
                      </a:r>
                      <a:r>
                        <a:rPr lang="fr-FR" sz="1000" kern="1300" baseline="0" dirty="0">
                          <a:solidFill>
                            <a:schemeClr val="dk1"/>
                          </a:solidFill>
                          <a:effectLst/>
                          <a:latin typeface="Roboto" panose="02000000000000000000" pitchFamily="2" charset="0"/>
                          <a:ea typeface="+mn-ea"/>
                          <a:cs typeface="+mn-cs"/>
                        </a:rPr>
                        <a:t>que vous publiez sur le mur collaboratif de la classe (</a:t>
                      </a:r>
                      <a:r>
                        <a:rPr lang="fr-FR" sz="1000" kern="1300" baseline="0" dirty="0" err="1">
                          <a:solidFill>
                            <a:schemeClr val="dk1"/>
                          </a:solidFill>
                          <a:effectLst/>
                          <a:latin typeface="Roboto" panose="02000000000000000000" pitchFamily="2" charset="0"/>
                          <a:ea typeface="+mn-ea"/>
                          <a:cs typeface="+mn-cs"/>
                          <a:hlinkClick r:id="rId3"/>
                        </a:rPr>
                        <a:t>digipad.app</a:t>
                      </a:r>
                      <a:r>
                        <a:rPr lang="fr-FR" sz="1000" kern="1300" baseline="0" dirty="0">
                          <a:solidFill>
                            <a:schemeClr val="dk1"/>
                          </a:solidFill>
                          <a:effectLst/>
                          <a:latin typeface="Roboto" panose="02000000000000000000" pitchFamily="2" charset="0"/>
                          <a:ea typeface="+mn-ea"/>
                          <a:cs typeface="+mn-cs"/>
                          <a:hlinkClick r:id="rId3"/>
                        </a:rPr>
                        <a:t>/</a:t>
                      </a:r>
                      <a:r>
                        <a:rPr lang="fr-FR" sz="1000" kern="1300" baseline="0" dirty="0">
                          <a:solidFill>
                            <a:schemeClr val="dk1"/>
                          </a:solidFill>
                          <a:effectLst/>
                          <a:latin typeface="Roboto" panose="02000000000000000000" pitchFamily="2" charset="0"/>
                          <a:ea typeface="+mn-ea"/>
                          <a:cs typeface="+mn-cs"/>
                        </a:rPr>
                        <a:t>) ou sur un groupe WhatsApp créé pour l’occasion. </a:t>
                      </a:r>
                    </a:p>
                    <a:p>
                      <a:endParaRPr lang="fr-FR" sz="1000" b="0" kern="1300" baseline="0" dirty="0">
                        <a:solidFill>
                          <a:srgbClr val="E05329"/>
                        </a:solidFill>
                        <a:effectLst/>
                        <a:latin typeface="Roboto" panose="02000000000000000000" pitchFamily="2" charset="0"/>
                        <a:ea typeface="+mn-ea"/>
                        <a:cs typeface="+mn-cs"/>
                      </a:endParaRPr>
                    </a:p>
                    <a:p>
                      <a:pPr marL="0" indent="0" algn="just">
                        <a:buFont typeface="Arial" panose="020B0604020202020204" pitchFamily="34" charset="0"/>
                        <a:buNone/>
                      </a:pPr>
                      <a:r>
                        <a:rPr lang="fr-FR" sz="1000" i="1" kern="1300" dirty="0">
                          <a:solidFill>
                            <a:srgbClr val="E05329"/>
                          </a:solidFill>
                          <a:effectLst/>
                          <a:latin typeface="Roboto" panose="02000000000000000000" pitchFamily="2" charset="0"/>
                          <a:ea typeface="+mn-ea"/>
                          <a:cs typeface="+mn-cs"/>
                        </a:rPr>
                        <a:t>* En anglais, </a:t>
                      </a:r>
                      <a:r>
                        <a:rPr lang="fr-FR" sz="1000" i="0" kern="1300" dirty="0" err="1">
                          <a:solidFill>
                            <a:srgbClr val="E05329"/>
                          </a:solidFill>
                          <a:effectLst/>
                          <a:latin typeface="Roboto" panose="02000000000000000000" pitchFamily="2" charset="0"/>
                          <a:ea typeface="+mn-ea"/>
                          <a:cs typeface="+mn-cs"/>
                        </a:rPr>
                        <a:t>Reels</a:t>
                      </a:r>
                      <a:r>
                        <a:rPr lang="fr-FR" sz="1000" i="1" kern="1300" dirty="0">
                          <a:solidFill>
                            <a:srgbClr val="E05329"/>
                          </a:solidFill>
                          <a:effectLst/>
                          <a:latin typeface="Roboto" panose="02000000000000000000" pitchFamily="2" charset="0"/>
                          <a:ea typeface="+mn-ea"/>
                          <a:cs typeface="+mn-cs"/>
                        </a:rPr>
                        <a:t> signifie « bandes » ou « bobines ». Un nom plutôt approprié puisque le concept est de créer des vidéos multi-clips de 15 à 30 secondes avec du son et différents effets. On en trouve avec tous types de contenus : artistique, humoristique, politique, ou tout ce qui permet aux gens de s'exprimer.</a:t>
                      </a:r>
                    </a:p>
                    <a:p>
                      <a:pPr marL="171450" indent="-171450" algn="just">
                        <a:buFont typeface="Arial" panose="020B0604020202020204" pitchFamily="34" charset="0"/>
                        <a:buChar char="•"/>
                      </a:pPr>
                      <a:endParaRPr lang="fr-FR" sz="1000"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Production libre.</a:t>
                      </a:r>
                      <a:endParaRPr lang="fr-FR" sz="1000" b="0" kern="1300" baseline="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Lundi méchant » </a:t>
            </a:r>
            <a:r>
              <a:rPr lang="fr-FR" sz="1200" dirty="0">
                <a:latin typeface="Roboto" panose="02000000000000000000" pitchFamily="2" charset="0"/>
                <a:ea typeface="Roboto" panose="02000000000000000000" pitchFamily="2" charset="0"/>
              </a:rPr>
              <a:t>Gaël Faye</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6" y="9705517"/>
            <a:ext cx="2220473" cy="247760"/>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Frédérique </a:t>
            </a:r>
            <a:r>
              <a:rPr lang="fr-FR" sz="800" dirty="0" err="1">
                <a:latin typeface="Roboto Light" panose="02000000000000000000" pitchFamily="2" charset="0"/>
                <a:ea typeface="Roboto" panose="02000000000000000000" pitchFamily="2" charset="0"/>
              </a:rPr>
              <a:t>Treffandier</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730629843"/>
              </p:ext>
            </p:extLst>
          </p:nvPr>
        </p:nvGraphicFramePr>
        <p:xfrm>
          <a:off x="325877" y="1114426"/>
          <a:ext cx="3279702" cy="897411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81563">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0563">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2029453">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lang="fr-FR" sz="1000" b="0" i="0" kern="1300" baseline="0" dirty="0">
                          <a:solidFill>
                            <a:schemeClr val="tx1"/>
                          </a:solidFill>
                          <a:latin typeface="Roboto" panose="02000000000000000000" pitchFamily="2" charset="0"/>
                          <a:ea typeface="Roboto" panose="02000000000000000000" pitchFamily="2" charset="0"/>
                        </a:rPr>
                        <a:t>À deux, complétez et jouez la scène.</a:t>
                      </a:r>
                      <a:endParaRPr lang="fr-FR" sz="1000" i="1" kern="1300" dirty="0">
                        <a:solidFill>
                          <a:srgbClr val="E05329"/>
                        </a:solidFill>
                        <a:effectLst/>
                        <a:latin typeface="Roboto" panose="02000000000000000000" pitchFamily="2" charset="0"/>
                        <a:ea typeface="+mn-ea"/>
                        <a:cs typeface="+mn-cs"/>
                      </a:endParaRPr>
                    </a:p>
                    <a:p>
                      <a:pPr>
                        <a:lnSpc>
                          <a:spcPct val="100000"/>
                        </a:lnSpc>
                      </a:pPr>
                      <a:r>
                        <a:rPr lang="fr-FR" sz="1000" i="1" kern="1300" dirty="0">
                          <a:solidFill>
                            <a:srgbClr val="E05329"/>
                          </a:solidFill>
                          <a:effectLst/>
                          <a:latin typeface="Roboto" panose="02000000000000000000" pitchFamily="2" charset="0"/>
                          <a:ea typeface="+mn-ea"/>
                          <a:cs typeface="+mn-cs"/>
                        </a:rPr>
                        <a:t>Exemple de dialogue possible : </a:t>
                      </a:r>
                      <a:endParaRPr lang="fr-FR" sz="1000" kern="1300" dirty="0">
                        <a:solidFill>
                          <a:srgbClr val="E05329"/>
                        </a:solidFill>
                        <a:effectLst/>
                        <a:latin typeface="Roboto" panose="020000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000" i="1" kern="1300" noProof="0" dirty="0">
                          <a:solidFill>
                            <a:srgbClr val="E05329"/>
                          </a:solidFill>
                          <a:effectLst/>
                          <a:latin typeface="Roboto" panose="02000000000000000000" pitchFamily="2" charset="0"/>
                          <a:ea typeface="+mn-ea"/>
                          <a:cs typeface="+mn-cs"/>
                        </a:rPr>
                        <a:t>- Comment ça va ?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000" i="1" kern="1300" noProof="0" dirty="0">
                          <a:solidFill>
                            <a:srgbClr val="E05329"/>
                          </a:solidFill>
                          <a:effectLst/>
                          <a:latin typeface="Roboto" panose="02000000000000000000" pitchFamily="2" charset="0"/>
                          <a:ea typeface="+mn-ea"/>
                          <a:cs typeface="+mn-cs"/>
                        </a:rPr>
                        <a:t>- Très bien.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000" i="1" kern="1300" noProof="0" dirty="0">
                          <a:solidFill>
                            <a:srgbClr val="E05329"/>
                          </a:solidFill>
                          <a:effectLst/>
                          <a:latin typeface="Roboto" panose="02000000000000000000" pitchFamily="2" charset="0"/>
                          <a:ea typeface="+mn-ea"/>
                          <a:cs typeface="+mn-cs"/>
                        </a:rPr>
                        <a:t>- Bien dormi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000" i="1" kern="1300" noProof="0" dirty="0">
                          <a:solidFill>
                            <a:srgbClr val="E05329"/>
                          </a:solidFill>
                          <a:effectLst/>
                          <a:latin typeface="Roboto" panose="02000000000000000000" pitchFamily="2" charset="0"/>
                          <a:ea typeface="+mn-ea"/>
                          <a:cs typeface="+mn-cs"/>
                        </a:rPr>
                        <a:t>- Oui.</a:t>
                      </a:r>
                      <a:br>
                        <a:rPr lang="fr-FR" sz="1000" i="1" kern="1300" noProof="0" dirty="0">
                          <a:solidFill>
                            <a:srgbClr val="E05329"/>
                          </a:solidFill>
                          <a:effectLst/>
                          <a:latin typeface="Roboto" panose="02000000000000000000" pitchFamily="2" charset="0"/>
                          <a:ea typeface="+mn-ea"/>
                          <a:cs typeface="+mn-cs"/>
                        </a:rPr>
                      </a:br>
                      <a:r>
                        <a:rPr lang="fr-FR" sz="1000" i="1" kern="1300" noProof="0" dirty="0">
                          <a:solidFill>
                            <a:srgbClr val="E05329"/>
                          </a:solidFill>
                          <a:effectLst/>
                          <a:latin typeface="Roboto" panose="02000000000000000000" pitchFamily="2" charset="0"/>
                          <a:ea typeface="+mn-ea"/>
                          <a:cs typeface="+mn-cs"/>
                        </a:rPr>
                        <a:t>- Le week-end, bien passé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000" i="1" kern="1300" noProof="0" dirty="0">
                          <a:solidFill>
                            <a:srgbClr val="E05329"/>
                          </a:solidFill>
                          <a:effectLst/>
                          <a:latin typeface="Roboto" panose="02000000000000000000" pitchFamily="2" charset="0"/>
                          <a:ea typeface="+mn-ea"/>
                          <a:cs typeface="+mn-cs"/>
                        </a:rPr>
                        <a:t>- Oui. Je suis resté en famille.</a:t>
                      </a:r>
                      <a:br>
                        <a:rPr lang="fr-FR" sz="1000" i="1" kern="1300" noProof="0" dirty="0">
                          <a:solidFill>
                            <a:srgbClr val="E05329"/>
                          </a:solidFill>
                          <a:effectLst/>
                          <a:latin typeface="Roboto" panose="02000000000000000000" pitchFamily="2" charset="0"/>
                          <a:ea typeface="+mn-ea"/>
                          <a:cs typeface="+mn-cs"/>
                        </a:rPr>
                      </a:br>
                      <a:r>
                        <a:rPr lang="fr-FR" sz="1000" i="1" kern="1300" noProof="0" dirty="0">
                          <a:solidFill>
                            <a:srgbClr val="E05329"/>
                          </a:solidFill>
                          <a:effectLst/>
                          <a:latin typeface="Roboto" panose="02000000000000000000" pitchFamily="2" charset="0"/>
                          <a:ea typeface="+mn-ea"/>
                          <a:cs typeface="+mn-cs"/>
                        </a:rPr>
                        <a:t>- Est-ce que ça va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000" i="1" kern="1300" noProof="0" dirty="0">
                          <a:solidFill>
                            <a:srgbClr val="E05329"/>
                          </a:solidFill>
                          <a:effectLst/>
                          <a:latin typeface="Roboto" panose="02000000000000000000" pitchFamily="2" charset="0"/>
                          <a:ea typeface="+mn-ea"/>
                          <a:cs typeface="+mn-cs"/>
                        </a:rPr>
                        <a:t>- Euh oui… Et toi ? Ça va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000" i="1" kern="1300" noProof="0" dirty="0">
                          <a:solidFill>
                            <a:srgbClr val="E05329"/>
                          </a:solidFill>
                          <a:effectLst/>
                          <a:latin typeface="Roboto" panose="02000000000000000000" pitchFamily="2" charset="0"/>
                          <a:ea typeface="+mn-ea"/>
                          <a:cs typeface="+mn-cs"/>
                        </a:rPr>
                        <a:t>- T'es sûr que ça va ?</a:t>
                      </a:r>
                      <a:br>
                        <a:rPr lang="fr-FR" sz="1000" i="1" kern="1300" noProof="0" dirty="0">
                          <a:solidFill>
                            <a:srgbClr val="E05329"/>
                          </a:solidFill>
                          <a:effectLst/>
                          <a:latin typeface="Roboto" panose="02000000000000000000" pitchFamily="2" charset="0"/>
                          <a:ea typeface="+mn-ea"/>
                          <a:cs typeface="+mn-cs"/>
                        </a:rPr>
                      </a:br>
                      <a:r>
                        <a:rPr lang="fr-FR" sz="1000" i="1" kern="1300" noProof="0" dirty="0">
                          <a:solidFill>
                            <a:srgbClr val="E05329"/>
                          </a:solidFill>
                          <a:effectLst/>
                          <a:latin typeface="Roboto" panose="02000000000000000000" pitchFamily="2" charset="0"/>
                          <a:ea typeface="+mn-ea"/>
                          <a:cs typeface="+mn-cs"/>
                        </a:rPr>
                        <a:t>- Pourquoi tu me demandes encore ça ?</a:t>
                      </a:r>
                    </a:p>
                    <a:p>
                      <a:pPr marL="0" marR="0" lvl="0" indent="0" algn="l" defTabSz="457200" rtl="0" eaLnBrk="1" fontAlgn="auto" latinLnBrk="0" hangingPunct="1">
                        <a:lnSpc>
                          <a:spcPct val="114000"/>
                        </a:lnSpc>
                        <a:spcBef>
                          <a:spcPts val="0"/>
                        </a:spcBef>
                        <a:spcAft>
                          <a:spcPts val="0"/>
                        </a:spcAft>
                        <a:buClrTx/>
                        <a:buSzTx/>
                        <a:buFontTx/>
                        <a:buNone/>
                        <a:tabLst/>
                        <a:defRPr/>
                      </a:pPr>
                      <a:endParaRPr lang="fr-FR" sz="1000" i="1" kern="1300" noProof="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70285">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20563">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241396">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Choisissez une réponse pour chaque élément :</a:t>
                      </a:r>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La voix du chanteur </a:t>
                      </a:r>
                      <a:r>
                        <a:rPr lang="fr-FR" sz="1000" b="0" i="1" kern="1300" dirty="0">
                          <a:solidFill>
                            <a:srgbClr val="E05329"/>
                          </a:solidFill>
                          <a:effectLst/>
                          <a:latin typeface="Roboto" panose="02000000000000000000" pitchFamily="2" charset="0"/>
                          <a:ea typeface="+mn-ea"/>
                          <a:cs typeface="+mn-cs"/>
                        </a:rPr>
                        <a:t>est </a:t>
                      </a:r>
                      <a:r>
                        <a:rPr lang="fr-FR" sz="1000" b="1" i="1" kern="1300" dirty="0">
                          <a:solidFill>
                            <a:srgbClr val="E05329"/>
                          </a:solidFill>
                          <a:effectLst/>
                          <a:latin typeface="Roboto" panose="02000000000000000000" pitchFamily="2" charset="0"/>
                          <a:ea typeface="+mn-ea"/>
                          <a:cs typeface="+mn-cs"/>
                        </a:rPr>
                        <a:t>douce</a:t>
                      </a:r>
                      <a:r>
                        <a:rPr lang="fr-FR" sz="1000" i="1" kern="1300" dirty="0">
                          <a:solidFill>
                            <a:srgbClr val="E05329"/>
                          </a:solidFill>
                          <a:effectLst/>
                          <a:latin typeface="Roboto" panose="02000000000000000000" pitchFamily="2" charset="0"/>
                          <a:ea typeface="+mn-ea"/>
                          <a:cs typeface="+mn-cs"/>
                        </a:rPr>
                        <a:t>.</a:t>
                      </a:r>
                    </a:p>
                    <a:p>
                      <a:pPr marL="0" algn="l" defTabSz="755934" rtl="0" eaLnBrk="1" latinLnBrk="0" hangingPunct="1"/>
                      <a:r>
                        <a:rPr lang="fr-FR" sz="1000" i="1" kern="1300" dirty="0">
                          <a:solidFill>
                            <a:srgbClr val="E05329"/>
                          </a:solidFill>
                          <a:effectLst/>
                          <a:latin typeface="Roboto" panose="02000000000000000000" pitchFamily="2" charset="0"/>
                          <a:ea typeface="+mn-ea"/>
                          <a:cs typeface="+mn-cs"/>
                        </a:rPr>
                        <a:t>Le rythme des paroles est </a:t>
                      </a:r>
                      <a:r>
                        <a:rPr lang="fr-FR" sz="1000" b="1" i="1" kern="1300" dirty="0">
                          <a:solidFill>
                            <a:srgbClr val="E05329"/>
                          </a:solidFill>
                          <a:effectLst/>
                          <a:latin typeface="Roboto" panose="02000000000000000000" pitchFamily="2" charset="0"/>
                          <a:ea typeface="+mn-ea"/>
                          <a:cs typeface="+mn-cs"/>
                        </a:rPr>
                        <a:t>rapide</a:t>
                      </a:r>
                      <a:r>
                        <a:rPr lang="fr-FR" sz="1000" i="1" kern="1300" dirty="0">
                          <a:solidFill>
                            <a:srgbClr val="E05329"/>
                          </a:solidFill>
                          <a:effectLst/>
                          <a:latin typeface="Roboto" panose="02000000000000000000" pitchFamily="2" charset="0"/>
                          <a:ea typeface="+mn-ea"/>
                          <a:cs typeface="+mn-cs"/>
                        </a:rPr>
                        <a:t>.</a:t>
                      </a:r>
                    </a:p>
                    <a:p>
                      <a:r>
                        <a:rPr lang="fr-FR" sz="1000" i="1" kern="1300" dirty="0">
                          <a:solidFill>
                            <a:srgbClr val="E05329"/>
                          </a:solidFill>
                          <a:effectLst/>
                          <a:latin typeface="Roboto" panose="02000000000000000000" pitchFamily="2" charset="0"/>
                          <a:ea typeface="+mn-ea"/>
                          <a:cs typeface="+mn-cs"/>
                        </a:rPr>
                        <a:t>L’accent est mis sur </a:t>
                      </a:r>
                      <a:r>
                        <a:rPr lang="fr-FR" sz="1000" b="1" i="1" kern="1300" dirty="0">
                          <a:solidFill>
                            <a:srgbClr val="E05329"/>
                          </a:solidFill>
                          <a:effectLst/>
                          <a:latin typeface="Roboto" panose="02000000000000000000" pitchFamily="2" charset="0"/>
                          <a:ea typeface="+mn-ea"/>
                          <a:cs typeface="+mn-cs"/>
                        </a:rPr>
                        <a:t>le rythme</a:t>
                      </a:r>
                      <a:r>
                        <a:rPr lang="fr-FR" sz="1000" i="1" kern="1300" dirty="0">
                          <a:solidFill>
                            <a:srgbClr val="E05329"/>
                          </a:solidFill>
                          <a:effectLst/>
                          <a:latin typeface="Roboto" panose="02000000000000000000" pitchFamily="2" charset="0"/>
                          <a:ea typeface="+mn-ea"/>
                          <a:cs typeface="+mn-cs"/>
                        </a:rPr>
                        <a:t>.</a:t>
                      </a:r>
                    </a:p>
                    <a:p>
                      <a:r>
                        <a:rPr lang="fr-FR" sz="1000" i="1" kern="1300" dirty="0">
                          <a:solidFill>
                            <a:srgbClr val="E05329"/>
                          </a:solidFill>
                          <a:effectLst/>
                          <a:latin typeface="Roboto" panose="02000000000000000000" pitchFamily="2" charset="0"/>
                          <a:ea typeface="+mn-ea"/>
                          <a:cs typeface="+mn-cs"/>
                        </a:rPr>
                        <a:t>Le rythme de la musique </a:t>
                      </a:r>
                      <a:r>
                        <a:rPr lang="fr-FR" sz="1000" b="1" i="1" kern="1300" dirty="0">
                          <a:solidFill>
                            <a:srgbClr val="E05329"/>
                          </a:solidFill>
                          <a:effectLst/>
                          <a:latin typeface="Roboto" panose="02000000000000000000" pitchFamily="2" charset="0"/>
                          <a:ea typeface="+mn-ea"/>
                          <a:cs typeface="+mn-cs"/>
                        </a:rPr>
                        <a:t>change souvent</a:t>
                      </a:r>
                      <a:r>
                        <a:rPr lang="fr-FR" sz="1000" i="1" kern="1300" dirty="0">
                          <a:solidFill>
                            <a:srgbClr val="E05329"/>
                          </a:solidFill>
                          <a:effectLst/>
                          <a:latin typeface="Roboto" panose="02000000000000000000" pitchFamily="2" charset="0"/>
                          <a:ea typeface="+mn-ea"/>
                          <a:cs typeface="+mn-cs"/>
                        </a:rPr>
                        <a:t>.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La chanson est plutôt </a:t>
                      </a:r>
                      <a:r>
                        <a:rPr lang="fr-FR" sz="1000" b="1" i="1" kern="1300" dirty="0">
                          <a:solidFill>
                            <a:srgbClr val="E05329"/>
                          </a:solidFill>
                          <a:effectLst/>
                          <a:latin typeface="Roboto" panose="02000000000000000000" pitchFamily="2" charset="0"/>
                          <a:ea typeface="+mn-ea"/>
                          <a:cs typeface="+mn-cs"/>
                        </a:rPr>
                        <a:t>dansante</a:t>
                      </a:r>
                      <a:r>
                        <a:rPr lang="fr-FR" sz="1000" i="1" kern="1300" dirty="0">
                          <a:solidFill>
                            <a:srgbClr val="E05329"/>
                          </a:solidFill>
                          <a:effectLst/>
                          <a:latin typeface="Roboto" panose="02000000000000000000" pitchFamily="2" charset="0"/>
                          <a:ea typeface="+mn-ea"/>
                          <a:cs typeface="+mn-cs"/>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0563">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213686">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A. </a:t>
                      </a:r>
                      <a:r>
                        <a:rPr lang="fr-FR" sz="1000" b="0" i="0" kern="1300" baseline="0" dirty="0">
                          <a:solidFill>
                            <a:schemeClr val="dk1"/>
                          </a:solidFill>
                          <a:effectLst/>
                          <a:latin typeface="Roboto Medium" panose="02000000000000000000" pitchFamily="2" charset="0"/>
                          <a:ea typeface="+mn-ea"/>
                          <a:cs typeface="+mn-cs"/>
                        </a:rPr>
                        <a:t>Associez chaque partie de la chanson à son message.</a:t>
                      </a:r>
                      <a:endParaRPr lang="fr-FR" sz="1000" b="0" kern="1300" baseline="0" dirty="0">
                        <a:solidFill>
                          <a:schemeClr val="dk1"/>
                        </a:solidFill>
                        <a:effectLst/>
                        <a:latin typeface="Roboto Medium" panose="02000000000000000000" pitchFamily="2" charset="0"/>
                        <a:ea typeface="+mn-ea"/>
                        <a:cs typeface="+mn-cs"/>
                      </a:endParaRPr>
                    </a:p>
                    <a:p>
                      <a:pPr marL="0" algn="just" defTabSz="755934" rtl="0" eaLnBrk="1" latinLnBrk="0" hangingPunct="1">
                        <a:lnSpc>
                          <a:spcPct val="100000"/>
                        </a:lnSpc>
                        <a:spcAft>
                          <a:spcPts val="0"/>
                        </a:spcAft>
                      </a:pPr>
                      <a:r>
                        <a:rPr lang="fr-FR" sz="1000" b="1" i="1" kern="1300" dirty="0">
                          <a:solidFill>
                            <a:srgbClr val="E05329"/>
                          </a:solidFill>
                          <a:effectLst/>
                          <a:latin typeface="Roboto" panose="02000000000000000000" pitchFamily="2" charset="0"/>
                          <a:ea typeface="+mn-ea"/>
                          <a:cs typeface="+mn-cs"/>
                        </a:rPr>
                        <a:t>1er couplet</a:t>
                      </a:r>
                      <a:r>
                        <a:rPr lang="fr-FR" sz="1000" i="1" kern="1300" dirty="0">
                          <a:solidFill>
                            <a:srgbClr val="E05329"/>
                          </a:solidFill>
                          <a:effectLst/>
                          <a:latin typeface="Roboto" panose="02000000000000000000" pitchFamily="2" charset="0"/>
                          <a:ea typeface="+mn-ea"/>
                          <a:cs typeface="+mn-cs"/>
                        </a:rPr>
                        <a:t> : c’est lundi. Le chanteur pose une série très rapide de questions banales sur le week-end, le moral… </a:t>
                      </a:r>
                    </a:p>
                    <a:p>
                      <a:pPr marL="0" algn="just" defTabSz="755934" rtl="0" eaLnBrk="1" latinLnBrk="0" hangingPunct="1">
                        <a:lnSpc>
                          <a:spcPct val="100000"/>
                        </a:lnSpc>
                        <a:spcAft>
                          <a:spcPts val="0"/>
                        </a:spcAft>
                      </a:pPr>
                      <a:r>
                        <a:rPr lang="fr-FR" sz="1000" b="1" i="1" kern="1300" dirty="0">
                          <a:solidFill>
                            <a:srgbClr val="E05329"/>
                          </a:solidFill>
                          <a:effectLst/>
                          <a:latin typeface="Roboto" panose="02000000000000000000" pitchFamily="2" charset="0"/>
                          <a:ea typeface="+mn-ea"/>
                          <a:cs typeface="+mn-cs"/>
                        </a:rPr>
                        <a:t>Refrain </a:t>
                      </a:r>
                      <a:r>
                        <a:rPr lang="fr-FR" sz="1000" i="1" kern="1300" dirty="0">
                          <a:solidFill>
                            <a:srgbClr val="E05329"/>
                          </a:solidFill>
                          <a:effectLst/>
                          <a:latin typeface="Roboto" panose="02000000000000000000" pitchFamily="2" charset="0"/>
                          <a:ea typeface="+mn-ea"/>
                          <a:cs typeface="+mn-cs"/>
                        </a:rPr>
                        <a:t>: on répète avec insistance une réponse aux questions posées au début de la chanson : comme un lundi… </a:t>
                      </a:r>
                    </a:p>
                    <a:p>
                      <a:pPr marL="0" algn="just" defTabSz="755934" rtl="0" eaLnBrk="1" latinLnBrk="0" hangingPunct="1">
                        <a:lnSpc>
                          <a:spcPct val="100000"/>
                        </a:lnSpc>
                        <a:spcAft>
                          <a:spcPts val="0"/>
                        </a:spcAft>
                      </a:pPr>
                      <a:r>
                        <a:rPr lang="fr-FR" sz="1000" b="1" i="1" kern="1300" dirty="0">
                          <a:solidFill>
                            <a:srgbClr val="E05329"/>
                          </a:solidFill>
                          <a:effectLst/>
                          <a:latin typeface="Roboto" panose="02000000000000000000" pitchFamily="2" charset="0"/>
                          <a:ea typeface="+mn-ea"/>
                          <a:cs typeface="+mn-cs"/>
                        </a:rPr>
                        <a:t>2</a:t>
                      </a:r>
                      <a:r>
                        <a:rPr lang="fr-FR" sz="1000" b="1" i="1" kern="1300" baseline="30000" dirty="0">
                          <a:solidFill>
                            <a:srgbClr val="E05329"/>
                          </a:solidFill>
                          <a:effectLst/>
                          <a:latin typeface="Roboto" panose="02000000000000000000" pitchFamily="2" charset="0"/>
                          <a:ea typeface="+mn-ea"/>
                          <a:cs typeface="+mn-cs"/>
                        </a:rPr>
                        <a:t>e</a:t>
                      </a:r>
                      <a:r>
                        <a:rPr lang="fr-FR" sz="1000" b="1" i="1" kern="1300" dirty="0">
                          <a:solidFill>
                            <a:srgbClr val="E05329"/>
                          </a:solidFill>
                          <a:effectLst/>
                          <a:latin typeface="Roboto" panose="02000000000000000000" pitchFamily="2" charset="0"/>
                          <a:ea typeface="+mn-ea"/>
                          <a:cs typeface="+mn-cs"/>
                        </a:rPr>
                        <a:t> couplet </a:t>
                      </a:r>
                      <a:r>
                        <a:rPr lang="fr-FR" sz="1000" i="1" kern="1300" dirty="0">
                          <a:solidFill>
                            <a:srgbClr val="E05329"/>
                          </a:solidFill>
                          <a:effectLst/>
                          <a:latin typeface="Roboto" panose="02000000000000000000" pitchFamily="2" charset="0"/>
                          <a:ea typeface="+mn-ea"/>
                          <a:cs typeface="+mn-cs"/>
                        </a:rPr>
                        <a:t>: on parle des problèmes que l’on rencontre chaque semaine, toujours les mêmes.</a:t>
                      </a:r>
                    </a:p>
                    <a:p>
                      <a:pPr marL="0" algn="just" defTabSz="755934" rtl="0" eaLnBrk="1" latinLnBrk="0" hangingPunct="1">
                        <a:lnSpc>
                          <a:spcPct val="100000"/>
                        </a:lnSpc>
                        <a:spcAft>
                          <a:spcPts val="0"/>
                        </a:spcAft>
                      </a:pPr>
                      <a:r>
                        <a:rPr lang="fr-FR" sz="1000" b="1" i="1" kern="1300" dirty="0">
                          <a:solidFill>
                            <a:srgbClr val="E05329"/>
                          </a:solidFill>
                          <a:effectLst/>
                          <a:latin typeface="Roboto" panose="02000000000000000000" pitchFamily="2" charset="0"/>
                          <a:ea typeface="+mn-ea"/>
                          <a:cs typeface="+mn-cs"/>
                        </a:rPr>
                        <a:t>3</a:t>
                      </a:r>
                      <a:r>
                        <a:rPr lang="fr-FR" sz="1000" b="1" i="1" kern="1300" baseline="30000" dirty="0">
                          <a:solidFill>
                            <a:srgbClr val="E05329"/>
                          </a:solidFill>
                          <a:effectLst/>
                          <a:latin typeface="Roboto" panose="02000000000000000000" pitchFamily="2" charset="0"/>
                          <a:ea typeface="+mn-ea"/>
                          <a:cs typeface="+mn-cs"/>
                        </a:rPr>
                        <a:t>e</a:t>
                      </a:r>
                      <a:r>
                        <a:rPr lang="fr-FR" sz="1000" b="1" i="1" kern="1300" dirty="0">
                          <a:solidFill>
                            <a:srgbClr val="E05329"/>
                          </a:solidFill>
                          <a:effectLst/>
                          <a:latin typeface="Roboto" panose="02000000000000000000" pitchFamily="2" charset="0"/>
                          <a:ea typeface="+mn-ea"/>
                          <a:cs typeface="+mn-cs"/>
                        </a:rPr>
                        <a:t> couplet </a:t>
                      </a:r>
                      <a:r>
                        <a:rPr lang="fr-FR" sz="1000" i="1" kern="1300" dirty="0">
                          <a:solidFill>
                            <a:srgbClr val="E05329"/>
                          </a:solidFill>
                          <a:effectLst/>
                          <a:latin typeface="Roboto" panose="02000000000000000000" pitchFamily="2" charset="0"/>
                          <a:ea typeface="+mn-ea"/>
                          <a:cs typeface="+mn-cs"/>
                        </a:rPr>
                        <a:t>: c’est la fin de la semaine. On n’a pas le moral le dimanche : on sait que demain tout recommence. </a:t>
                      </a:r>
                    </a:p>
                    <a:p>
                      <a:pPr marL="0" algn="just" defTabSz="755934" rtl="0" eaLnBrk="1" latinLnBrk="0" hangingPunct="1">
                        <a:lnSpc>
                          <a:spcPct val="100000"/>
                        </a:lnSpc>
                        <a:spcAft>
                          <a:spcPts val="0"/>
                        </a:spcAft>
                      </a:pPr>
                      <a:r>
                        <a:rPr lang="fr-FR" sz="1000" b="1" i="1" kern="1300" dirty="0">
                          <a:solidFill>
                            <a:srgbClr val="E05329"/>
                          </a:solidFill>
                          <a:effectLst/>
                          <a:latin typeface="Roboto" panose="02000000000000000000" pitchFamily="2" charset="0"/>
                          <a:ea typeface="+mn-ea"/>
                          <a:cs typeface="+mn-cs"/>
                        </a:rPr>
                        <a:t>Dernier couplet </a:t>
                      </a:r>
                      <a:r>
                        <a:rPr lang="fr-FR" sz="1000" i="1" kern="1300" dirty="0">
                          <a:solidFill>
                            <a:srgbClr val="E05329"/>
                          </a:solidFill>
                          <a:effectLst/>
                          <a:latin typeface="Roboto" panose="02000000000000000000" pitchFamily="2" charset="0"/>
                          <a:ea typeface="+mn-ea"/>
                          <a:cs typeface="+mn-cs"/>
                        </a:rPr>
                        <a:t>: pour résister à la routine, on chante, on danse, on chauffe, bref, on fait la fête !</a:t>
                      </a:r>
                      <a:endParaRPr lang="fr-FR" sz="1000" kern="1300" dirty="0">
                        <a:solidFill>
                          <a:srgbClr val="E05329"/>
                        </a:solidFill>
                        <a:effectLst/>
                        <a:latin typeface="Roboto"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B. </a:t>
                      </a:r>
                      <a:r>
                        <a:rPr lang="fr-FR" sz="1000" b="0" i="0" kern="1300" baseline="0" dirty="0">
                          <a:solidFill>
                            <a:schemeClr val="dk1"/>
                          </a:solidFill>
                          <a:effectLst/>
                          <a:latin typeface="Roboto Medium" panose="02000000000000000000" pitchFamily="2" charset="0"/>
                          <a:ea typeface="+mn-ea"/>
                          <a:cs typeface="+mn-cs"/>
                          <a:sym typeface="Webdings" panose="05030102010509060703" pitchFamily="18" charset="2"/>
                        </a:rPr>
                        <a:t>À</a:t>
                      </a:r>
                      <a:r>
                        <a:rPr lang="fr-FR" sz="1000" b="0" i="0" kern="1300" baseline="0" dirty="0">
                          <a:solidFill>
                            <a:schemeClr val="dk1"/>
                          </a:solidFill>
                          <a:effectLst/>
                          <a:latin typeface="Roboto Medium" panose="02000000000000000000" pitchFamily="2" charset="0"/>
                          <a:ea typeface="+mn-ea"/>
                          <a:cs typeface="+mn-cs"/>
                        </a:rPr>
                        <a:t> votre avis, pourquoi le rythme et la musique du dernier couplet sont-ils différents ?</a:t>
                      </a:r>
                    </a:p>
                    <a:p>
                      <a:pPr marL="0" algn="l" defTabSz="755934" rtl="0" eaLnBrk="1" latinLnBrk="0" hangingPunct="1"/>
                      <a:r>
                        <a:rPr lang="fr-FR" sz="1000" b="0" i="1" kern="1300" baseline="0" dirty="0">
                          <a:solidFill>
                            <a:srgbClr val="E05329"/>
                          </a:solidFill>
                          <a:effectLst/>
                          <a:latin typeface="Roboto" panose="02000000000000000000" pitchFamily="2" charset="0"/>
                          <a:ea typeface="+mn-ea"/>
                          <a:cs typeface="+mn-cs"/>
                        </a:rPr>
                        <a:t>Parce que c’est le couplet de la fête. Le chanteur nous invite à chanter, danser, goûter, « chauffer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Que signifient les expressions « Comme un lundi » et « Lundi méchant ». Faites des hypothèses.</a:t>
                      </a:r>
                      <a:endParaRPr lang="fr-FR" sz="1000" b="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J’imagine que c’est pour décrire un mauvais lundi, un lundi où il fait beau et où on doit aller travailler au lieu de profiter du soleil par exemple. Alors, on parle de </a:t>
                      </a:r>
                      <a:r>
                        <a:rPr lang="fr-FR" sz="1000" b="1" i="1" kern="1300" baseline="0" dirty="0">
                          <a:solidFill>
                            <a:srgbClr val="E05329"/>
                          </a:solidFill>
                          <a:effectLst/>
                          <a:latin typeface="Roboto" panose="02000000000000000000" pitchFamily="2" charset="0"/>
                          <a:ea typeface="+mn-ea"/>
                          <a:cs typeface="+mn-cs"/>
                        </a:rPr>
                        <a:t>« lundi méchant »</a:t>
                      </a:r>
                      <a:r>
                        <a:rPr lang="fr-FR" sz="1000" b="0" i="1" kern="1300" baseline="0" dirty="0">
                          <a:solidFill>
                            <a:srgbClr val="E05329"/>
                          </a:solidFill>
                          <a:effectLst/>
                          <a:latin typeface="Roboto" panose="02000000000000000000" pitchFamily="2" charset="0"/>
                          <a:ea typeface="+mn-ea"/>
                          <a:cs typeface="+mn-cs"/>
                        </a:rPr>
                        <a:t>, non … ?</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sp>
        <p:nvSpPr>
          <p:cNvPr id="3" name="ZoneTexte 2">
            <a:extLst>
              <a:ext uri="{FF2B5EF4-FFF2-40B4-BE49-F238E27FC236}">
                <a16:creationId xmlns:a16="http://schemas.microsoft.com/office/drawing/2014/main" id="{0F4A3D7F-4F02-462C-84EC-E00D6B62F31A}"/>
              </a:ext>
            </a:extLst>
          </p:cNvPr>
          <p:cNvSpPr txBox="1"/>
          <p:nvPr/>
        </p:nvSpPr>
        <p:spPr>
          <a:xfrm>
            <a:off x="3923516" y="1440772"/>
            <a:ext cx="3279702" cy="984885"/>
          </a:xfrm>
          <a:prstGeom prst="rect">
            <a:avLst/>
          </a:prstGeom>
          <a:noFill/>
        </p:spPr>
        <p:txBody>
          <a:bodyPr wrap="square" rtlCol="0">
            <a:spAutoFit/>
          </a:bodyPr>
          <a:lstStyle/>
          <a:p>
            <a:pPr algn="just"/>
            <a:r>
              <a:rPr lang="fr-FR" sz="1000" b="1" i="1" kern="1300" dirty="0">
                <a:solidFill>
                  <a:srgbClr val="E05329"/>
                </a:solidFill>
                <a:latin typeface="Roboto" panose="02000000000000000000" pitchFamily="2" charset="0"/>
              </a:rPr>
              <a:t>« Comme un lundi », </a:t>
            </a:r>
            <a:r>
              <a:rPr lang="fr-FR" sz="1000" i="1" kern="1300" dirty="0">
                <a:solidFill>
                  <a:srgbClr val="E05329"/>
                </a:solidFill>
                <a:latin typeface="Roboto" panose="02000000000000000000" pitchFamily="2" charset="0"/>
              </a:rPr>
              <a:t>c’est ce qu’on répond à chaque fois qu’on prend de nos nouvelles en début de semaine. Cette réponse est devenue systématique, automatique et vide…</a:t>
            </a:r>
          </a:p>
          <a:p>
            <a:endParaRPr lang="fr-FR" dirty="0"/>
          </a:p>
        </p:txBody>
      </p:sp>
      <p:graphicFrame>
        <p:nvGraphicFramePr>
          <p:cNvPr id="5" name="Tableau 4">
            <a:extLst>
              <a:ext uri="{FF2B5EF4-FFF2-40B4-BE49-F238E27FC236}">
                <a16:creationId xmlns:a16="http://schemas.microsoft.com/office/drawing/2014/main" id="{6CE66B15-D732-44B2-8510-C3DE9D71FBE6}"/>
              </a:ext>
            </a:extLst>
          </p:cNvPr>
          <p:cNvGraphicFramePr>
            <a:graphicFrameLocks noGrp="1"/>
          </p:cNvGraphicFramePr>
          <p:nvPr>
            <p:extLst>
              <p:ext uri="{D42A27DB-BD31-4B8C-83A1-F6EECF244321}">
                <p14:modId xmlns:p14="http://schemas.microsoft.com/office/powerpoint/2010/main" val="1520646560"/>
              </p:ext>
            </p:extLst>
          </p:nvPr>
        </p:nvGraphicFramePr>
        <p:xfrm>
          <a:off x="3923517" y="7230045"/>
          <a:ext cx="3279701" cy="2169600"/>
        </p:xfrm>
        <a:graphic>
          <a:graphicData uri="http://schemas.openxmlformats.org/drawingml/2006/table">
            <a:tbl>
              <a:tblPr bandRow="1">
                <a:tableStyleId>{073A0DAA-6AF3-43AB-8588-CEC1D06C72B9}</a:tableStyleId>
              </a:tblPr>
              <a:tblGrid>
                <a:gridCol w="3279701">
                  <a:extLst>
                    <a:ext uri="{9D8B030D-6E8A-4147-A177-3AD203B41FA5}">
                      <a16:colId xmlns:a16="http://schemas.microsoft.com/office/drawing/2014/main" val="3480429281"/>
                    </a:ext>
                  </a:extLst>
                </a:gridCol>
              </a:tblGrid>
              <a:tr h="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24166944"/>
                  </a:ext>
                </a:extLst>
              </a:tr>
              <a:tr h="1741480">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Découvrez le clip officiel de la chanson en flashant le QR code.</a:t>
                      </a:r>
                    </a:p>
                    <a:p>
                      <a:r>
                        <a:rPr lang="fr-FR" sz="1000" b="0" kern="1300" baseline="0" dirty="0">
                          <a:solidFill>
                            <a:schemeClr val="dk1"/>
                          </a:solidFill>
                          <a:effectLst/>
                          <a:latin typeface="Roboto Medium" panose="02000000000000000000" pitchFamily="2" charset="0"/>
                          <a:ea typeface="+mn-ea"/>
                          <a:cs typeface="+mn-cs"/>
                        </a:rPr>
                        <a:t>De quelle humeur vous met-il ? Expliquez pourquoi ?</a:t>
                      </a:r>
                    </a:p>
                    <a:p>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Le clip de la chanson est plein de couleurs. Ça me met de bonne humeur</a:t>
                      </a:r>
                      <a:r>
                        <a:rPr lang="fr-FR" sz="1000" i="0" kern="1300" dirty="0">
                          <a:solidFill>
                            <a:srgbClr val="E05329"/>
                          </a:solidFill>
                          <a:effectLst/>
                          <a:latin typeface="Roboto" panose="02000000000000000000" pitchFamily="2" charset="0"/>
                          <a:ea typeface="+mn-ea"/>
                          <a:cs typeface="+mn-cs"/>
                        </a:rPr>
                        <a:t> </a:t>
                      </a:r>
                      <a:r>
                        <a:rPr lang="fr-FR" sz="1000" i="0" kern="1300" dirty="0">
                          <a:solidFill>
                            <a:srgbClr val="E05329"/>
                          </a:solidFill>
                          <a:effectLst/>
                          <a:latin typeface="Roboto" panose="02000000000000000000" pitchFamily="2" charset="0"/>
                          <a:ea typeface="+mn-ea"/>
                          <a:cs typeface="+mn-cs"/>
                          <a:sym typeface="Wingdings" panose="05000000000000000000" pitchFamily="2" charset="2"/>
                        </a:rPr>
                        <a:t> </a:t>
                      </a:r>
                    </a:p>
                    <a:p>
                      <a:pPr algn="just"/>
                      <a:endParaRPr lang="fr-FR" sz="1000" i="0" kern="1300" dirty="0">
                        <a:solidFill>
                          <a:srgbClr val="E05329"/>
                        </a:solidFill>
                        <a:effectLst/>
                        <a:latin typeface="Roboto" panose="02000000000000000000" pitchFamily="2" charset="0"/>
                        <a:ea typeface="+mn-ea"/>
                        <a:cs typeface="+mn-cs"/>
                        <a:sym typeface="Wingdings" panose="05000000000000000000" pitchFamily="2" charset="2"/>
                      </a:endParaRPr>
                    </a:p>
                    <a:p>
                      <a:pPr algn="just"/>
                      <a:r>
                        <a:rPr lang="fr-FR" sz="1000" i="0" kern="1300" dirty="0">
                          <a:solidFill>
                            <a:srgbClr val="E05329"/>
                          </a:solidFill>
                          <a:effectLst/>
                          <a:latin typeface="Roboto" panose="02000000000000000000" pitchFamily="2" charset="0"/>
                          <a:ea typeface="+mn-ea"/>
                          <a:cs typeface="+mn-cs"/>
                          <a:sym typeface="Wingdings" panose="05000000000000000000" pitchFamily="2" charset="2"/>
                        </a:rPr>
                        <a:t>Note : </a:t>
                      </a:r>
                      <a:r>
                        <a:rPr lang="fr-FR" sz="1000" i="1" kern="1300" dirty="0">
                          <a:solidFill>
                            <a:srgbClr val="E05329"/>
                          </a:solidFill>
                          <a:effectLst/>
                          <a:latin typeface="Roboto" panose="02000000000000000000" pitchFamily="2" charset="0"/>
                          <a:ea typeface="+mn-ea"/>
                          <a:cs typeface="+mn-cs"/>
                          <a:sym typeface="Wingdings" panose="05000000000000000000" pitchFamily="2" charset="2"/>
                        </a:rPr>
                        <a:t>r</a:t>
                      </a:r>
                      <a:r>
                        <a:rPr lang="fr-FR" sz="1000" i="1" kern="1300" dirty="0">
                          <a:solidFill>
                            <a:srgbClr val="E05329"/>
                          </a:solidFill>
                          <a:effectLst/>
                          <a:latin typeface="Roboto" panose="02000000000000000000" pitchFamily="2" charset="0"/>
                          <a:ea typeface="+mn-ea"/>
                          <a:cs typeface="+mn-cs"/>
                        </a:rPr>
                        <a:t>éalisée par Leila Sy, la vidéo commence chez un coiffeur, un lieu populaire, où on discute de tout et de rien, la routine.... Gaël s’en va et décide de créer son lundi méchant en compagnie de ses proches.</a:t>
                      </a:r>
                      <a:endParaRPr lang="fr-FR" sz="1000" b="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9223267"/>
                  </a:ext>
                </a:extLst>
              </a:tr>
            </a:tbl>
          </a:graphicData>
        </a:graphic>
      </p:graphicFrame>
      <p:pic>
        <p:nvPicPr>
          <p:cNvPr id="11" name="Image 10">
            <a:extLst>
              <a:ext uri="{FF2B5EF4-FFF2-40B4-BE49-F238E27FC236}">
                <a16:creationId xmlns:a16="http://schemas.microsoft.com/office/drawing/2014/main" id="{953926E3-C038-314D-BC6F-B8021977692D}"/>
              </a:ext>
            </a:extLst>
          </p:cNvPr>
          <p:cNvPicPr>
            <a:picLocks noChangeAspect="1"/>
          </p:cNvPicPr>
          <p:nvPr/>
        </p:nvPicPr>
        <p:blipFill>
          <a:blip r:embed="rId4"/>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11D20A9-CA62-E941-00C8-493B17DC000E}"/>
              </a:ext>
            </a:extLst>
          </p:cNvPr>
          <p:cNvPicPr>
            <a:picLocks noChangeAspect="1"/>
          </p:cNvPicPr>
          <p:nvPr/>
        </p:nvPicPr>
        <p:blipFill>
          <a:blip r:embed="rId2"/>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Lundi méchant » </a:t>
            </a:r>
            <a:r>
              <a:rPr lang="fr-FR" sz="1200" dirty="0">
                <a:latin typeface="Roboto" panose="02000000000000000000" pitchFamily="2" charset="0"/>
                <a:ea typeface="Roboto" panose="02000000000000000000" pitchFamily="2" charset="0"/>
              </a:rPr>
              <a:t>Gaël Faye</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6" y="9705517"/>
            <a:ext cx="2334773" cy="247760"/>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Frédérique </a:t>
            </a:r>
            <a:r>
              <a:rPr lang="fr-FR" sz="800" dirty="0" err="1">
                <a:latin typeface="Roboto Light" panose="02000000000000000000" pitchFamily="2" charset="0"/>
                <a:ea typeface="Roboto" panose="02000000000000000000" pitchFamily="2" charset="0"/>
              </a:rPr>
              <a:t>Treffandier</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pPr lvl="0"/>
            <a:r>
              <a:rPr lang="fr-FR" sz="1300" b="1" dirty="0">
                <a:solidFill>
                  <a:prstClr val="white"/>
                </a:solidFill>
                <a:latin typeface="Roboto" panose="02000000000000000000" pitchFamily="2" charset="0"/>
                <a:ea typeface="Roboto" panose="02000000000000000000" pitchFamily="2" charset="0"/>
              </a:rPr>
              <a:t>SOCIÉTÉ</a:t>
            </a:r>
            <a:endParaRPr lang="fr-FR" sz="1300" b="1" dirty="0">
              <a:solidFill>
                <a:schemeClr val="bg1"/>
              </a:solidFill>
              <a:latin typeface="Roboto" panose="02000000000000000000" pitchFamily="2" charset="0"/>
              <a:ea typeface="Roboto" panose="02000000000000000000" pitchFamily="2" charset="0"/>
            </a:endParaRPr>
          </a:p>
        </p:txBody>
      </p:sp>
      <p:sp>
        <p:nvSpPr>
          <p:cNvPr id="9" name="ZoneTexte 8">
            <a:extLst>
              <a:ext uri="{FF2B5EF4-FFF2-40B4-BE49-F238E27FC236}">
                <a16:creationId xmlns:a16="http://schemas.microsoft.com/office/drawing/2014/main" id="{65E80DF0-F525-B349-8805-B3BF35D53383}"/>
              </a:ext>
            </a:extLst>
          </p:cNvPr>
          <p:cNvSpPr txBox="1"/>
          <p:nvPr/>
        </p:nvSpPr>
        <p:spPr>
          <a:xfrm>
            <a:off x="-2914525" y="112250"/>
            <a:ext cx="870751" cy="769441"/>
          </a:xfrm>
          <a:prstGeom prst="rect">
            <a:avLst/>
          </a:prstGeom>
          <a:noFill/>
        </p:spPr>
        <p:txBody>
          <a:bodyPr wrap="none" rtlCol="0">
            <a:spAutoFit/>
          </a:bodyPr>
          <a:lstStyle/>
          <a:p>
            <a:r>
              <a:rPr lang="fr-FR" sz="4400" b="1" spc="-100" dirty="0">
                <a:solidFill>
                  <a:srgbClr val="5194C4"/>
                </a:solidFill>
                <a:latin typeface="Roboto Black" panose="02000000000000000000" pitchFamily="2" charset="0"/>
                <a:ea typeface="Roboto Black" panose="02000000000000000000" pitchFamily="2" charset="0"/>
              </a:rPr>
              <a:t>A2</a:t>
            </a:r>
            <a:endParaRPr lang="fr-FR" sz="4400" dirty="0">
              <a:solidFill>
                <a:srgbClr val="5194C4"/>
              </a:solidFill>
            </a:endParaRPr>
          </a:p>
        </p:txBody>
      </p:sp>
      <p:sp>
        <p:nvSpPr>
          <p:cNvPr id="12" name="ZoneTexte 11">
            <a:extLst>
              <a:ext uri="{FF2B5EF4-FFF2-40B4-BE49-F238E27FC236}">
                <a16:creationId xmlns:a16="http://schemas.microsoft.com/office/drawing/2014/main" id="{4DD95A50-527F-18CC-A104-64E32B83E55B}"/>
              </a:ext>
            </a:extLst>
          </p:cNvPr>
          <p:cNvSpPr txBox="1"/>
          <p:nvPr/>
        </p:nvSpPr>
        <p:spPr>
          <a:xfrm>
            <a:off x="965201" y="1253067"/>
            <a:ext cx="5435598" cy="155840"/>
          </a:xfrm>
          <a:prstGeom prst="rect">
            <a:avLst/>
          </a:prstGeom>
          <a:noFill/>
        </p:spPr>
        <p:txBody>
          <a:bodyPr wrap="square" lIns="0" tIns="0" rIns="0" bIns="0" rtlCol="0">
            <a:spAutoFit/>
          </a:bodyPr>
          <a:lstStyle/>
          <a:p>
            <a:r>
              <a:rPr lang="fr-FR" sz="1000" kern="1300" dirty="0">
                <a:solidFill>
                  <a:schemeClr val="dk1"/>
                </a:solidFill>
                <a:latin typeface="Roboto Medium" panose="02000000000000000000" pitchFamily="2" charset="0"/>
              </a:rPr>
              <a:t>Classez les</a:t>
            </a:r>
            <a:r>
              <a:rPr lang="fr-FR" sz="1000" b="1" kern="1300" dirty="0">
                <a:solidFill>
                  <a:schemeClr val="dk1"/>
                </a:solidFill>
                <a:latin typeface="Roboto Medium" panose="02000000000000000000" pitchFamily="2" charset="0"/>
              </a:rPr>
              <a:t> jours </a:t>
            </a:r>
            <a:r>
              <a:rPr lang="fr-FR" sz="1000" kern="1300" dirty="0">
                <a:solidFill>
                  <a:schemeClr val="dk1"/>
                </a:solidFill>
                <a:latin typeface="Roboto Medium" panose="02000000000000000000" pitchFamily="2" charset="0"/>
              </a:rPr>
              <a:t>de la semaine par ordre de préférence.</a:t>
            </a:r>
          </a:p>
        </p:txBody>
      </p:sp>
      <p:pic>
        <p:nvPicPr>
          <p:cNvPr id="15" name="Image 14">
            <a:extLst>
              <a:ext uri="{FF2B5EF4-FFF2-40B4-BE49-F238E27FC236}">
                <a16:creationId xmlns:a16="http://schemas.microsoft.com/office/drawing/2014/main" id="{59916CC9-3EA2-3FD7-D777-B4271DC1C7FC}"/>
              </a:ext>
            </a:extLst>
          </p:cNvPr>
          <p:cNvPicPr>
            <a:picLocks noChangeAspect="1"/>
          </p:cNvPicPr>
          <p:nvPr/>
        </p:nvPicPr>
        <p:blipFill>
          <a:blip r:embed="rId3"/>
          <a:stretch>
            <a:fillRect/>
          </a:stretch>
        </p:blipFill>
        <p:spPr>
          <a:xfrm>
            <a:off x="312646" y="1163375"/>
            <a:ext cx="508000" cy="508000"/>
          </a:xfrm>
          <a:prstGeom prst="rect">
            <a:avLst/>
          </a:prstGeom>
        </p:spPr>
      </p:pic>
      <p:graphicFrame>
        <p:nvGraphicFramePr>
          <p:cNvPr id="2" name="Tableau 1">
            <a:extLst>
              <a:ext uri="{FF2B5EF4-FFF2-40B4-BE49-F238E27FC236}">
                <a16:creationId xmlns:a16="http://schemas.microsoft.com/office/drawing/2014/main" id="{05E89DF7-2295-4EE3-B2AC-043EB760B5C2}"/>
              </a:ext>
            </a:extLst>
          </p:cNvPr>
          <p:cNvGraphicFramePr>
            <a:graphicFrameLocks noGrp="1"/>
          </p:cNvGraphicFramePr>
          <p:nvPr>
            <p:extLst>
              <p:ext uri="{D42A27DB-BD31-4B8C-83A1-F6EECF244321}">
                <p14:modId xmlns:p14="http://schemas.microsoft.com/office/powerpoint/2010/main" val="4160754863"/>
              </p:ext>
            </p:extLst>
          </p:nvPr>
        </p:nvGraphicFramePr>
        <p:xfrm>
          <a:off x="586740" y="1752600"/>
          <a:ext cx="6400800" cy="2245112"/>
        </p:xfrm>
        <a:graphic>
          <a:graphicData uri="http://schemas.openxmlformats.org/drawingml/2006/table">
            <a:tbl>
              <a:tblPr firstRow="1" bandRow="1">
                <a:tableStyleId>{C4B1156A-380E-4F78-BDF5-A606A8083BF9}</a:tableStyleId>
              </a:tblPr>
              <a:tblGrid>
                <a:gridCol w="2133600">
                  <a:extLst>
                    <a:ext uri="{9D8B030D-6E8A-4147-A177-3AD203B41FA5}">
                      <a16:colId xmlns:a16="http://schemas.microsoft.com/office/drawing/2014/main" val="3103182991"/>
                    </a:ext>
                  </a:extLst>
                </a:gridCol>
                <a:gridCol w="2133600">
                  <a:extLst>
                    <a:ext uri="{9D8B030D-6E8A-4147-A177-3AD203B41FA5}">
                      <a16:colId xmlns:a16="http://schemas.microsoft.com/office/drawing/2014/main" val="2875361735"/>
                    </a:ext>
                  </a:extLst>
                </a:gridCol>
                <a:gridCol w="2133600">
                  <a:extLst>
                    <a:ext uri="{9D8B030D-6E8A-4147-A177-3AD203B41FA5}">
                      <a16:colId xmlns:a16="http://schemas.microsoft.com/office/drawing/2014/main" val="3098891759"/>
                    </a:ext>
                  </a:extLst>
                </a:gridCol>
              </a:tblGrid>
              <a:tr h="802546">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2800" b="0" dirty="0">
                          <a:solidFill>
                            <a:schemeClr val="accent4">
                              <a:lumMod val="75000"/>
                            </a:schemeClr>
                          </a:solidFill>
                          <a:latin typeface="Roboto" panose="02000000000000000000"/>
                        </a:rPr>
                        <a:t>LUNDI</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2800" b="0" dirty="0">
                          <a:solidFill>
                            <a:schemeClr val="accent4">
                              <a:lumMod val="75000"/>
                            </a:schemeClr>
                          </a:solidFill>
                          <a:latin typeface="Roboto" panose="02000000000000000000"/>
                        </a:rPr>
                        <a:t>MERCREDI</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2800" b="0" dirty="0">
                          <a:solidFill>
                            <a:schemeClr val="accent4">
                              <a:lumMod val="75000"/>
                            </a:schemeClr>
                          </a:solidFill>
                          <a:latin typeface="Roboto" panose="02000000000000000000"/>
                        </a:rPr>
                        <a:t>VENDREDI</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834449320"/>
                  </a:ext>
                </a:extLst>
              </a:tr>
              <a:tr h="721283">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2800" b="0" dirty="0">
                          <a:solidFill>
                            <a:schemeClr val="accent4">
                              <a:lumMod val="75000"/>
                            </a:schemeClr>
                          </a:solidFill>
                          <a:latin typeface="Roboto" panose="02000000000000000000"/>
                        </a:rPr>
                        <a:t>MARDI</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2800" b="0" dirty="0">
                          <a:solidFill>
                            <a:schemeClr val="accent4">
                              <a:lumMod val="75000"/>
                            </a:schemeClr>
                          </a:solidFill>
                          <a:latin typeface="Roboto" panose="02000000000000000000"/>
                        </a:rPr>
                        <a:t>JEUDI</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2800" b="0" baseline="0" dirty="0">
                          <a:solidFill>
                            <a:schemeClr val="accent4">
                              <a:lumMod val="75000"/>
                            </a:schemeClr>
                          </a:solidFill>
                          <a:latin typeface="Roboto" panose="02000000000000000000"/>
                        </a:rPr>
                        <a:t>SAMEDI</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876612198"/>
                  </a:ext>
                </a:extLst>
              </a:tr>
              <a:tr h="721283">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fr-FR" sz="2800" b="0" dirty="0">
                        <a:solidFill>
                          <a:schemeClr val="accent4">
                            <a:lumMod val="75000"/>
                          </a:schemeClr>
                        </a:solidFill>
                        <a:latin typeface="Roboto" panose="02000000000000000000"/>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fr-FR" sz="2800" b="0" baseline="0" dirty="0">
                        <a:solidFill>
                          <a:schemeClr val="accent4">
                            <a:lumMod val="75000"/>
                          </a:schemeClr>
                        </a:solidFill>
                        <a:latin typeface="Roboto" panose="02000000000000000000"/>
                      </a:endParaRPr>
                    </a:p>
                  </a:txBody>
                  <a:tcPr anchor="ctr">
                    <a:lnL w="12700" cap="flat" cmpd="sng" algn="ctr">
                      <a:no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2800" b="0" dirty="0">
                          <a:solidFill>
                            <a:schemeClr val="accent4">
                              <a:lumMod val="75000"/>
                            </a:schemeClr>
                          </a:solidFill>
                          <a:latin typeface="Roboto" panose="02000000000000000000"/>
                        </a:rPr>
                        <a:t>DIMANCHE</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638215774"/>
                  </a:ext>
                </a:extLst>
              </a:tr>
            </a:tbl>
          </a:graphicData>
        </a:graphic>
      </p:graphicFrame>
      <p:graphicFrame>
        <p:nvGraphicFramePr>
          <p:cNvPr id="4" name="Tableau 3">
            <a:extLst>
              <a:ext uri="{FF2B5EF4-FFF2-40B4-BE49-F238E27FC236}">
                <a16:creationId xmlns:a16="http://schemas.microsoft.com/office/drawing/2014/main" id="{6411C0E4-83F3-4879-AA2A-E0D08B0D64B2}"/>
              </a:ext>
            </a:extLst>
          </p:cNvPr>
          <p:cNvGraphicFramePr>
            <a:graphicFrameLocks noGrp="1"/>
          </p:cNvGraphicFramePr>
          <p:nvPr>
            <p:extLst>
              <p:ext uri="{D42A27DB-BD31-4B8C-83A1-F6EECF244321}">
                <p14:modId xmlns:p14="http://schemas.microsoft.com/office/powerpoint/2010/main" val="3603235795"/>
              </p:ext>
            </p:extLst>
          </p:nvPr>
        </p:nvGraphicFramePr>
        <p:xfrm>
          <a:off x="566646" y="4420416"/>
          <a:ext cx="6400800" cy="4581725"/>
        </p:xfrm>
        <a:graphic>
          <a:graphicData uri="http://schemas.openxmlformats.org/drawingml/2006/table">
            <a:tbl>
              <a:tblPr firstRow="1" bandRow="1">
                <a:tableStyleId>{C4B1156A-380E-4F78-BDF5-A606A8083BF9}</a:tableStyleId>
              </a:tblPr>
              <a:tblGrid>
                <a:gridCol w="1600200">
                  <a:extLst>
                    <a:ext uri="{9D8B030D-6E8A-4147-A177-3AD203B41FA5}">
                      <a16:colId xmlns:a16="http://schemas.microsoft.com/office/drawing/2014/main" val="3761303455"/>
                    </a:ext>
                  </a:extLst>
                </a:gridCol>
                <a:gridCol w="1600200">
                  <a:extLst>
                    <a:ext uri="{9D8B030D-6E8A-4147-A177-3AD203B41FA5}">
                      <a16:colId xmlns:a16="http://schemas.microsoft.com/office/drawing/2014/main" val="3354318163"/>
                    </a:ext>
                  </a:extLst>
                </a:gridCol>
                <a:gridCol w="1600200">
                  <a:extLst>
                    <a:ext uri="{9D8B030D-6E8A-4147-A177-3AD203B41FA5}">
                      <a16:colId xmlns:a16="http://schemas.microsoft.com/office/drawing/2014/main" val="469388796"/>
                    </a:ext>
                  </a:extLst>
                </a:gridCol>
                <a:gridCol w="1600200">
                  <a:extLst>
                    <a:ext uri="{9D8B030D-6E8A-4147-A177-3AD203B41FA5}">
                      <a16:colId xmlns:a16="http://schemas.microsoft.com/office/drawing/2014/main" val="1936716369"/>
                    </a:ext>
                  </a:extLst>
                </a:gridCol>
              </a:tblGrid>
              <a:tr h="68176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kern="1200" dirty="0">
                          <a:solidFill>
                            <a:schemeClr val="accent6"/>
                          </a:solidFill>
                          <a:effectLst/>
                          <a:latin typeface="segoe ui emoji" panose="020B0502040204020203" pitchFamily="34" charset="0"/>
                          <a:ea typeface="+mn-ea"/>
                          <a:cs typeface="+mn-cs"/>
                        </a:rPr>
                        <a:t>😁</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500" dirty="0"/>
                    </a:p>
                    <a:p>
                      <a:pPr marL="0" marR="0" lvl="0" indent="0" algn="ctr" defTabSz="755934" rtl="0" eaLnBrk="1" fontAlgn="auto" latinLnBrk="0" hangingPunct="1">
                        <a:lnSpc>
                          <a:spcPct val="100000"/>
                        </a:lnSpc>
                        <a:spcBef>
                          <a:spcPts val="0"/>
                        </a:spcBef>
                        <a:spcAft>
                          <a:spcPts val="0"/>
                        </a:spcAft>
                        <a:buClrTx/>
                        <a:buSzTx/>
                        <a:buFontTx/>
                        <a:buNone/>
                        <a:tabLst/>
                        <a:defRPr/>
                      </a:pPr>
                      <a:r>
                        <a:rPr lang="fr-FR" b="0" dirty="0"/>
                        <a:t>Content(e)</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fr-FR" b="0" i="0" dirty="0">
                        <a:solidFill>
                          <a:srgbClr val="222222"/>
                        </a:solidFill>
                        <a:effectLst/>
                        <a:latin typeface="segoe ui emoji" panose="020B0502040204020203" pitchFamily="34" charset="0"/>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kern="1200" dirty="0">
                          <a:solidFill>
                            <a:schemeClr val="accent4">
                              <a:lumMod val="60000"/>
                              <a:lumOff val="40000"/>
                            </a:schemeClr>
                          </a:solidFill>
                          <a:effectLst/>
                          <a:latin typeface="segoe ui emoji" panose="020B0502040204020203" pitchFamily="34" charset="0"/>
                          <a:ea typeface="+mn-ea"/>
                          <a:cs typeface="+mn-cs"/>
                        </a:rPr>
                        <a:t>😴</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500" b="1" kern="1200" dirty="0">
                        <a:solidFill>
                          <a:schemeClr val="dk1"/>
                        </a:solidFill>
                        <a:latin typeface="+mn-lt"/>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Fatigué(e)</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dirty="0"/>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kern="1200" dirty="0">
                          <a:solidFill>
                            <a:schemeClr val="accent4">
                              <a:lumMod val="60000"/>
                              <a:lumOff val="40000"/>
                            </a:schemeClr>
                          </a:solidFill>
                          <a:effectLst/>
                          <a:latin typeface="segoe ui emoji" panose="020B0502040204020203" pitchFamily="34" charset="0"/>
                          <a:ea typeface="+mn-ea"/>
                          <a:cs typeface="+mn-cs"/>
                        </a:rPr>
                        <a:t>😐</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500" b="0" i="0" dirty="0">
                        <a:solidFill>
                          <a:srgbClr val="222222"/>
                        </a:solidFill>
                        <a:effectLst/>
                        <a:latin typeface="segoe ui emoji" panose="020B0502040204020203" pitchFamily="34" charset="0"/>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Indifférent(e)</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kern="1200" dirty="0">
                          <a:solidFill>
                            <a:schemeClr val="accent6"/>
                          </a:solidFill>
                          <a:effectLst/>
                          <a:latin typeface="segoe ui emoji" panose="020B0502040204020203" pitchFamily="34" charset="0"/>
                          <a:ea typeface="+mn-ea"/>
                          <a:cs typeface="+mn-cs"/>
                        </a:rPr>
                        <a:t>😎</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500" b="0" i="0" dirty="0">
                        <a:solidFill>
                          <a:srgbClr val="222222"/>
                        </a:solidFill>
                        <a:effectLst/>
                        <a:latin typeface="segoe ui emoji" panose="020B0502040204020203" pitchFamily="34" charset="0"/>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Détendu(e)</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626298079"/>
                  </a:ext>
                </a:extLst>
              </a:tr>
              <a:tr h="1543948">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dirty="0">
                          <a:solidFill>
                            <a:srgbClr val="E05329"/>
                          </a:solidFill>
                          <a:effectLst/>
                          <a:latin typeface="segoe ui emoji" panose="020B0502040204020203" pitchFamily="34" charset="0"/>
                        </a:rPr>
                        <a:t>😖</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500" b="0" i="0" dirty="0">
                        <a:solidFill>
                          <a:srgbClr val="222222"/>
                        </a:solidFill>
                        <a:effectLst/>
                        <a:latin typeface="segoe ui emoji" panose="020B0502040204020203" pitchFamily="34" charset="0"/>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Énervé(e)</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kern="1200" dirty="0">
                          <a:solidFill>
                            <a:srgbClr val="E05329"/>
                          </a:solidFill>
                          <a:effectLst/>
                          <a:latin typeface="segoe ui emoji" panose="020B0502040204020203" pitchFamily="34" charset="0"/>
                          <a:ea typeface="+mn-ea"/>
                          <a:cs typeface="+mn-cs"/>
                        </a:rPr>
                        <a:t>😬</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500" dirty="0"/>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Stressé(e)</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kern="1200" dirty="0">
                          <a:solidFill>
                            <a:schemeClr val="accent6"/>
                          </a:solidFill>
                          <a:effectLst/>
                          <a:latin typeface="segoe ui emoji" panose="020B0502040204020203" pitchFamily="34" charset="0"/>
                          <a:ea typeface="+mn-ea"/>
                          <a:cs typeface="+mn-cs"/>
                        </a:rPr>
                        <a:t>🤓</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500" b="0" i="0" kern="1200" dirty="0">
                        <a:solidFill>
                          <a:schemeClr val="dk1"/>
                        </a:solidFill>
                        <a:effectLst/>
                        <a:latin typeface="+mn-lt"/>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Travailleur</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Travailleuse</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kern="1200" dirty="0">
                          <a:solidFill>
                            <a:schemeClr val="accent6"/>
                          </a:solidFill>
                          <a:effectLst/>
                          <a:latin typeface="segoe ui emoji" panose="020B0502040204020203" pitchFamily="34" charset="0"/>
                          <a:ea typeface="+mn-ea"/>
                          <a:cs typeface="+mn-cs"/>
                        </a:rPr>
                        <a:t>🤩</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500" b="0" i="0" dirty="0">
                        <a:solidFill>
                          <a:srgbClr val="222222"/>
                        </a:solidFill>
                        <a:effectLst/>
                        <a:latin typeface="segoe ui emoji" panose="020B0502040204020203" pitchFamily="34" charset="0"/>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Festif / festive</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479593115"/>
                  </a:ext>
                </a:extLst>
              </a:tr>
              <a:tr h="1458341">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dirty="0">
                          <a:solidFill>
                            <a:schemeClr val="accent4">
                              <a:lumMod val="60000"/>
                              <a:lumOff val="40000"/>
                            </a:schemeClr>
                          </a:solidFill>
                          <a:effectLst/>
                          <a:latin typeface="segoe ui emoji" panose="020B0502040204020203" pitchFamily="34" charset="0"/>
                        </a:rPr>
                        <a:t>😌</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500" b="0" i="0" dirty="0">
                        <a:solidFill>
                          <a:srgbClr val="222222"/>
                        </a:solidFill>
                        <a:effectLst/>
                        <a:latin typeface="segoe ui emoji" panose="020B0502040204020203" pitchFamily="34" charset="0"/>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Calme</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kern="1200" dirty="0">
                          <a:solidFill>
                            <a:srgbClr val="E05329"/>
                          </a:solidFill>
                          <a:effectLst/>
                          <a:latin typeface="segoe ui emoji" panose="020B0502040204020203" pitchFamily="34" charset="0"/>
                          <a:ea typeface="+mn-ea"/>
                          <a:cs typeface="+mn-cs"/>
                        </a:rPr>
                        <a:t>😩</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500" b="0" i="0" dirty="0">
                        <a:solidFill>
                          <a:srgbClr val="222222"/>
                        </a:solidFill>
                        <a:effectLst/>
                        <a:latin typeface="segoe ui emoji" panose="020B0502040204020203" pitchFamily="34" charset="0"/>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Pas intéressé(e)</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kern="1200" dirty="0">
                          <a:solidFill>
                            <a:schemeClr val="dk1"/>
                          </a:solidFill>
                          <a:effectLst/>
                          <a:latin typeface="+mn-lt"/>
                          <a:ea typeface="+mn-ea"/>
                          <a:cs typeface="+mn-cs"/>
                        </a:rPr>
                        <a:t>😶</a:t>
                      </a:r>
                      <a:endParaRPr lang="fr-FR" sz="9600" b="1" kern="1200" dirty="0">
                        <a:solidFill>
                          <a:schemeClr val="dk1"/>
                        </a:solidFill>
                        <a:latin typeface="+mn-lt"/>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________</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4800" b="0" i="0" kern="1200" dirty="0">
                          <a:solidFill>
                            <a:schemeClr val="dk1"/>
                          </a:solidFill>
                          <a:effectLst/>
                          <a:latin typeface="+mn-lt"/>
                          <a:ea typeface="+mn-ea"/>
                          <a:cs typeface="+mn-cs"/>
                        </a:rPr>
                        <a:t>😶</a:t>
                      </a:r>
                      <a:endParaRPr lang="fr-FR" sz="9600" b="0" kern="1200" dirty="0">
                        <a:solidFill>
                          <a:schemeClr val="dk1"/>
                        </a:solidFill>
                        <a:latin typeface="+mn-lt"/>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88" b="0" kern="1200" dirty="0">
                          <a:solidFill>
                            <a:schemeClr val="dk1"/>
                          </a:solidFill>
                          <a:latin typeface="+mn-lt"/>
                          <a:ea typeface="+mn-ea"/>
                          <a:cs typeface="+mn-cs"/>
                        </a:rPr>
                        <a:t>________</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616875453"/>
                  </a:ext>
                </a:extLst>
              </a:tr>
            </a:tbl>
          </a:graphicData>
        </a:graphic>
      </p:graphicFrame>
      <p:pic>
        <p:nvPicPr>
          <p:cNvPr id="26" name="Image 25">
            <a:extLst>
              <a:ext uri="{FF2B5EF4-FFF2-40B4-BE49-F238E27FC236}">
                <a16:creationId xmlns:a16="http://schemas.microsoft.com/office/drawing/2014/main" id="{2DDD2C8D-AE90-4887-9428-8F7256748DBF}"/>
              </a:ext>
            </a:extLst>
          </p:cNvPr>
          <p:cNvPicPr>
            <a:picLocks noChangeAspect="1"/>
          </p:cNvPicPr>
          <p:nvPr/>
        </p:nvPicPr>
        <p:blipFill>
          <a:blip r:embed="rId3"/>
          <a:stretch>
            <a:fillRect/>
          </a:stretch>
        </p:blipFill>
        <p:spPr>
          <a:xfrm>
            <a:off x="325876" y="3686441"/>
            <a:ext cx="508000" cy="508000"/>
          </a:xfrm>
          <a:prstGeom prst="rect">
            <a:avLst/>
          </a:prstGeom>
        </p:spPr>
      </p:pic>
      <p:pic>
        <p:nvPicPr>
          <p:cNvPr id="27" name="Image 26">
            <a:extLst>
              <a:ext uri="{FF2B5EF4-FFF2-40B4-BE49-F238E27FC236}">
                <a16:creationId xmlns:a16="http://schemas.microsoft.com/office/drawing/2014/main" id="{D15938F8-AB0B-42B2-830E-EA4F32EF1830}"/>
              </a:ext>
            </a:extLst>
          </p:cNvPr>
          <p:cNvPicPr>
            <a:picLocks noChangeAspect="1"/>
          </p:cNvPicPr>
          <p:nvPr/>
        </p:nvPicPr>
        <p:blipFill>
          <a:blip r:embed="rId3"/>
          <a:stretch>
            <a:fillRect/>
          </a:stretch>
        </p:blipFill>
        <p:spPr>
          <a:xfrm>
            <a:off x="312646" y="1154908"/>
            <a:ext cx="508000" cy="508000"/>
          </a:xfrm>
          <a:prstGeom prst="rect">
            <a:avLst/>
          </a:prstGeom>
        </p:spPr>
      </p:pic>
      <p:sp>
        <p:nvSpPr>
          <p:cNvPr id="28" name="ZoneTexte 27">
            <a:extLst>
              <a:ext uri="{FF2B5EF4-FFF2-40B4-BE49-F238E27FC236}">
                <a16:creationId xmlns:a16="http://schemas.microsoft.com/office/drawing/2014/main" id="{244F6C3D-E1CC-4872-88FE-9DDF7A456384}"/>
              </a:ext>
            </a:extLst>
          </p:cNvPr>
          <p:cNvSpPr txBox="1"/>
          <p:nvPr/>
        </p:nvSpPr>
        <p:spPr>
          <a:xfrm>
            <a:off x="1062038" y="3841872"/>
            <a:ext cx="5435598" cy="307777"/>
          </a:xfrm>
          <a:prstGeom prst="rect">
            <a:avLst/>
          </a:prstGeom>
          <a:noFill/>
        </p:spPr>
        <p:txBody>
          <a:bodyPr wrap="square" lIns="0" tIns="0" rIns="0" bIns="0" rtlCol="0">
            <a:spAutoFit/>
          </a:bodyPr>
          <a:lstStyle/>
          <a:p>
            <a:r>
              <a:rPr lang="fr-FR" sz="1000" kern="1300" dirty="0">
                <a:solidFill>
                  <a:schemeClr val="dk1"/>
                </a:solidFill>
                <a:latin typeface="Roboto Medium" panose="02000000000000000000" pitchFamily="2" charset="0"/>
              </a:rPr>
              <a:t>Associez une humeur à chaque jour de la semaine.</a:t>
            </a:r>
          </a:p>
          <a:p>
            <a:r>
              <a:rPr lang="fr-FR" sz="1000" i="1" kern="1300" dirty="0">
                <a:solidFill>
                  <a:schemeClr val="dk1"/>
                </a:solidFill>
                <a:latin typeface="Roboto Medium" panose="02000000000000000000" pitchFamily="2" charset="0"/>
              </a:rPr>
              <a:t>Ajoutez des</a:t>
            </a:r>
            <a:r>
              <a:rPr lang="fr-FR" sz="1000" b="1" i="1" kern="1300" dirty="0">
                <a:solidFill>
                  <a:schemeClr val="dk1"/>
                </a:solidFill>
                <a:latin typeface="Roboto Medium" panose="02000000000000000000" pitchFamily="2" charset="0"/>
              </a:rPr>
              <a:t> émoticônes </a:t>
            </a:r>
            <a:r>
              <a:rPr lang="fr-FR" sz="1000" i="1" kern="1300" dirty="0">
                <a:solidFill>
                  <a:schemeClr val="dk1"/>
                </a:solidFill>
                <a:latin typeface="Roboto Medium" panose="02000000000000000000" pitchFamily="2" charset="0"/>
              </a:rPr>
              <a:t>si besoin.</a:t>
            </a:r>
          </a:p>
        </p:txBody>
      </p:sp>
      <p:pic>
        <p:nvPicPr>
          <p:cNvPr id="14" name="Image 13">
            <a:extLst>
              <a:ext uri="{FF2B5EF4-FFF2-40B4-BE49-F238E27FC236}">
                <a16:creationId xmlns:a16="http://schemas.microsoft.com/office/drawing/2014/main" id="{18F817EE-C5AF-EA4E-B7E9-951D9C3DFDA6}"/>
              </a:ext>
            </a:extLst>
          </p:cNvPr>
          <p:cNvPicPr>
            <a:picLocks noChangeAspect="1"/>
          </p:cNvPicPr>
          <p:nvPr/>
        </p:nvPicPr>
        <p:blipFill>
          <a:blip r:embed="rId4"/>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56427992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16B1CE66F3A449170DA3D574BEC92" ma:contentTypeVersion="16" ma:contentTypeDescription="Crée un document." ma:contentTypeScope="" ma:versionID="72274a57aa48638f77443ec9dfd2a6ee">
  <xsd:schema xmlns:xsd="http://www.w3.org/2001/XMLSchema" xmlns:xs="http://www.w3.org/2001/XMLSchema" xmlns:p="http://schemas.microsoft.com/office/2006/metadata/properties" xmlns:ns2="43695c53-1d6d-461b-ad60-1cb1cb016022" xmlns:ns3="f37e99bd-632f-4aea-bb87-7457d3367958" targetNamespace="http://schemas.microsoft.com/office/2006/metadata/properties" ma:root="true" ma:fieldsID="da199cf609397d47ca0ecc73523e6278" ns2:_="" ns3:_="">
    <xsd:import namespace="43695c53-1d6d-461b-ad60-1cb1cb016022"/>
    <xsd:import namespace="f37e99bd-632f-4aea-bb87-7457d33679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95c53-1d6d-461b-ad60-1cb1cb016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e0e86fcc-c64b-4f5f-ad29-ece91274c0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e99bd-632f-4aea-bb87-7457d336795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57fabe-be85-4960-aa9e-15cc0fba7378}" ma:internalName="TaxCatchAll" ma:showField="CatchAllData" ma:web="f37e99bd-632f-4aea-bb87-7457d336795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7e99bd-632f-4aea-bb87-7457d3367958" xsi:nil="true"/>
    <lcf76f155ced4ddcb4097134ff3c332f xmlns="43695c53-1d6d-461b-ad60-1cb1cb0160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FB9083-7FC0-4CC8-A750-C991F716D9E5}"/>
</file>

<file path=customXml/itemProps2.xml><?xml version="1.0" encoding="utf-8"?>
<ds:datastoreItem xmlns:ds="http://schemas.openxmlformats.org/officeDocument/2006/customXml" ds:itemID="{3E18B420-B984-452B-BE29-BF844A1CD06F}"/>
</file>

<file path=customXml/itemProps3.xml><?xml version="1.0" encoding="utf-8"?>
<ds:datastoreItem xmlns:ds="http://schemas.openxmlformats.org/officeDocument/2006/customXml" ds:itemID="{DE88A201-A9CA-446B-96BF-132D3186EAF0}"/>
</file>

<file path=docProps/app.xml><?xml version="1.0" encoding="utf-8"?>
<Properties xmlns="http://schemas.openxmlformats.org/officeDocument/2006/extended-properties" xmlns:vt="http://schemas.openxmlformats.org/officeDocument/2006/docPropsVTypes">
  <Template>Office Theme</Template>
  <TotalTime>6496</TotalTime>
  <Words>2228</Words>
  <Application>Microsoft Macintosh PowerPoint</Application>
  <PresentationFormat>Personnalisé</PresentationFormat>
  <Paragraphs>314</Paragraphs>
  <Slides>6</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6</vt:i4>
      </vt:variant>
    </vt:vector>
  </HeadingPairs>
  <TitlesOfParts>
    <vt:vector size="19" baseType="lpstr">
      <vt:lpstr>Arial</vt:lpstr>
      <vt:lpstr>Calibri</vt:lpstr>
      <vt:lpstr>Calibri Light</vt:lpstr>
      <vt:lpstr>Cambria Math</vt:lpstr>
      <vt:lpstr>Proto Grotesk</vt:lpstr>
      <vt:lpstr>Roboto</vt:lpstr>
      <vt:lpstr>Roboto Black</vt:lpstr>
      <vt:lpstr>Roboto Light</vt:lpstr>
      <vt:lpstr>Roboto Medium</vt:lpstr>
      <vt:lpstr>segoe ui emoji</vt:lpstr>
      <vt:lpstr>Webdings</vt:lpstr>
      <vt:lpstr>Wingdings</vt:lpstr>
      <vt:lpstr>Thème Office</vt:lpstr>
      <vt:lpstr>Lundi méchant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186</cp:revision>
  <cp:lastPrinted>2022-10-03T09:16:12Z</cp:lastPrinted>
  <dcterms:created xsi:type="dcterms:W3CDTF">2022-03-24T14:32:05Z</dcterms:created>
  <dcterms:modified xsi:type="dcterms:W3CDTF">2024-04-15T15:04:37Z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0x01010023C16B1CE66F3A449170DA3D574BEC92</vt:lpwstr>
  </property>
</Properties>
</file>