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C56"/>
    <a:srgbClr val="E77E9C"/>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314"/>
  </p:normalViewPr>
  <p:slideViewPr>
    <p:cSldViewPr snapToGrid="0" snapToObjects="1">
      <p:cViewPr varScale="1">
        <p:scale>
          <a:sx n="69" d="100"/>
          <a:sy n="69" d="100"/>
        </p:scale>
        <p:origin x="2688" y="7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13/06/2022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13/06/2022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13/06/2022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13/06/2022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13/06/2022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13/06/2022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13/06/2022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13/06/2022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image" Target="../media/image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6.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emf"/><Relationship Id="rId2" Type="http://schemas.openxmlformats.org/officeDocument/2006/relationships/tags" Target="../tags/tag13.xml"/><Relationship Id="rId16" Type="http://schemas.openxmlformats.org/officeDocument/2006/relationships/image" Target="../media/image9.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5.jpg"/><Relationship Id="rId5" Type="http://schemas.openxmlformats.org/officeDocument/2006/relationships/tags" Target="../tags/tag16.xml"/><Relationship Id="rId15" Type="http://schemas.openxmlformats.org/officeDocument/2006/relationships/image" Target="../media/image8.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6.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0.jpg"/><Relationship Id="rId5" Type="http://schemas.openxmlformats.org/officeDocument/2006/relationships/tags" Target="../tags/tag25.xml"/><Relationship Id="rId15" Type="http://schemas.openxmlformats.org/officeDocument/2006/relationships/image" Target="../media/image7.emf"/><Relationship Id="rId10"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4.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3.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emf"/><Relationship Id="rId5" Type="http://schemas.openxmlformats.org/officeDocument/2006/relationships/tags" Target="../tags/tag34.xml"/><Relationship Id="rId10" Type="http://schemas.openxmlformats.org/officeDocument/2006/relationships/image" Target="../media/image12.jpg"/><Relationship Id="rId4" Type="http://schemas.openxmlformats.org/officeDocument/2006/relationships/tags" Target="../tags/tag33.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18.emf"/><Relationship Id="rId2" Type="http://schemas.openxmlformats.org/officeDocument/2006/relationships/tags" Target="../tags/tag45.xml"/><Relationship Id="rId16" Type="http://schemas.openxmlformats.org/officeDocument/2006/relationships/image" Target="../media/image17.jp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Layout" Target="../slideLayouts/slideLayout7.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DCAAFD6-7D08-672B-FA30-9431896FB81E}"/>
              </a:ext>
            </a:extLst>
          </p:cNvPr>
          <p:cNvPicPr>
            <a:picLocks noChangeAspect="1"/>
          </p:cNvPicPr>
          <p:nvPr>
            <p:custDataLst>
              <p:tags r:id="rId1"/>
            </p:custDataLst>
          </p:nvPr>
        </p:nvPicPr>
        <p:blipFill>
          <a:blip r:embed="rId13"/>
          <a:stretch>
            <a:fillRect/>
          </a:stretch>
        </p:blipFill>
        <p:spPr>
          <a:xfrm>
            <a:off x="15875" y="11113"/>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906131"/>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Pendant 24h</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85093" y="1585818"/>
            <a:ext cx="4490979" cy="8310288"/>
          </a:xfrm>
          <a:prstGeom prst="rect">
            <a:avLst/>
          </a:prstGeom>
          <a:noFill/>
        </p:spPr>
        <p:txBody>
          <a:bodyPr wrap="square" lIns="0" tIns="0" rIns="0" bIns="0" rtlCol="0">
            <a:spAutoFit/>
          </a:bodyPr>
          <a:lstStyle/>
          <a:p>
            <a:r>
              <a:rPr lang="fr-FR" sz="1000" i="1" dirty="0">
                <a:latin typeface="Roboto" panose="02000000000000000000"/>
              </a:rPr>
              <a:t>Refrain</a:t>
            </a:r>
            <a:endParaRPr lang="fr-FR" sz="1000" dirty="0">
              <a:latin typeface="Roboto" panose="02000000000000000000"/>
            </a:endParaRPr>
          </a:p>
          <a:p>
            <a:r>
              <a:rPr lang="fr-FR" sz="1000" dirty="0">
                <a:latin typeface="Roboto" panose="02000000000000000000"/>
              </a:rPr>
              <a:t>L'ultime nuance vue de l'intérieur</a:t>
            </a:r>
            <a:br>
              <a:rPr lang="fr-FR" sz="1000" dirty="0">
                <a:latin typeface="Roboto" panose="02000000000000000000"/>
              </a:rPr>
            </a:br>
            <a:r>
              <a:rPr lang="fr-FR" sz="1000" dirty="0">
                <a:latin typeface="Roboto" panose="02000000000000000000"/>
              </a:rPr>
              <a:t>Vivre cette chance pendant 24 heures </a:t>
            </a:r>
            <a:r>
              <a:rPr lang="fr-FR" sz="1000" i="1" dirty="0">
                <a:latin typeface="Roboto" panose="02000000000000000000"/>
              </a:rPr>
              <a:t>(x2)</a:t>
            </a:r>
          </a:p>
          <a:p>
            <a:r>
              <a:rPr lang="fr-FR" sz="1000" dirty="0">
                <a:latin typeface="Roboto" panose="02000000000000000000"/>
              </a:rPr>
              <a:t> </a:t>
            </a:r>
          </a:p>
          <a:p>
            <a:r>
              <a:rPr lang="fr-FR" sz="1000" dirty="0">
                <a:latin typeface="Roboto" panose="02000000000000000000"/>
              </a:rPr>
              <a:t>J'enverrai un mail au taf</a:t>
            </a:r>
            <a:r>
              <a:rPr lang="fr-FR" sz="1000" baseline="30000" dirty="0">
                <a:latin typeface="Roboto" panose="02000000000000000000"/>
              </a:rPr>
              <a:t>1</a:t>
            </a:r>
            <a:r>
              <a:rPr lang="fr-FR" sz="1000" dirty="0">
                <a:latin typeface="Roboto" panose="02000000000000000000"/>
              </a:rPr>
              <a:t> en faisant les courses à Carrefour</a:t>
            </a:r>
            <a:br>
              <a:rPr lang="fr-FR" sz="1000" dirty="0">
                <a:latin typeface="Roboto" panose="02000000000000000000"/>
              </a:rPr>
            </a:br>
            <a:r>
              <a:rPr lang="fr-FR" sz="1000" dirty="0">
                <a:latin typeface="Roboto" panose="02000000000000000000"/>
              </a:rPr>
              <a:t>J'aiderai les enfants aux devoirs en sortant la quiche du four</a:t>
            </a:r>
            <a:br>
              <a:rPr lang="fr-FR" sz="1000" dirty="0">
                <a:latin typeface="Roboto" panose="02000000000000000000"/>
              </a:rPr>
            </a:br>
            <a:r>
              <a:rPr lang="fr-FR" sz="1000" dirty="0">
                <a:latin typeface="Roboto" panose="02000000000000000000"/>
              </a:rPr>
              <a:t>Avec eux je serai joyeuse, avec mon mec, femme fatale</a:t>
            </a:r>
            <a:br>
              <a:rPr lang="fr-FR" sz="1000" dirty="0">
                <a:latin typeface="Roboto" panose="02000000000000000000"/>
              </a:rPr>
            </a:br>
            <a:r>
              <a:rPr lang="fr-FR" sz="1000" dirty="0">
                <a:latin typeface="Roboto" panose="02000000000000000000"/>
              </a:rPr>
              <a:t>24h dans la peau d'une femme, je comprendrai la charge mentale</a:t>
            </a:r>
          </a:p>
          <a:p>
            <a:r>
              <a:rPr lang="fr-FR" sz="1000" dirty="0">
                <a:latin typeface="Roboto" panose="02000000000000000000"/>
              </a:rPr>
              <a:t>À 16h35 pile, j'arrêterai de travailler</a:t>
            </a:r>
            <a:br>
              <a:rPr lang="fr-FR" sz="1000" dirty="0">
                <a:latin typeface="Roboto" panose="02000000000000000000"/>
              </a:rPr>
            </a:br>
            <a:r>
              <a:rPr lang="fr-FR" sz="1000" dirty="0">
                <a:latin typeface="Roboto" panose="02000000000000000000"/>
              </a:rPr>
              <a:t>Vu qu'après quand t'es une femme, eh ben t'es plus payée</a:t>
            </a:r>
            <a:br>
              <a:rPr lang="fr-FR" sz="1000" dirty="0">
                <a:latin typeface="Roboto" panose="02000000000000000000"/>
              </a:rPr>
            </a:br>
            <a:r>
              <a:rPr lang="fr-FR" sz="1000" dirty="0">
                <a:latin typeface="Roboto" panose="02000000000000000000"/>
              </a:rPr>
              <a:t>Je sortirai en jupe quelques instants dans les transports</a:t>
            </a:r>
            <a:br>
              <a:rPr lang="fr-FR" sz="1000" dirty="0">
                <a:latin typeface="Roboto" panose="02000000000000000000"/>
              </a:rPr>
            </a:br>
            <a:r>
              <a:rPr lang="fr-FR" sz="1000" dirty="0">
                <a:latin typeface="Roboto" panose="02000000000000000000"/>
              </a:rPr>
              <a:t>Pour comprendre l'essence même du hashtag BalanceTonPorc</a:t>
            </a:r>
            <a:r>
              <a:rPr lang="fr-FR" sz="1000" baseline="30000" dirty="0">
                <a:latin typeface="Roboto" panose="02000000000000000000"/>
              </a:rPr>
              <a:t>2</a:t>
            </a:r>
          </a:p>
          <a:p>
            <a:r>
              <a:rPr lang="fr-FR" sz="1000" dirty="0">
                <a:latin typeface="Roboto" panose="02000000000000000000"/>
              </a:rPr>
              <a:t> </a:t>
            </a:r>
          </a:p>
          <a:p>
            <a:r>
              <a:rPr lang="fr-FR" sz="1000" dirty="0">
                <a:latin typeface="Roboto" panose="02000000000000000000"/>
              </a:rPr>
              <a:t>J'boirai du whisky pour me mettre à l'aise</a:t>
            </a:r>
            <a:br>
              <a:rPr lang="fr-FR" sz="1000" dirty="0">
                <a:latin typeface="Roboto" panose="02000000000000000000"/>
              </a:rPr>
            </a:br>
            <a:r>
              <a:rPr lang="fr-FR" sz="1000" dirty="0">
                <a:latin typeface="Roboto" panose="02000000000000000000"/>
              </a:rPr>
              <a:t>Sans Coca, sans glaçon comme les mecs balaises</a:t>
            </a:r>
            <a:r>
              <a:rPr lang="fr-FR" sz="1000" baseline="30000" dirty="0">
                <a:latin typeface="Roboto" panose="02000000000000000000"/>
              </a:rPr>
              <a:t>3</a:t>
            </a:r>
            <a:br>
              <a:rPr lang="fr-FR" sz="1000" dirty="0">
                <a:latin typeface="Roboto" panose="02000000000000000000"/>
              </a:rPr>
            </a:br>
            <a:r>
              <a:rPr lang="fr-FR" sz="1000" dirty="0">
                <a:latin typeface="Roboto" panose="02000000000000000000"/>
              </a:rPr>
              <a:t>J'irai draguer une fille mais y aura pas de malaise</a:t>
            </a:r>
            <a:r>
              <a:rPr lang="fr-FR" sz="1000" baseline="30000" dirty="0">
                <a:latin typeface="Roboto" panose="02000000000000000000"/>
              </a:rPr>
              <a:t>4</a:t>
            </a:r>
            <a:br>
              <a:rPr lang="fr-FR" sz="1000" dirty="0">
                <a:latin typeface="Roboto" panose="02000000000000000000"/>
              </a:rPr>
            </a:br>
            <a:r>
              <a:rPr lang="fr-FR" sz="1000" dirty="0">
                <a:latin typeface="Roboto" panose="02000000000000000000"/>
              </a:rPr>
              <a:t>J'enverrai pas de texto qui dit « c'est quand qu'on baise</a:t>
            </a:r>
            <a:r>
              <a:rPr lang="fr-FR" sz="1000" baseline="30000" dirty="0">
                <a:latin typeface="Roboto" panose="02000000000000000000"/>
              </a:rPr>
              <a:t>5 </a:t>
            </a:r>
            <a:r>
              <a:rPr lang="fr-FR" sz="1000" dirty="0">
                <a:latin typeface="Roboto" panose="02000000000000000000"/>
              </a:rPr>
              <a:t>»? </a:t>
            </a:r>
          </a:p>
          <a:p>
            <a:r>
              <a:rPr lang="fr-FR" sz="1000" dirty="0">
                <a:latin typeface="Roboto" panose="02000000000000000000"/>
              </a:rPr>
              <a:t>Je serai romantique avec les meufs</a:t>
            </a:r>
            <a:r>
              <a:rPr lang="fr-FR" sz="1000" baseline="30000" dirty="0">
                <a:latin typeface="Roboto" panose="02000000000000000000"/>
              </a:rPr>
              <a:t>6</a:t>
            </a:r>
            <a:r>
              <a:rPr lang="fr-FR" sz="1000" dirty="0">
                <a:latin typeface="Roboto" panose="02000000000000000000"/>
              </a:rPr>
              <a:t> sur Tinder</a:t>
            </a:r>
            <a:br>
              <a:rPr lang="fr-FR" sz="1000" dirty="0">
                <a:latin typeface="Roboto" panose="02000000000000000000"/>
              </a:rPr>
            </a:br>
            <a:r>
              <a:rPr lang="fr-FR" sz="1000" dirty="0">
                <a:latin typeface="Roboto" panose="02000000000000000000"/>
              </a:rPr>
              <a:t>Pas de </a:t>
            </a:r>
            <a:r>
              <a:rPr lang="fr-FR" sz="1000" dirty="0" err="1">
                <a:latin typeface="Roboto" panose="02000000000000000000"/>
              </a:rPr>
              <a:t>dick</a:t>
            </a:r>
            <a:r>
              <a:rPr lang="fr-FR" sz="1000" dirty="0">
                <a:latin typeface="Roboto" panose="02000000000000000000"/>
              </a:rPr>
              <a:t> pic</a:t>
            </a:r>
            <a:r>
              <a:rPr lang="fr-FR" sz="1000" baseline="30000" dirty="0">
                <a:latin typeface="Roboto" panose="02000000000000000000"/>
              </a:rPr>
              <a:t>7</a:t>
            </a:r>
            <a:r>
              <a:rPr lang="fr-FR" sz="1000" dirty="0">
                <a:latin typeface="Roboto" panose="02000000000000000000"/>
              </a:rPr>
              <a:t>, des cœurs de toutes les couleurs</a:t>
            </a:r>
            <a:br>
              <a:rPr lang="fr-FR" sz="1000" dirty="0">
                <a:latin typeface="Roboto" panose="02000000000000000000"/>
              </a:rPr>
            </a:br>
            <a:r>
              <a:rPr lang="fr-FR" sz="1000" dirty="0">
                <a:latin typeface="Roboto" panose="02000000000000000000"/>
              </a:rPr>
              <a:t>J'irai marcher la nuit, je prendrai pas de Uber</a:t>
            </a:r>
            <a:r>
              <a:rPr lang="fr-FR" sz="1000" baseline="30000" dirty="0">
                <a:latin typeface="Roboto" panose="02000000000000000000"/>
              </a:rPr>
              <a:t>8</a:t>
            </a:r>
            <a:br>
              <a:rPr lang="fr-FR" sz="1000" dirty="0">
                <a:latin typeface="Roboto" panose="02000000000000000000"/>
              </a:rPr>
            </a:br>
            <a:r>
              <a:rPr lang="fr-FR" sz="1000" dirty="0">
                <a:latin typeface="Roboto" panose="02000000000000000000"/>
              </a:rPr>
              <a:t>Si je croise un autre mec plus besoin d'avoir peur</a:t>
            </a:r>
          </a:p>
          <a:p>
            <a:r>
              <a:rPr lang="fr-FR" sz="1000" dirty="0">
                <a:latin typeface="Roboto" panose="02000000000000000000"/>
              </a:rPr>
              <a:t> </a:t>
            </a:r>
          </a:p>
          <a:p>
            <a:r>
              <a:rPr lang="fr-FR" sz="1000" dirty="0">
                <a:latin typeface="Roboto" panose="02000000000000000000"/>
              </a:rPr>
              <a:t>Mais je veux aussi kiffer</a:t>
            </a:r>
            <a:r>
              <a:rPr lang="fr-FR" sz="1000" baseline="30000" dirty="0">
                <a:latin typeface="Roboto" panose="02000000000000000000"/>
              </a:rPr>
              <a:t>9</a:t>
            </a:r>
            <a:r>
              <a:rPr lang="fr-FR" sz="1000" dirty="0">
                <a:latin typeface="Roboto" panose="02000000000000000000"/>
              </a:rPr>
              <a:t>, connaître enfin leur vrai pouvoir</a:t>
            </a:r>
            <a:br>
              <a:rPr lang="fr-FR" sz="1000" dirty="0">
                <a:latin typeface="Roboto" panose="02000000000000000000"/>
              </a:rPr>
            </a:br>
            <a:r>
              <a:rPr lang="fr-FR" sz="1000" dirty="0">
                <a:latin typeface="Roboto" panose="02000000000000000000"/>
              </a:rPr>
              <a:t>Critiquer les gens avec mes copines du matin au soir</a:t>
            </a:r>
            <a:br>
              <a:rPr lang="fr-FR" sz="1000" dirty="0">
                <a:latin typeface="Roboto" panose="02000000000000000000"/>
              </a:rPr>
            </a:br>
            <a:r>
              <a:rPr lang="fr-FR" sz="1000" dirty="0">
                <a:latin typeface="Roboto" panose="02000000000000000000"/>
              </a:rPr>
              <a:t>Et dès qu'elles sont parties, les critiquer elles aussi</a:t>
            </a:r>
            <a:br>
              <a:rPr lang="fr-FR" sz="1000" dirty="0">
                <a:latin typeface="Roboto" panose="02000000000000000000"/>
              </a:rPr>
            </a:br>
            <a:r>
              <a:rPr lang="fr-FR" sz="1000" dirty="0">
                <a:latin typeface="Roboto" panose="02000000000000000000"/>
              </a:rPr>
              <a:t>Fanny est vraiment chiante, Solène elle a grossi</a:t>
            </a:r>
          </a:p>
          <a:p>
            <a:r>
              <a:rPr lang="fr-FR" sz="1000" dirty="0">
                <a:latin typeface="Roboto" panose="02000000000000000000"/>
              </a:rPr>
              <a:t>Je veux découvrir enfin le singulier bonheur</a:t>
            </a:r>
            <a:br>
              <a:rPr lang="fr-FR" sz="1000" dirty="0">
                <a:latin typeface="Roboto" panose="02000000000000000000"/>
              </a:rPr>
            </a:br>
            <a:r>
              <a:rPr lang="fr-FR" sz="1000" dirty="0">
                <a:latin typeface="Roboto" panose="02000000000000000000"/>
              </a:rPr>
              <a:t>De réussir à faire un créneau en une demi-heure</a:t>
            </a:r>
            <a:br>
              <a:rPr lang="fr-FR" sz="1000" dirty="0">
                <a:latin typeface="Roboto" panose="02000000000000000000"/>
              </a:rPr>
            </a:br>
            <a:r>
              <a:rPr lang="fr-FR" sz="1000" dirty="0">
                <a:latin typeface="Roboto" panose="02000000000000000000"/>
              </a:rPr>
              <a:t>Comprendre enfin la passion sincère, sans censure</a:t>
            </a:r>
            <a:br>
              <a:rPr lang="fr-FR" sz="1000" dirty="0">
                <a:latin typeface="Roboto" panose="02000000000000000000"/>
              </a:rPr>
            </a:br>
            <a:r>
              <a:rPr lang="fr-FR" sz="1000" dirty="0">
                <a:latin typeface="Roboto" panose="02000000000000000000"/>
              </a:rPr>
              <a:t>De regarder sur Internet pendant des heures des chaussures</a:t>
            </a:r>
          </a:p>
          <a:p>
            <a:r>
              <a:rPr lang="fr-FR" sz="1000" i="1" dirty="0">
                <a:latin typeface="Roboto" panose="02000000000000000000"/>
              </a:rPr>
              <a:t> </a:t>
            </a:r>
            <a:endParaRPr lang="fr-FR" sz="1000" dirty="0">
              <a:latin typeface="Roboto" panose="02000000000000000000"/>
            </a:endParaRPr>
          </a:p>
          <a:p>
            <a:r>
              <a:rPr lang="fr-FR" sz="1000" i="1" dirty="0">
                <a:latin typeface="Roboto" panose="02000000000000000000"/>
              </a:rPr>
              <a:t>Refrain</a:t>
            </a:r>
            <a:endParaRPr lang="fr-FR" sz="1000" dirty="0">
              <a:latin typeface="Roboto" panose="02000000000000000000"/>
            </a:endParaRPr>
          </a:p>
          <a:p>
            <a:r>
              <a:rPr lang="fr-FR" sz="1000" i="1" dirty="0">
                <a:latin typeface="Roboto" panose="02000000000000000000"/>
              </a:rPr>
              <a:t> </a:t>
            </a:r>
            <a:endParaRPr lang="fr-FR" sz="1000" dirty="0">
              <a:latin typeface="Roboto" panose="02000000000000000000"/>
            </a:endParaRPr>
          </a:p>
          <a:p>
            <a:r>
              <a:rPr lang="fr-FR" sz="1000" dirty="0">
                <a:latin typeface="Roboto" panose="02000000000000000000"/>
              </a:rPr>
              <a:t>J'mettrai la main au cul à un pote un peu lourd</a:t>
            </a:r>
            <a:r>
              <a:rPr lang="fr-FR" sz="1000" baseline="30000" dirty="0">
                <a:latin typeface="Roboto" panose="02000000000000000000"/>
              </a:rPr>
              <a:t>10</a:t>
            </a:r>
            <a:br>
              <a:rPr lang="fr-FR" sz="1000" dirty="0">
                <a:latin typeface="Roboto" panose="02000000000000000000"/>
              </a:rPr>
            </a:br>
            <a:r>
              <a:rPr lang="fr-FR" sz="1000" dirty="0">
                <a:latin typeface="Roboto" panose="02000000000000000000"/>
              </a:rPr>
              <a:t>Pour qu'il comprenne enfin que c'est pas très glamour</a:t>
            </a:r>
            <a:br>
              <a:rPr lang="fr-FR" sz="1000" dirty="0">
                <a:latin typeface="Roboto" panose="02000000000000000000"/>
              </a:rPr>
            </a:br>
            <a:r>
              <a:rPr lang="fr-FR" sz="1000" dirty="0">
                <a:latin typeface="Roboto" panose="02000000000000000000"/>
              </a:rPr>
              <a:t>Je pourrai prendre tout mon temps pas d'horloge biologique</a:t>
            </a:r>
            <a:br>
              <a:rPr lang="fr-FR" sz="1000" dirty="0">
                <a:latin typeface="Roboto" panose="02000000000000000000"/>
              </a:rPr>
            </a:br>
            <a:r>
              <a:rPr lang="fr-FR" sz="1000" dirty="0">
                <a:latin typeface="Roboto" panose="02000000000000000000"/>
              </a:rPr>
              <a:t>Si je veux pas d'enfant personne en fera tout un cirque</a:t>
            </a:r>
            <a:r>
              <a:rPr lang="fr-FR" sz="1000" baseline="30000" dirty="0">
                <a:latin typeface="Roboto" panose="02000000000000000000"/>
              </a:rPr>
              <a:t>11</a:t>
            </a:r>
            <a:endParaRPr lang="fr-FR" sz="1000" dirty="0">
              <a:latin typeface="Roboto" panose="02000000000000000000"/>
            </a:endParaRPr>
          </a:p>
          <a:p>
            <a:r>
              <a:rPr lang="fr-FR" sz="1000" dirty="0">
                <a:latin typeface="Roboto" panose="02000000000000000000"/>
              </a:rPr>
              <a:t>Je testerai tout de suite ces petites galères au féminin</a:t>
            </a:r>
            <a:br>
              <a:rPr lang="fr-FR" sz="1000" dirty="0">
                <a:latin typeface="Roboto" panose="02000000000000000000"/>
              </a:rPr>
            </a:br>
            <a:r>
              <a:rPr lang="fr-FR" sz="1000" dirty="0">
                <a:latin typeface="Roboto" panose="02000000000000000000"/>
              </a:rPr>
              <a:t>L'épilation, le maquillage, perdre ses clefs dans le sac à main</a:t>
            </a:r>
            <a:br>
              <a:rPr lang="fr-FR" sz="1000" dirty="0">
                <a:latin typeface="Roboto" panose="02000000000000000000"/>
              </a:rPr>
            </a:br>
            <a:r>
              <a:rPr lang="fr-FR" sz="1000" dirty="0">
                <a:latin typeface="Roboto" panose="02000000000000000000"/>
              </a:rPr>
              <a:t>Les talons hauts, le vernis à ongles et les rappels mensuels du corps</a:t>
            </a:r>
            <a:br>
              <a:rPr lang="fr-FR" sz="1000" dirty="0">
                <a:latin typeface="Roboto" panose="02000000000000000000"/>
              </a:rPr>
            </a:br>
            <a:r>
              <a:rPr lang="fr-FR" sz="1000" dirty="0">
                <a:latin typeface="Roboto" panose="02000000000000000000"/>
              </a:rPr>
              <a:t>D'être une femme, je veux découvrir l'enfer du décor</a:t>
            </a:r>
            <a:r>
              <a:rPr lang="fr-FR" sz="1000" baseline="30000" dirty="0">
                <a:latin typeface="Roboto" panose="02000000000000000000"/>
              </a:rPr>
              <a:t>12</a:t>
            </a:r>
          </a:p>
          <a:p>
            <a:r>
              <a:rPr lang="fr-FR" sz="1000" dirty="0">
                <a:latin typeface="Roboto" panose="02000000000000000000"/>
              </a:rPr>
              <a:t> </a:t>
            </a:r>
          </a:p>
          <a:p>
            <a:r>
              <a:rPr lang="fr-FR" sz="1000" dirty="0">
                <a:latin typeface="Roboto" panose="02000000000000000000"/>
              </a:rPr>
              <a:t>J'pourrai ne plus me raser personne dira que c'est dégueu</a:t>
            </a:r>
            <a:r>
              <a:rPr lang="fr-FR" sz="1000" baseline="30000" dirty="0">
                <a:latin typeface="Roboto" panose="02000000000000000000"/>
              </a:rPr>
              <a:t>13</a:t>
            </a:r>
            <a:br>
              <a:rPr lang="fr-FR" sz="1000" dirty="0">
                <a:latin typeface="Roboto" panose="02000000000000000000"/>
              </a:rPr>
            </a:br>
            <a:r>
              <a:rPr lang="fr-FR" sz="1000" dirty="0">
                <a:latin typeface="Roboto" panose="02000000000000000000"/>
              </a:rPr>
              <a:t>J'aurai plus mal au ventre, ragnagnas</a:t>
            </a:r>
            <a:r>
              <a:rPr lang="fr-FR" sz="1000" baseline="30000" dirty="0">
                <a:latin typeface="Roboto" panose="02000000000000000000"/>
              </a:rPr>
              <a:t>14</a:t>
            </a:r>
            <a:r>
              <a:rPr lang="fr-FR" sz="1000" dirty="0">
                <a:latin typeface="Roboto" panose="02000000000000000000"/>
              </a:rPr>
              <a:t> de mes deux</a:t>
            </a:r>
            <a:r>
              <a:rPr lang="fr-FR" sz="1000" baseline="30000" dirty="0">
                <a:latin typeface="Roboto" panose="02000000000000000000"/>
              </a:rPr>
              <a:t>15</a:t>
            </a:r>
            <a:br>
              <a:rPr lang="fr-FR" sz="1000" dirty="0">
                <a:latin typeface="Roboto" panose="02000000000000000000"/>
              </a:rPr>
            </a:br>
            <a:r>
              <a:rPr lang="fr-FR" sz="1000" dirty="0">
                <a:latin typeface="Roboto" panose="02000000000000000000"/>
              </a:rPr>
              <a:t>Je dirai « bonjour patron » sans qu'il me dévore des yeux</a:t>
            </a:r>
            <a:br>
              <a:rPr lang="fr-FR" sz="1000" dirty="0">
                <a:latin typeface="Roboto" panose="02000000000000000000"/>
              </a:rPr>
            </a:br>
            <a:r>
              <a:rPr lang="fr-FR" sz="1000" dirty="0">
                <a:latin typeface="Roboto" panose="02000000000000000000"/>
              </a:rPr>
              <a:t>Dealer l'augmentation sans dîner amoureux</a:t>
            </a:r>
          </a:p>
          <a:p>
            <a:r>
              <a:rPr lang="fr-FR" sz="1000" dirty="0">
                <a:latin typeface="Roboto" panose="02000000000000000000"/>
              </a:rPr>
              <a:t>Devant ma PS4 pendant que ma meuf se plie en quatre</a:t>
            </a:r>
            <a:r>
              <a:rPr lang="fr-FR" sz="1000" baseline="30000" dirty="0">
                <a:latin typeface="Roboto" panose="02000000000000000000"/>
              </a:rPr>
              <a:t>16</a:t>
            </a:r>
            <a:br>
              <a:rPr lang="fr-FR" sz="1000" dirty="0">
                <a:latin typeface="Roboto" panose="02000000000000000000"/>
              </a:rPr>
            </a:br>
            <a:r>
              <a:rPr lang="fr-FR" sz="1000" dirty="0">
                <a:latin typeface="Roboto" panose="02000000000000000000"/>
              </a:rPr>
              <a:t>Je mettrai pas la table, c'est pas la fin du match</a:t>
            </a:r>
            <a:br>
              <a:rPr lang="fr-FR" sz="1000" dirty="0">
                <a:latin typeface="Roboto" panose="02000000000000000000"/>
              </a:rPr>
            </a:br>
            <a:r>
              <a:rPr lang="fr-FR" sz="1000" dirty="0">
                <a:latin typeface="Roboto" panose="02000000000000000000"/>
              </a:rPr>
              <a:t>J'pisserai sur le trottoir comme le petit chien de la voisine</a:t>
            </a:r>
            <a:br>
              <a:rPr lang="fr-FR" sz="1000" dirty="0">
                <a:latin typeface="Roboto" panose="02000000000000000000"/>
              </a:rPr>
            </a:br>
            <a:r>
              <a:rPr lang="fr-FR" sz="1000" dirty="0">
                <a:latin typeface="Roboto" panose="02000000000000000000"/>
              </a:rPr>
              <a:t>C'est l'avantage de la physiologie masculine</a:t>
            </a:r>
          </a:p>
          <a:p>
            <a:r>
              <a:rPr lang="fr-FR" sz="1000" dirty="0">
                <a:latin typeface="Roboto" panose="02000000000000000000"/>
              </a:rPr>
              <a:t> </a:t>
            </a:r>
          </a:p>
          <a:p>
            <a:r>
              <a:rPr lang="fr-FR" sz="1000" i="1" dirty="0">
                <a:latin typeface="Roboto" panose="02000000000000000000"/>
              </a:rPr>
              <a:t>Refrain</a:t>
            </a:r>
            <a:r>
              <a:rPr lang="fr-FR" sz="1000" dirty="0">
                <a:latin typeface="Roboto" panose="02000000000000000000"/>
              </a:rPr>
              <a:t> </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22239" y="2897291"/>
            <a:ext cx="2314270" cy="256217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600"/>
              </a:lnSpc>
            </a:pPr>
            <a:endParaRPr lang="fr-FR" sz="2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Grand Corps Malade, de son vrai nom Fabien Marsaud, est un </a:t>
            </a:r>
            <a:r>
              <a:rPr lang="fr-FR" sz="900" kern="1300" dirty="0" err="1">
                <a:latin typeface="Roboto Medium" panose="02000000000000000000" pitchFamily="2" charset="0"/>
                <a:ea typeface="Roboto Medium" panose="02000000000000000000" pitchFamily="2" charset="0"/>
              </a:rPr>
              <a:t>slameur</a:t>
            </a:r>
            <a:r>
              <a:rPr lang="fr-FR" sz="900" kern="1300" dirty="0">
                <a:latin typeface="Roboto Medium" panose="02000000000000000000" pitchFamily="2" charset="0"/>
                <a:ea typeface="Roboto Medium" panose="02000000000000000000" pitchFamily="2" charset="0"/>
              </a:rPr>
              <a:t> français. Il sort son premier album  </a:t>
            </a:r>
            <a:r>
              <a:rPr lang="fr-FR" sz="900" i="1" kern="1300" dirty="0">
                <a:latin typeface="Roboto Medium" panose="02000000000000000000" pitchFamily="2" charset="0"/>
                <a:ea typeface="Roboto Medium" panose="02000000000000000000" pitchFamily="2" charset="0"/>
              </a:rPr>
              <a:t>Midi 20</a:t>
            </a:r>
            <a:r>
              <a:rPr lang="fr-FR" sz="900" kern="1300" dirty="0">
                <a:latin typeface="Roboto Medium" panose="02000000000000000000" pitchFamily="2" charset="0"/>
                <a:ea typeface="Roboto Medium" panose="02000000000000000000" pitchFamily="2" charset="0"/>
              </a:rPr>
              <a:t> en 2006. L’année suivante, il est consacré « artiste révélation scène de l’année » lors des Victoires de la Musique. Suivent les albums </a:t>
            </a:r>
            <a:r>
              <a:rPr lang="fr-FR" sz="900" i="1" kern="1300" dirty="0">
                <a:latin typeface="Roboto Medium" panose="02000000000000000000" pitchFamily="2" charset="0"/>
                <a:ea typeface="Roboto Medium" panose="02000000000000000000" pitchFamily="2" charset="0"/>
              </a:rPr>
              <a:t>Enfant de la ville</a:t>
            </a:r>
            <a:r>
              <a:rPr lang="fr-FR" sz="900" kern="1300" dirty="0">
                <a:latin typeface="Roboto Medium" panose="02000000000000000000" pitchFamily="2" charset="0"/>
                <a:ea typeface="Roboto Medium" panose="02000000000000000000" pitchFamily="2" charset="0"/>
              </a:rPr>
              <a:t>, </a:t>
            </a:r>
            <a:r>
              <a:rPr lang="fr-FR" sz="900" i="1" kern="1300" dirty="0">
                <a:latin typeface="Roboto Medium" panose="02000000000000000000" pitchFamily="2" charset="0"/>
                <a:ea typeface="Roboto Medium" panose="02000000000000000000" pitchFamily="2" charset="0"/>
              </a:rPr>
              <a:t>3</a:t>
            </a:r>
            <a:r>
              <a:rPr lang="fr-FR" sz="900" i="1" kern="1300" baseline="30000" dirty="0">
                <a:latin typeface="Roboto Medium" panose="02000000000000000000" pitchFamily="2" charset="0"/>
                <a:ea typeface="Roboto Medium" panose="02000000000000000000" pitchFamily="2" charset="0"/>
              </a:rPr>
              <a:t>ème </a:t>
            </a:r>
            <a:r>
              <a:rPr lang="fr-FR" sz="900" i="1" kern="1300" dirty="0">
                <a:latin typeface="Roboto Medium" panose="02000000000000000000" pitchFamily="2" charset="0"/>
                <a:ea typeface="Roboto Medium" panose="02000000000000000000" pitchFamily="2" charset="0"/>
              </a:rPr>
              <a:t>temps</a:t>
            </a:r>
            <a:r>
              <a:rPr lang="fr-FR" sz="900" kern="1300" dirty="0">
                <a:latin typeface="Roboto Medium" panose="02000000000000000000" pitchFamily="2" charset="0"/>
                <a:ea typeface="Roboto Medium" panose="02000000000000000000" pitchFamily="2" charset="0"/>
              </a:rPr>
              <a:t>, </a:t>
            </a:r>
            <a:r>
              <a:rPr lang="fr-FR" sz="900" i="1" kern="1300" dirty="0">
                <a:latin typeface="Roboto Medium" panose="02000000000000000000" pitchFamily="2" charset="0"/>
                <a:ea typeface="Roboto Medium" panose="02000000000000000000" pitchFamily="2" charset="0"/>
              </a:rPr>
              <a:t>Funambule</a:t>
            </a:r>
            <a:r>
              <a:rPr lang="fr-FR" sz="900" kern="1300" dirty="0">
                <a:latin typeface="Roboto Medium" panose="02000000000000000000" pitchFamily="2" charset="0"/>
                <a:ea typeface="Roboto Medium" panose="02000000000000000000" pitchFamily="2" charset="0"/>
              </a:rPr>
              <a:t> et </a:t>
            </a:r>
            <a:r>
              <a:rPr lang="fr-FR" sz="900" i="1" kern="1300" dirty="0">
                <a:latin typeface="Roboto Medium" panose="02000000000000000000" pitchFamily="2" charset="0"/>
                <a:ea typeface="Roboto Medium" panose="02000000000000000000" pitchFamily="2" charset="0"/>
              </a:rPr>
              <a:t>Plan B</a:t>
            </a:r>
            <a:r>
              <a:rPr lang="fr-FR" sz="900" kern="1300" dirty="0">
                <a:latin typeface="Roboto Medium" panose="02000000000000000000" pitchFamily="2" charset="0"/>
                <a:ea typeface="Roboto Medium" panose="02000000000000000000" pitchFamily="2" charset="0"/>
              </a:rPr>
              <a:t>. En 2018, il s</a:t>
            </a:r>
            <a:r>
              <a:rPr lang="fr-FR" sz="900" kern="1300" dirty="0">
                <a:latin typeface="Roboto Medium" panose="02000000000000000000" pitchFamily="2" charset="0"/>
              </a:rPr>
              <a:t>ort le long métrage, </a:t>
            </a:r>
            <a:r>
              <a:rPr lang="fr-FR" sz="900" i="1" kern="1300" dirty="0">
                <a:latin typeface="Roboto Medium" panose="02000000000000000000" pitchFamily="2" charset="0"/>
              </a:rPr>
              <a:t>Patients</a:t>
            </a:r>
            <a:r>
              <a:rPr lang="fr-FR" sz="900" kern="1300" dirty="0">
                <a:latin typeface="Roboto Medium" panose="02000000000000000000" pitchFamily="2" charset="0"/>
              </a:rPr>
              <a:t>, tiré de son roman autobiographique. Le film, qui traite de la rééducation des blessés graves, obtient trois Césars. En 2020, l’artiste revient avec l’album </a:t>
            </a:r>
            <a:r>
              <a:rPr lang="fr-FR" sz="900" i="1" kern="1300" dirty="0">
                <a:latin typeface="Roboto Medium" panose="02000000000000000000" pitchFamily="2" charset="0"/>
              </a:rPr>
              <a:t>Mesdames</a:t>
            </a:r>
            <a:r>
              <a:rPr lang="fr-FR" sz="900" kern="1300" dirty="0">
                <a:latin typeface="Roboto Medium" panose="02000000000000000000" pitchFamily="2" charset="0"/>
              </a:rPr>
              <a:t>, dans lequel il rend hommage aux femmes.</a:t>
            </a: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280995" y="6595258"/>
            <a:ext cx="2355514" cy="3234027"/>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endParaRPr lang="fr-FR" sz="200" b="1" dirty="0">
              <a:latin typeface="Roboto" panose="02000000000000000000" pitchFamily="2" charset="0"/>
              <a:ea typeface="Roboto" panose="02000000000000000000" pitchFamily="2" charset="0"/>
            </a:endParaRPr>
          </a:p>
          <a:p>
            <a:pPr>
              <a:lnSpc>
                <a:spcPts val="1080"/>
              </a:lnSpc>
            </a:pPr>
            <a:r>
              <a:rPr lang="fr-FR" sz="850" i="1" dirty="0">
                <a:latin typeface="Roboto" panose="02000000000000000000" pitchFamily="2" charset="0"/>
                <a:ea typeface="Roboto" panose="02000000000000000000" pitchFamily="2" charset="0"/>
              </a:rPr>
              <a:t>1. Le taf (familier) </a:t>
            </a:r>
            <a:r>
              <a:rPr lang="fr-FR" sz="850" dirty="0">
                <a:latin typeface="Roboto" panose="02000000000000000000" pitchFamily="2" charset="0"/>
                <a:ea typeface="Roboto" panose="02000000000000000000" pitchFamily="2" charset="0"/>
              </a:rPr>
              <a:t>: le travail.</a:t>
            </a:r>
          </a:p>
          <a:p>
            <a:pPr>
              <a:lnSpc>
                <a:spcPts val="1080"/>
              </a:lnSpc>
            </a:pPr>
            <a:r>
              <a:rPr lang="fr-FR" sz="850" i="1" dirty="0">
                <a:latin typeface="Roboto" panose="02000000000000000000" pitchFamily="2" charset="0"/>
                <a:ea typeface="Roboto" panose="02000000000000000000" pitchFamily="2" charset="0"/>
              </a:rPr>
              <a:t>2. #</a:t>
            </a:r>
            <a:r>
              <a:rPr lang="fr-FR" sz="850" i="1" dirty="0" err="1">
                <a:latin typeface="Roboto" panose="02000000000000000000" pitchFamily="2" charset="0"/>
                <a:ea typeface="Roboto" panose="02000000000000000000" pitchFamily="2" charset="0"/>
              </a:rPr>
              <a:t>BalanceTonPorc</a:t>
            </a:r>
            <a:r>
              <a:rPr lang="fr-FR" sz="850" i="1" dirty="0">
                <a:latin typeface="Roboto" panose="02000000000000000000" pitchFamily="2" charset="0"/>
                <a:ea typeface="Roboto" panose="02000000000000000000" pitchFamily="2" charset="0"/>
              </a:rPr>
              <a:t> </a:t>
            </a:r>
            <a:r>
              <a:rPr lang="fr-FR" sz="850" dirty="0">
                <a:latin typeface="Roboto" panose="02000000000000000000" pitchFamily="2" charset="0"/>
                <a:ea typeface="Roboto" panose="02000000000000000000" pitchFamily="2" charset="0"/>
              </a:rPr>
              <a:t>: engagement pour la dénonciation d’actes sexistes.</a:t>
            </a:r>
          </a:p>
          <a:p>
            <a:pPr>
              <a:lnSpc>
                <a:spcPts val="1080"/>
              </a:lnSpc>
            </a:pPr>
            <a:r>
              <a:rPr lang="fr-FR" sz="850" i="1" dirty="0">
                <a:latin typeface="Roboto" panose="02000000000000000000" pitchFamily="2" charset="0"/>
                <a:ea typeface="Roboto" panose="02000000000000000000" pitchFamily="2" charset="0"/>
              </a:rPr>
              <a:t>3. Balaise (familier) </a:t>
            </a:r>
            <a:r>
              <a:rPr lang="fr-FR" sz="850" dirty="0">
                <a:latin typeface="Roboto" panose="02000000000000000000" pitchFamily="2" charset="0"/>
                <a:ea typeface="Roboto" panose="02000000000000000000" pitchFamily="2" charset="0"/>
              </a:rPr>
              <a:t>: fort, costaud.</a:t>
            </a:r>
          </a:p>
          <a:p>
            <a:pPr>
              <a:lnSpc>
                <a:spcPts val="1080"/>
              </a:lnSpc>
            </a:pPr>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rPr>
              <a:t>Y’a pas de malaise (familier) </a:t>
            </a:r>
            <a:r>
              <a:rPr lang="fr-FR" sz="850" dirty="0">
                <a:latin typeface="Roboto" panose="02000000000000000000" pitchFamily="2" charset="0"/>
              </a:rPr>
              <a:t>: ça ne pose pas de problème.</a:t>
            </a:r>
          </a:p>
          <a:p>
            <a:pPr>
              <a:lnSpc>
                <a:spcPts val="1080"/>
              </a:lnSpc>
            </a:pPr>
            <a:r>
              <a:rPr lang="fr-FR" sz="850" i="1" dirty="0">
                <a:latin typeface="Roboto" panose="02000000000000000000" pitchFamily="2" charset="0"/>
                <a:ea typeface="Roboto" panose="02000000000000000000" pitchFamily="2" charset="0"/>
              </a:rPr>
              <a:t>5. Baiser (vulgaire) </a:t>
            </a:r>
            <a:r>
              <a:rPr lang="fr-FR" sz="850" dirty="0">
                <a:latin typeface="Roboto" panose="02000000000000000000" pitchFamily="2" charset="0"/>
                <a:ea typeface="Roboto" panose="02000000000000000000" pitchFamily="2" charset="0"/>
              </a:rPr>
              <a:t>: faire l’amour</a:t>
            </a:r>
          </a:p>
          <a:p>
            <a:pPr>
              <a:lnSpc>
                <a:spcPts val="1080"/>
              </a:lnSpc>
            </a:pPr>
            <a:r>
              <a:rPr lang="fr-FR" sz="850" i="1" dirty="0">
                <a:latin typeface="Roboto" panose="02000000000000000000" pitchFamily="2" charset="0"/>
                <a:ea typeface="Roboto" panose="02000000000000000000" pitchFamily="2" charset="0"/>
              </a:rPr>
              <a:t>6. Les meufs (argotique) </a:t>
            </a:r>
            <a:r>
              <a:rPr lang="fr-FR" sz="850" dirty="0">
                <a:latin typeface="Roboto" panose="02000000000000000000" pitchFamily="2" charset="0"/>
                <a:ea typeface="Roboto" panose="02000000000000000000" pitchFamily="2" charset="0"/>
              </a:rPr>
              <a:t>: les femmes, les filles.</a:t>
            </a:r>
          </a:p>
          <a:p>
            <a:pPr>
              <a:lnSpc>
                <a:spcPts val="1080"/>
              </a:lnSpc>
            </a:pPr>
            <a:r>
              <a:rPr lang="fr-FR" sz="850" i="1" dirty="0">
                <a:latin typeface="Roboto" panose="02000000000000000000" pitchFamily="2" charset="0"/>
                <a:ea typeface="Roboto" panose="02000000000000000000" pitchFamily="2" charset="0"/>
              </a:rPr>
              <a:t>7. Dick pic </a:t>
            </a:r>
            <a:r>
              <a:rPr lang="fr-FR" sz="850" dirty="0">
                <a:latin typeface="Roboto" panose="02000000000000000000" pitchFamily="2" charset="0"/>
                <a:ea typeface="Roboto" panose="02000000000000000000" pitchFamily="2" charset="0"/>
              </a:rPr>
              <a:t>: photo de pénis partagée sur les réseaux sociaux.</a:t>
            </a:r>
          </a:p>
          <a:p>
            <a:pPr>
              <a:lnSpc>
                <a:spcPts val="1080"/>
              </a:lnSpc>
            </a:pPr>
            <a:r>
              <a:rPr lang="fr-FR" sz="850" i="1" dirty="0">
                <a:latin typeface="Roboto" panose="02000000000000000000" pitchFamily="2" charset="0"/>
                <a:ea typeface="Roboto" panose="02000000000000000000" pitchFamily="2" charset="0"/>
              </a:rPr>
              <a:t>8. Uber : </a:t>
            </a:r>
            <a:r>
              <a:rPr lang="fr-FR" sz="850" dirty="0">
                <a:latin typeface="Roboto" panose="02000000000000000000" pitchFamily="2" charset="0"/>
                <a:ea typeface="Roboto" panose="02000000000000000000" pitchFamily="2" charset="0"/>
              </a:rPr>
              <a:t>service de transport indépendant</a:t>
            </a:r>
            <a:r>
              <a:rPr lang="fr-FR" sz="850" i="1" dirty="0">
                <a:latin typeface="Roboto" panose="02000000000000000000" pitchFamily="2" charset="0"/>
                <a:ea typeface="Roboto" panose="02000000000000000000" pitchFamily="2" charset="0"/>
              </a:rPr>
              <a:t>.</a:t>
            </a:r>
          </a:p>
          <a:p>
            <a:pPr>
              <a:lnSpc>
                <a:spcPts val="1080"/>
              </a:lnSpc>
            </a:pPr>
            <a:r>
              <a:rPr lang="fr-FR" sz="850" i="1" dirty="0">
                <a:latin typeface="Roboto" panose="02000000000000000000" pitchFamily="2" charset="0"/>
                <a:ea typeface="Roboto" panose="02000000000000000000" pitchFamily="2" charset="0"/>
              </a:rPr>
              <a:t>9. Kiffer (familier) : </a:t>
            </a:r>
            <a:r>
              <a:rPr lang="fr-FR" sz="850" dirty="0">
                <a:latin typeface="Roboto" panose="02000000000000000000" pitchFamily="2" charset="0"/>
                <a:ea typeface="Roboto" panose="02000000000000000000" pitchFamily="2" charset="0"/>
              </a:rPr>
              <a:t>aimer.</a:t>
            </a:r>
          </a:p>
          <a:p>
            <a:pPr>
              <a:lnSpc>
                <a:spcPts val="1080"/>
              </a:lnSpc>
            </a:pPr>
            <a:r>
              <a:rPr lang="fr-FR" sz="850" i="1" dirty="0">
                <a:latin typeface="Roboto" panose="02000000000000000000" pitchFamily="2" charset="0"/>
                <a:ea typeface="Roboto" panose="02000000000000000000" pitchFamily="2" charset="0"/>
              </a:rPr>
              <a:t>10. Un pote lourd (familier) </a:t>
            </a:r>
            <a:r>
              <a:rPr lang="fr-FR" sz="850" dirty="0">
                <a:latin typeface="Roboto" panose="02000000000000000000" pitchFamily="2" charset="0"/>
                <a:ea typeface="Roboto" panose="02000000000000000000" pitchFamily="2" charset="0"/>
              </a:rPr>
              <a:t>: un ami pénible.</a:t>
            </a:r>
          </a:p>
          <a:p>
            <a:pPr>
              <a:lnSpc>
                <a:spcPts val="1080"/>
              </a:lnSpc>
            </a:pPr>
            <a:r>
              <a:rPr lang="fr-FR" sz="850" i="1" dirty="0">
                <a:latin typeface="Roboto" panose="02000000000000000000" pitchFamily="2" charset="0"/>
                <a:ea typeface="Roboto" panose="02000000000000000000" pitchFamily="2" charset="0"/>
              </a:rPr>
              <a:t>11. Faire tout un cirque </a:t>
            </a:r>
            <a:r>
              <a:rPr lang="fr-FR" sz="850" dirty="0">
                <a:latin typeface="Roboto" panose="02000000000000000000" pitchFamily="2" charset="0"/>
                <a:ea typeface="Roboto" panose="02000000000000000000" pitchFamily="2" charset="0"/>
              </a:rPr>
              <a:t>: exagérer l’importance.</a:t>
            </a:r>
          </a:p>
          <a:p>
            <a:pPr>
              <a:lnSpc>
                <a:spcPts val="1080"/>
              </a:lnSpc>
            </a:pPr>
            <a:r>
              <a:rPr lang="fr-FR" sz="850" i="1" dirty="0">
                <a:latin typeface="Roboto" panose="02000000000000000000" pitchFamily="2" charset="0"/>
                <a:ea typeface="Roboto" panose="02000000000000000000" pitchFamily="2" charset="0"/>
              </a:rPr>
              <a:t>12. L’enfer du décor </a:t>
            </a:r>
            <a:r>
              <a:rPr lang="fr-FR" sz="850" dirty="0">
                <a:latin typeface="Roboto" panose="02000000000000000000" pitchFamily="2" charset="0"/>
                <a:ea typeface="Roboto" panose="02000000000000000000" pitchFamily="2" charset="0"/>
              </a:rPr>
              <a:t>: jeu de mots avec « envers du décor ».</a:t>
            </a:r>
          </a:p>
          <a:p>
            <a:pPr>
              <a:lnSpc>
                <a:spcPts val="1080"/>
              </a:lnSpc>
            </a:pPr>
            <a:r>
              <a:rPr lang="fr-FR" sz="850" i="1" dirty="0">
                <a:latin typeface="Roboto" panose="02000000000000000000" pitchFamily="2" charset="0"/>
                <a:ea typeface="Roboto" panose="02000000000000000000" pitchFamily="2" charset="0"/>
              </a:rPr>
              <a:t>13. Dégueu (familier) </a:t>
            </a:r>
            <a:r>
              <a:rPr lang="fr-FR" sz="850" dirty="0">
                <a:latin typeface="Roboto" panose="02000000000000000000" pitchFamily="2" charset="0"/>
                <a:ea typeface="Roboto" panose="02000000000000000000" pitchFamily="2" charset="0"/>
              </a:rPr>
              <a:t>: dégueulasse, dégoûtant.</a:t>
            </a:r>
          </a:p>
          <a:p>
            <a:pPr>
              <a:lnSpc>
                <a:spcPts val="1080"/>
              </a:lnSpc>
            </a:pPr>
            <a:r>
              <a:rPr lang="fr-FR" sz="850" i="1" dirty="0">
                <a:latin typeface="Roboto" panose="02000000000000000000" pitchFamily="2" charset="0"/>
                <a:ea typeface="Roboto" panose="02000000000000000000" pitchFamily="2" charset="0"/>
              </a:rPr>
              <a:t>14. Ragnagnas </a:t>
            </a:r>
            <a:r>
              <a:rPr lang="fr-FR" sz="850" dirty="0">
                <a:latin typeface="Roboto" panose="02000000000000000000" pitchFamily="2" charset="0"/>
                <a:ea typeface="Roboto" panose="02000000000000000000" pitchFamily="2" charset="0"/>
              </a:rPr>
              <a:t>: les menstruations féminines.</a:t>
            </a:r>
          </a:p>
          <a:p>
            <a:pPr>
              <a:lnSpc>
                <a:spcPts val="1080"/>
              </a:lnSpc>
            </a:pPr>
            <a:r>
              <a:rPr lang="fr-FR" sz="850" i="1" dirty="0">
                <a:latin typeface="Roboto" panose="02000000000000000000" pitchFamily="2" charset="0"/>
                <a:ea typeface="Roboto" panose="02000000000000000000" pitchFamily="2" charset="0"/>
              </a:rPr>
              <a:t>15. De mes deux (vulgaire) </a:t>
            </a:r>
            <a:r>
              <a:rPr lang="fr-FR" sz="850" dirty="0">
                <a:latin typeface="Roboto" panose="02000000000000000000" pitchFamily="2" charset="0"/>
                <a:ea typeface="Roboto" panose="02000000000000000000" pitchFamily="2" charset="0"/>
              </a:rPr>
              <a:t>: sans valeur.</a:t>
            </a:r>
          </a:p>
          <a:p>
            <a:pPr>
              <a:lnSpc>
                <a:spcPts val="1080"/>
              </a:lnSpc>
            </a:pPr>
            <a:r>
              <a:rPr lang="fr-FR" sz="850" i="1" dirty="0">
                <a:latin typeface="Roboto" panose="02000000000000000000" pitchFamily="2" charset="0"/>
                <a:ea typeface="Roboto" panose="02000000000000000000" pitchFamily="2" charset="0"/>
              </a:rPr>
              <a:t>16. Se plier en quatre </a:t>
            </a:r>
            <a:r>
              <a:rPr lang="fr-FR" sz="850" dirty="0">
                <a:latin typeface="Roboto" panose="02000000000000000000" pitchFamily="2" charset="0"/>
                <a:ea typeface="Roboto" panose="02000000000000000000" pitchFamily="2" charset="0"/>
              </a:rPr>
              <a:t>: se dévouer au maximum.</a:t>
            </a:r>
          </a:p>
          <a:p>
            <a:pPr>
              <a:lnSpc>
                <a:spcPts val="1080"/>
              </a:lnSpc>
            </a:pPr>
            <a:endParaRPr lang="fr-FR" sz="850"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13673" y="9687267"/>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29654" y="5530857"/>
            <a:ext cx="2355514" cy="420628"/>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Suivez l’actualité de Grand Corps Malade, sur Instagram </a:t>
            </a:r>
            <a:r>
              <a:rPr lang="fr-FR" sz="850" b="1" i="1" kern="1100" dirty="0">
                <a:latin typeface="Roboto" panose="02000000000000000000"/>
                <a:ea typeface="Roboto" panose="02000000000000000000" pitchFamily="2" charset="0"/>
              </a:rPr>
              <a:t>«</a:t>
            </a:r>
            <a:r>
              <a:rPr lang="fr-FR" sz="850" b="1" dirty="0">
                <a:latin typeface="Roboto" panose="02000000000000000000"/>
              </a:rPr>
              <a:t>@</a:t>
            </a:r>
            <a:r>
              <a:rPr lang="fr-FR" sz="850" b="1" dirty="0" err="1">
                <a:latin typeface="Roboto" panose="02000000000000000000"/>
              </a:rPr>
              <a:t>grandcorpsmaladeoff</a:t>
            </a:r>
            <a:r>
              <a:rPr lang="fr-FR" sz="850" b="1" i="1" kern="1100" dirty="0">
                <a:latin typeface="Roboto" panose="02000000000000000000"/>
                <a:ea typeface="Roboto" panose="02000000000000000000" pitchFamily="2" charset="0"/>
              </a:rPr>
              <a:t>»</a:t>
            </a:r>
            <a:r>
              <a:rPr lang="fr-FR" sz="850" b="1"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custDataLst>
              <p:tags r:id="rId8"/>
            </p:custDataLst>
          </p:nvPr>
        </p:nvPicPr>
        <p:blipFill>
          <a:blip r:embed="rId14"/>
          <a:stretch>
            <a:fillRect/>
          </a:stretch>
        </p:blipFill>
        <p:spPr>
          <a:xfrm>
            <a:off x="-843" y="26449"/>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9"/>
            </p:custDataLst>
          </p:nvPr>
        </p:nvSpPr>
        <p:spPr>
          <a:xfrm>
            <a:off x="2755504" y="1286731"/>
            <a:ext cx="3721495"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Grand Corps Malade en duo avec </a:t>
            </a:r>
            <a:r>
              <a:rPr lang="fr-FR" sz="1500" dirty="0" err="1">
                <a:latin typeface="Roboto" panose="02000000000000000000" pitchFamily="2" charset="0"/>
                <a:ea typeface="Roboto" panose="02000000000000000000" pitchFamily="2" charset="0"/>
              </a:rPr>
              <a:t>Suzane</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6A353D24-1775-827F-1E67-8521FD963EE0}"/>
              </a:ext>
            </a:extLst>
          </p:cNvPr>
          <p:cNvPicPr>
            <a:picLocks noChangeAspect="1"/>
          </p:cNvPicPr>
          <p:nvPr>
            <p:custDataLst>
              <p:tags r:id="rId10"/>
            </p:custDataLst>
          </p:nvPr>
        </p:nvPicPr>
        <p:blipFill>
          <a:blip r:embed="rId15"/>
          <a:stretch>
            <a:fillRect/>
          </a:stretch>
        </p:blipFill>
        <p:spPr>
          <a:xfrm>
            <a:off x="329654" y="5931894"/>
            <a:ext cx="469900" cy="596900"/>
          </a:xfrm>
          <a:prstGeom prst="rect">
            <a:avLst/>
          </a:prstGeom>
        </p:spPr>
      </p:pic>
      <p:pic>
        <p:nvPicPr>
          <p:cNvPr id="1026" name="Picture 2" descr="Pendant 24h de Grand Corps Malade &amp; Suzane sur Amazon Music - Amazon.fr">
            <a:extLst>
              <a:ext uri="{FF2B5EF4-FFF2-40B4-BE49-F238E27FC236}">
                <a16:creationId xmlns:a16="http://schemas.microsoft.com/office/drawing/2014/main" id="{7DBADFFE-E5F8-42D7-BDB6-4C6E2E90D9BB}"/>
              </a:ext>
            </a:extLst>
          </p:cNvP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280995" y="722544"/>
            <a:ext cx="2082464" cy="208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8E8558D-9EB5-BE34-0B7B-7E4B025EDA6C}"/>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317035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Pendant 24h » </a:t>
            </a:r>
            <a:r>
              <a:rPr lang="fr-FR" sz="1200" dirty="0">
                <a:latin typeface="Roboto" panose="02000000000000000000" pitchFamily="2" charset="0"/>
                <a:ea typeface="Roboto" panose="02000000000000000000" pitchFamily="2" charset="0"/>
              </a:rPr>
              <a:t>Grand Corps Malade</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3510747514"/>
              </p:ext>
            </p:extLst>
          </p:nvPr>
        </p:nvGraphicFramePr>
        <p:xfrm>
          <a:off x="1130984" y="2016359"/>
          <a:ext cx="5717287" cy="6056305"/>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064938">
                <a:tc>
                  <a:txBody>
                    <a:bodyPr/>
                    <a:lstStyle/>
                    <a:p>
                      <a:pPr algn="r"/>
                      <a:r>
                        <a:rPr lang="fr-FR" sz="5300" b="1" i="0" dirty="0">
                          <a:solidFill>
                            <a:srgbClr val="E77C56"/>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Si vous deviez vivre dans le corps d’une autre personne pendant 24 heures, qui choisiriez-vous de devenir ? Expliquez votre choix.</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E77C56"/>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Quels sont les thèmes abordés dans cette chanson ? </a:t>
                      </a:r>
                    </a:p>
                    <a:p>
                      <a:r>
                        <a:rPr lang="fr-FR" sz="1000" b="0" kern="1300" baseline="0" dirty="0">
                          <a:solidFill>
                            <a:schemeClr val="tx1"/>
                          </a:solidFill>
                          <a:latin typeface="Roboto" panose="02000000000000000000" pitchFamily="2" charset="0"/>
                          <a:ea typeface="Roboto" panose="02000000000000000000" pitchFamily="2" charset="0"/>
                        </a:rPr>
                        <a:t>Cochez les bonnes réponses.</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La charge mentale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Les inégalités salariales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harcèlement sexuel, le harcèlement de rue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L’éducation différenciée selon le genre</a:t>
                      </a:r>
                      <a:endParaRPr lang="fr-FR" sz="1000" b="0" dirty="0">
                        <a:solidFill>
                          <a:schemeClr val="tx1"/>
                        </a:solidFill>
                        <a:latin typeface="Roboto" panose="02000000000000000000" pitchFamily="2" charset="0"/>
                        <a:ea typeface="Roboto" panose="02000000000000000000" pitchFamily="2" charset="0"/>
                      </a:endParaRP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La pression sociétale pour avoir des enfants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plafond de verre </a:t>
                      </a:r>
                      <a:r>
                        <a:rPr lang="fr-FR" sz="1000" b="0" i="1" kern="1300" baseline="0" dirty="0">
                          <a:solidFill>
                            <a:schemeClr val="dk1"/>
                          </a:solidFill>
                          <a:effectLst/>
                          <a:latin typeface="Roboto" panose="02000000000000000000" pitchFamily="2" charset="0"/>
                          <a:ea typeface="+mn-ea"/>
                          <a:cs typeface="+mn-cs"/>
                        </a:rPr>
                        <a:t>(= l’impossible promotion des femmes dans le monde du travail)</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Les codes physiques de la féminité</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sport féminin</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La géographie urbaine genrée</a:t>
                      </a:r>
                    </a:p>
                    <a:p>
                      <a:pPr marL="0" indent="0">
                        <a:buFont typeface="Wingdings" pitchFamily="2" charset="2"/>
                        <a:buNone/>
                      </a:pPr>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E77C56"/>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dirty="0"/>
                        <a:t>♫ </a:t>
                      </a:r>
                      <a:r>
                        <a:rPr lang="fr-FR" sz="1000" b="0" kern="1300" baseline="0" dirty="0">
                          <a:solidFill>
                            <a:schemeClr val="tx1"/>
                          </a:solidFill>
                          <a:latin typeface="Roboto" panose="02000000000000000000" pitchFamily="2" charset="0"/>
                          <a:ea typeface="Roboto" panose="02000000000000000000" pitchFamily="2" charset="0"/>
                        </a:rPr>
                        <a:t>« D’être une femme, je veux découvrir l’enfer du décor. »</a:t>
                      </a:r>
                      <a:r>
                        <a:rPr lang="fr-FR" sz="1000" dirty="0"/>
                        <a:t> ♫</a:t>
                      </a:r>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Par qui cette phrase est-elle prononcée dans la chanson ?</a:t>
                      </a:r>
                    </a:p>
                    <a:p>
                      <a:r>
                        <a:rPr lang="fr-FR" sz="1000" b="0" kern="1300" baseline="0" dirty="0">
                          <a:solidFill>
                            <a:schemeClr val="tx1"/>
                          </a:solidFill>
                          <a:latin typeface="Roboto" panose="02000000000000000000" pitchFamily="2" charset="0"/>
                          <a:ea typeface="Roboto" panose="02000000000000000000" pitchFamily="2" charset="0"/>
                        </a:rPr>
                        <a:t>L’expression d’origine est « l’envers du décor ».</a:t>
                      </a:r>
                    </a:p>
                    <a:p>
                      <a:r>
                        <a:rPr lang="fr-FR" sz="1000" b="0" kern="1300" baseline="0" dirty="0">
                          <a:solidFill>
                            <a:schemeClr val="tx1"/>
                          </a:solidFill>
                          <a:latin typeface="Roboto" panose="02000000000000000000" pitchFamily="2" charset="0"/>
                          <a:ea typeface="Roboto" panose="02000000000000000000" pitchFamily="2" charset="0"/>
                        </a:rPr>
                        <a:t>D’après vous, que signifie originellement cette expression ?</a:t>
                      </a:r>
                    </a:p>
                    <a:p>
                      <a:r>
                        <a:rPr lang="fr-FR" sz="1000" b="0" kern="1300" baseline="0" dirty="0">
                          <a:solidFill>
                            <a:schemeClr val="tx1"/>
                          </a:solidFill>
                          <a:latin typeface="Roboto" panose="02000000000000000000" pitchFamily="2" charset="0"/>
                          <a:ea typeface="Roboto" panose="02000000000000000000" pitchFamily="2" charset="0"/>
                        </a:rPr>
                        <a:t>Quel message Grand Corps Malade souhaite-t-il faire passer avec cette expression détournée, avec ce jeu de mots ?</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E77C56"/>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Variante</a:t>
                      </a:r>
                    </a:p>
                    <a:p>
                      <a:pPr marL="0" algn="l" defTabSz="755934" rtl="0" eaLnBrk="1" latinLnBrk="0" hangingPunct="1"/>
                      <a:r>
                        <a:rPr lang="fr-FR" sz="1000" b="0" i="1" kern="1300" baseline="0" dirty="0">
                          <a:solidFill>
                            <a:schemeClr val="dk1"/>
                          </a:solidFill>
                          <a:effectLst/>
                          <a:latin typeface="Roboto Medium" panose="02000000000000000000" pitchFamily="2" charset="0"/>
                          <a:ea typeface="+mn-ea"/>
                          <a:cs typeface="+mn-cs"/>
                        </a:rPr>
                        <a:t>En petits groupes.</a:t>
                      </a:r>
                    </a:p>
                    <a:p>
                      <a:pPr marL="0" algn="just" defTabSz="755934" rtl="0" eaLnBrk="1" latinLnBrk="0" hangingPunct="1"/>
                      <a:r>
                        <a:rPr lang="fr-FR" sz="1000" b="0" i="0" kern="1300" baseline="0" dirty="0">
                          <a:solidFill>
                            <a:schemeClr val="dk1"/>
                          </a:solidFill>
                          <a:effectLst/>
                          <a:latin typeface="Roboto Medium" panose="02000000000000000000" pitchFamily="2" charset="0"/>
                          <a:ea typeface="+mn-ea"/>
                          <a:cs typeface="+mn-cs"/>
                        </a:rPr>
                        <a:t>Choisissez un des couplets de la chanson et imaginez-en les images qui pourraient l’illustrer lors d’un clip vidéo. Rédigez le scénario, mettez-vous en scène et filmez-vous. Montrez ensuite votre vidéo à la classe. Votez pour les images les plus parlantes.</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t>
            </a:r>
            <a:r>
              <a:rPr lang="fr-FR" sz="800" dirty="0">
                <a:latin typeface="Roboto Light" panose="02000000000000000000" pitchFamily="2" charset="0"/>
                <a:ea typeface="Roboto" panose="02000000000000000000" pitchFamily="2" charset="0"/>
              </a:rPr>
              <a:t>Magali </a:t>
            </a:r>
            <a:r>
              <a:rPr lang="fr-FR" sz="8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8" name="Image 37">
            <a:extLst>
              <a:ext uri="{FF2B5EF4-FFF2-40B4-BE49-F238E27FC236}">
                <a16:creationId xmlns:a16="http://schemas.microsoft.com/office/drawing/2014/main" id="{FA39D4D1-777C-3044-AE46-6F687E0F9EA1}"/>
              </a:ext>
            </a:extLst>
          </p:cNvPr>
          <p:cNvPicPr>
            <a:picLocks noChangeAspect="1"/>
          </p:cNvPicPr>
          <p:nvPr>
            <p:custDataLst>
              <p:tags r:id="rId5"/>
            </p:custDataLst>
          </p:nvPr>
        </p:nvPicPr>
        <p:blipFill>
          <a:blip r:embed="rId12"/>
          <a:stretch>
            <a:fillRect/>
          </a:stretch>
        </p:blipFill>
        <p:spPr>
          <a:xfrm>
            <a:off x="0" y="0"/>
            <a:ext cx="2743200" cy="660400"/>
          </a:xfrm>
          <a:prstGeom prst="rect">
            <a:avLst/>
          </a:prstGeom>
        </p:spPr>
      </p:pic>
      <p:pic>
        <p:nvPicPr>
          <p:cNvPr id="43" name="Image 42">
            <a:extLst>
              <a:ext uri="{FF2B5EF4-FFF2-40B4-BE49-F238E27FC236}">
                <a16:creationId xmlns:a16="http://schemas.microsoft.com/office/drawing/2014/main" id="{96B511D3-0D1D-C746-0DBB-F58C5D58CD61}"/>
              </a:ext>
            </a:extLst>
          </p:cNvPr>
          <p:cNvPicPr>
            <a:picLocks noChangeAspect="1"/>
          </p:cNvPicPr>
          <p:nvPr>
            <p:custDataLst>
              <p:tags r:id="rId6"/>
            </p:custDataLst>
          </p:nvPr>
        </p:nvPicPr>
        <p:blipFill>
          <a:blip r:embed="rId13"/>
          <a:stretch>
            <a:fillRect/>
          </a:stretch>
        </p:blipFill>
        <p:spPr>
          <a:xfrm>
            <a:off x="1905406" y="2225324"/>
            <a:ext cx="508000" cy="508000"/>
          </a:xfrm>
          <a:prstGeom prst="rect">
            <a:avLst/>
          </a:prstGeom>
        </p:spPr>
      </p:pic>
      <p:pic>
        <p:nvPicPr>
          <p:cNvPr id="44" name="Image 43">
            <a:extLst>
              <a:ext uri="{FF2B5EF4-FFF2-40B4-BE49-F238E27FC236}">
                <a16:creationId xmlns:a16="http://schemas.microsoft.com/office/drawing/2014/main" id="{54A1D069-BB70-3DDA-7E49-1502E8FA198F}"/>
              </a:ext>
            </a:extLst>
          </p:cNvPr>
          <p:cNvPicPr>
            <a:picLocks noChangeAspect="1"/>
          </p:cNvPicPr>
          <p:nvPr>
            <p:custDataLst>
              <p:tags r:id="rId7"/>
            </p:custDataLst>
          </p:nvPr>
        </p:nvPicPr>
        <p:blipFill>
          <a:blip r:embed="rId14"/>
          <a:stretch>
            <a:fillRect/>
          </a:stretch>
        </p:blipFill>
        <p:spPr>
          <a:xfrm>
            <a:off x="1911056" y="3282661"/>
            <a:ext cx="508000" cy="508000"/>
          </a:xfrm>
          <a:prstGeom prst="rect">
            <a:avLst/>
          </a:prstGeom>
        </p:spPr>
      </p:pic>
      <p:pic>
        <p:nvPicPr>
          <p:cNvPr id="45" name="Image 44">
            <a:extLst>
              <a:ext uri="{FF2B5EF4-FFF2-40B4-BE49-F238E27FC236}">
                <a16:creationId xmlns:a16="http://schemas.microsoft.com/office/drawing/2014/main" id="{26FA64B4-B482-4FDF-FEB7-5582B83ADB3A}"/>
              </a:ext>
            </a:extLst>
          </p:cNvPr>
          <p:cNvPicPr>
            <a:picLocks noChangeAspect="1"/>
          </p:cNvPicPr>
          <p:nvPr>
            <p:custDataLst>
              <p:tags r:id="rId8"/>
            </p:custDataLst>
          </p:nvPr>
        </p:nvPicPr>
        <p:blipFill>
          <a:blip r:embed="rId15"/>
          <a:stretch>
            <a:fillRect/>
          </a:stretch>
        </p:blipFill>
        <p:spPr>
          <a:xfrm>
            <a:off x="1911056" y="5609019"/>
            <a:ext cx="508000" cy="508000"/>
          </a:xfrm>
          <a:prstGeom prst="rect">
            <a:avLst/>
          </a:prstGeom>
        </p:spPr>
      </p:pic>
      <p:pic>
        <p:nvPicPr>
          <p:cNvPr id="46" name="Image 45">
            <a:extLst>
              <a:ext uri="{FF2B5EF4-FFF2-40B4-BE49-F238E27FC236}">
                <a16:creationId xmlns:a16="http://schemas.microsoft.com/office/drawing/2014/main" id="{C7326E0E-13B0-363A-E658-2126FFF891D1}"/>
              </a:ext>
            </a:extLst>
          </p:cNvPr>
          <p:cNvPicPr>
            <a:picLocks noChangeAspect="1"/>
          </p:cNvPicPr>
          <p:nvPr>
            <p:custDataLst>
              <p:tags r:id="rId9"/>
            </p:custDataLst>
          </p:nvPr>
        </p:nvPicPr>
        <p:blipFill>
          <a:blip r:embed="rId16"/>
          <a:stretch>
            <a:fillRect/>
          </a:stretch>
        </p:blipFill>
        <p:spPr>
          <a:xfrm>
            <a:off x="1914535" y="6927384"/>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3C1BB4-CFFB-12D5-DFB6-A05B7C2A4324}"/>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402399268"/>
              </p:ext>
            </p:extLst>
          </p:nvPr>
        </p:nvGraphicFramePr>
        <p:xfrm>
          <a:off x="813573" y="1015328"/>
          <a:ext cx="6530202" cy="9070933"/>
        </p:xfrm>
        <a:graphic>
          <a:graphicData uri="http://schemas.openxmlformats.org/drawingml/2006/table">
            <a:tbl>
              <a:tblPr bandRow="1">
                <a:tableStyleId>{073A0DAA-6AF3-43AB-8588-CEC1D06C72B9}</a:tableStyleId>
              </a:tblPr>
              <a:tblGrid>
                <a:gridCol w="937484">
                  <a:extLst>
                    <a:ext uri="{9D8B030D-6E8A-4147-A177-3AD203B41FA5}">
                      <a16:colId xmlns:a16="http://schemas.microsoft.com/office/drawing/2014/main" val="1465138558"/>
                    </a:ext>
                  </a:extLst>
                </a:gridCol>
                <a:gridCol w="858793">
                  <a:extLst>
                    <a:ext uri="{9D8B030D-6E8A-4147-A177-3AD203B41FA5}">
                      <a16:colId xmlns:a16="http://schemas.microsoft.com/office/drawing/2014/main" val="1509632764"/>
                    </a:ext>
                  </a:extLst>
                </a:gridCol>
                <a:gridCol w="4733925">
                  <a:extLst>
                    <a:ext uri="{9D8B030D-6E8A-4147-A177-3AD203B41FA5}">
                      <a16:colId xmlns:a16="http://schemas.microsoft.com/office/drawing/2014/main" val="9856797"/>
                    </a:ext>
                  </a:extLst>
                </a:gridCol>
              </a:tblGrid>
              <a:tr h="263109">
                <a:tc rowSpan="3">
                  <a:txBody>
                    <a:bodyPr/>
                    <a:lstStyle/>
                    <a:p>
                      <a:pPr algn="r"/>
                      <a:r>
                        <a:rPr lang="fr-FR" sz="5300" b="1" i="0" baseline="0" dirty="0">
                          <a:solidFill>
                            <a:srgbClr val="E77C56"/>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0002">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7057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 (fiche matériel)</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Tirez au sort une question. </a:t>
                      </a:r>
                      <a:r>
                        <a:rPr lang="fr-FR" sz="1000" kern="1300" dirty="0">
                          <a:solidFill>
                            <a:schemeClr val="dk1"/>
                          </a:solidFill>
                          <a:latin typeface="Roboto Medium" panose="02000000000000000000" pitchFamily="2" charset="0"/>
                        </a:rPr>
                        <a:t>Échangez librement sur le sujet avec les apprenants de votre groupe. P</a:t>
                      </a:r>
                      <a:r>
                        <a:rPr lang="fr-FR" sz="1000" b="0" i="0" kern="1300" baseline="0" dirty="0">
                          <a:solidFill>
                            <a:schemeClr val="dk1"/>
                          </a:solidFill>
                          <a:effectLst/>
                          <a:latin typeface="Roboto Medium" panose="02000000000000000000" pitchFamily="2" charset="0"/>
                          <a:ea typeface="+mn-ea"/>
                          <a:cs typeface="+mn-cs"/>
                        </a:rPr>
                        <a:t>réparez un compte-rendu de vos réflexions à la classe.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94654">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C56"/>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91094">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279498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A. Cochez les bonnes réponses. </a:t>
                      </a: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buFont typeface="Wingdings"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mn-ea"/>
                          <a:cs typeface="+mn-cs"/>
                        </a:rPr>
                        <a:t>B. Répondez aux questions.</a:t>
                      </a: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mn-ea"/>
                          <a:cs typeface="+mn-cs"/>
                        </a:rPr>
                        <a:t>1. Quels instruments reconnaissez-vous dans cette chanson ?</a:t>
                      </a:r>
                    </a:p>
                    <a:p>
                      <a:pPr marL="0" marR="0" lvl="0" indent="0" algn="l" defTabSz="755934" rtl="0" eaLnBrk="1" fontAlgn="auto" latinLnBrk="0" hangingPunct="1">
                        <a:lnSpc>
                          <a:spcPct val="125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a:t>
                      </a: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25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2. À quoi correspondent les changements de rythme ? Quel effet cela donne-t-il ?</a:t>
                      </a:r>
                    </a:p>
                    <a:p>
                      <a:pPr marL="0" indent="0">
                        <a:lnSpc>
                          <a:spcPct val="125000"/>
                        </a:lnSpc>
                        <a:buNone/>
                      </a:pPr>
                      <a:r>
                        <a:rPr lang="fr-FR" sz="1000" b="0" kern="1300" baseline="0" dirty="0">
                          <a:solidFill>
                            <a:schemeClr val="dk1"/>
                          </a:solidFill>
                          <a:effectLst/>
                          <a:latin typeface="Roboto" panose="02000000000000000000" pitchFamily="2" charset="0"/>
                          <a:ea typeface="+mn-ea"/>
                          <a:cs typeface="+mn-cs"/>
                        </a:rPr>
                        <a:t>.……………………………………………………………………………………………..</a:t>
                      </a:r>
                      <a:endParaRPr lang="fr-FR" sz="1000" b="0" i="0" kern="1300" baseline="0" dirty="0">
                        <a:latin typeface="Roboto" panose="02000000000000000000" pitchFamily="2" charset="0"/>
                      </a:endParaRPr>
                    </a:p>
                    <a:p>
                      <a:pPr>
                        <a:lnSpc>
                          <a:spcPct val="125000"/>
                        </a:lnSpc>
                      </a:pPr>
                      <a:r>
                        <a:rPr lang="fr-FR" sz="1000" b="0" i="0" kern="1300" baseline="0" dirty="0">
                          <a:latin typeface="Roboto" panose="02000000000000000000" pitchFamily="2" charset="0"/>
                        </a:rPr>
                        <a:t>3. </a:t>
                      </a:r>
                      <a:r>
                        <a:rPr lang="fr-FR" sz="1000" b="0" i="0" kern="1300" baseline="0" dirty="0">
                          <a:solidFill>
                            <a:schemeClr val="dk1"/>
                          </a:solidFill>
                          <a:effectLst/>
                          <a:latin typeface="Roboto Medium" panose="02000000000000000000" pitchFamily="2" charset="0"/>
                          <a:ea typeface="+mn-ea"/>
                          <a:cs typeface="+mn-cs"/>
                        </a:rPr>
                        <a:t>Quel est le genre musical dominant dans cette chanson ? Soulignez la réponse qui convient le mieux.</a:t>
                      </a:r>
                    </a:p>
                    <a:p>
                      <a:pPr>
                        <a:lnSpc>
                          <a:spcPct val="125000"/>
                        </a:lnSpc>
                      </a:pPr>
                      <a:endParaRPr lang="fr-FR" sz="500" b="0" i="0" kern="1300" baseline="0" dirty="0">
                        <a:solidFill>
                          <a:schemeClr val="dk1"/>
                        </a:solidFill>
                        <a:effectLst/>
                        <a:latin typeface="Roboto Medium" panose="02000000000000000000" pitchFamily="2" charset="0"/>
                        <a:ea typeface="+mn-ea"/>
                        <a:cs typeface="+mn-cs"/>
                      </a:endParaRPr>
                    </a:p>
                    <a:p>
                      <a:pPr algn="ctr">
                        <a:lnSpc>
                          <a:spcPct val="125000"/>
                        </a:lnSpc>
                      </a:pPr>
                      <a:r>
                        <a:rPr lang="fr-FR" sz="1000" b="0" i="0" kern="1300" baseline="0" dirty="0">
                          <a:latin typeface="Roboto" panose="02000000000000000000" pitchFamily="2" charset="0"/>
                        </a:rPr>
                        <a:t>Pop – Rock – Hip-Hop – </a:t>
                      </a:r>
                      <a:r>
                        <a:rPr lang="fr-FR" sz="1000" b="0" i="0" kern="1300" baseline="0" dirty="0" err="1">
                          <a:latin typeface="Roboto" panose="02000000000000000000" pitchFamily="2" charset="0"/>
                        </a:rPr>
                        <a:t>Électropop</a:t>
                      </a:r>
                      <a:r>
                        <a:rPr lang="fr-FR" sz="1000" b="0" i="0" kern="1300" baseline="0" dirty="0">
                          <a:latin typeface="Roboto" panose="02000000000000000000" pitchFamily="2" charset="0"/>
                        </a:rPr>
                        <a:t> – Rap</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4579">
                <a:tc rowSpan="3">
                  <a:txBody>
                    <a:bodyPr/>
                    <a:lstStyle/>
                    <a:p>
                      <a:pPr algn="r"/>
                      <a:r>
                        <a:rPr lang="fr-FR" sz="5300" b="1" i="0" baseline="0" dirty="0">
                          <a:solidFill>
                            <a:srgbClr val="E77C56"/>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0002">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400673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pPr marL="228600" marR="0" lvl="0" indent="-228600" algn="l" defTabSz="755934" rtl="0" eaLnBrk="1" fontAlgn="auto" latinLnBrk="0" hangingPunct="1">
                        <a:lnSpc>
                          <a:spcPct val="100000"/>
                        </a:lnSpc>
                        <a:spcBef>
                          <a:spcPts val="0"/>
                        </a:spcBef>
                        <a:spcAft>
                          <a:spcPts val="0"/>
                        </a:spcAft>
                        <a:buClrTx/>
                        <a:buSzTx/>
                        <a:buFontTx/>
                        <a:buAutoNum type="alphaUcPeriod"/>
                        <a:tabLst/>
                        <a:defRPr/>
                      </a:pPr>
                      <a:r>
                        <a:rPr lang="fr-FR" sz="1000" b="0" i="0" kern="1300" baseline="0" dirty="0">
                          <a:solidFill>
                            <a:schemeClr val="dk1"/>
                          </a:solidFill>
                          <a:effectLst/>
                          <a:latin typeface="Roboto Medium" panose="02000000000000000000" pitchFamily="2" charset="0"/>
                          <a:ea typeface="+mn-ea"/>
                          <a:cs typeface="+mn-cs"/>
                        </a:rPr>
                        <a:t>Quelle est l’originalité de la chanson ? Soulignez la bonne réponse.</a:t>
                      </a:r>
                    </a:p>
                    <a:p>
                      <a:pPr marL="228600" marR="0" lvl="0" indent="-228600" algn="l" defTabSz="755934" rtl="0" eaLnBrk="1" fontAlgn="auto" latinLnBrk="0" hangingPunct="1">
                        <a:lnSpc>
                          <a:spcPct val="100000"/>
                        </a:lnSpc>
                        <a:spcBef>
                          <a:spcPts val="0"/>
                        </a:spcBef>
                        <a:spcAft>
                          <a:spcPts val="0"/>
                        </a:spcAft>
                        <a:buClrTx/>
                        <a:buSzTx/>
                        <a:buFontTx/>
                        <a:buAutoNum type="alphaUcPeriod"/>
                        <a:tabLst/>
                        <a:defRPr/>
                      </a:pPr>
                      <a:endParaRPr lang="fr-FR" sz="5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400" b="0" i="0" kern="1300" baseline="0" dirty="0">
                          <a:solidFill>
                            <a:schemeClr val="dk1"/>
                          </a:solidFill>
                          <a:effectLst/>
                          <a:latin typeface="Roboto" panose="02000000000000000000" pitchFamily="2" charset="0"/>
                          <a:ea typeface="+mn-ea"/>
                          <a:cs typeface="+mn-cs"/>
                          <a:sym typeface="Webdings" panose="05030102010509060703" pitchFamily="18" charset="2"/>
                        </a:rPr>
                        <a:t></a:t>
                      </a:r>
                      <a:r>
                        <a:rPr lang="fr-FR" sz="1000" b="0" i="0" kern="1300" baseline="0" dirty="0">
                          <a:solidFill>
                            <a:schemeClr val="dk1"/>
                          </a:solidFill>
                          <a:effectLst/>
                          <a:latin typeface="Roboto" panose="02000000000000000000" pitchFamily="2" charset="0"/>
                          <a:ea typeface="+mn-ea"/>
                          <a:cs typeface="+mn-cs"/>
                          <a:sym typeface="Webdings" panose="05030102010509060703" pitchFamily="18" charset="2"/>
                        </a:rPr>
                        <a:t> </a:t>
                      </a:r>
                      <a:r>
                        <a:rPr lang="fr-FR" sz="1000" b="0" i="0" kern="1300" baseline="0" dirty="0">
                          <a:solidFill>
                            <a:schemeClr val="dk1"/>
                          </a:solidFill>
                          <a:effectLst/>
                          <a:latin typeface="Roboto" panose="02000000000000000000" pitchFamily="2" charset="0"/>
                          <a:ea typeface="+mn-ea"/>
                          <a:cs typeface="+mn-cs"/>
                        </a:rPr>
                        <a:t>Le refrain est en </a:t>
                      </a:r>
                      <a:r>
                        <a:rPr lang="fr-FR" sz="1000" b="0" i="0" kern="1300" baseline="0" dirty="0">
                          <a:solidFill>
                            <a:schemeClr val="tx1"/>
                          </a:solidFill>
                          <a:effectLst/>
                          <a:latin typeface="Roboto" panose="02000000000000000000" pitchFamily="2" charset="0"/>
                          <a:ea typeface="+mn-ea"/>
                          <a:cs typeface="+mn-cs"/>
                        </a:rPr>
                        <a:t>verlan </a:t>
                      </a:r>
                      <a:r>
                        <a:rPr lang="fr-FR" sz="1000" b="0" i="1" kern="1300" baseline="0" dirty="0">
                          <a:solidFill>
                            <a:schemeClr val="tx1"/>
                          </a:solidFill>
                          <a:effectLst/>
                          <a:latin typeface="Roboto" panose="02000000000000000000"/>
                          <a:ea typeface="+mn-ea"/>
                          <a:cs typeface="+mn-cs"/>
                        </a:rPr>
                        <a:t>(</a:t>
                      </a:r>
                      <a:r>
                        <a:rPr lang="fr-FR" sz="1000" b="0" i="1" u="none" strike="noStrike" kern="1300" baseline="0" dirty="0">
                          <a:solidFill>
                            <a:schemeClr val="tx1"/>
                          </a:solidFill>
                          <a:effectLst/>
                          <a:latin typeface="Roboto" panose="02000000000000000000"/>
                          <a:ea typeface="+mn-ea"/>
                          <a:cs typeface="+mn-cs"/>
                        </a:rPr>
                        <a:t>a</a:t>
                      </a:r>
                      <a:r>
                        <a:rPr lang="fr-FR" sz="1000" b="0" i="1" u="none" strike="noStrike" dirty="0">
                          <a:solidFill>
                            <a:schemeClr val="tx1"/>
                          </a:solidFill>
                          <a:effectLst/>
                          <a:latin typeface="Roboto" panose="02000000000000000000"/>
                        </a:rPr>
                        <a:t>rgot</a:t>
                      </a:r>
                      <a:r>
                        <a:rPr lang="fr-FR" sz="1000" b="0" i="1" dirty="0">
                          <a:solidFill>
                            <a:schemeClr val="tx1"/>
                          </a:solidFill>
                          <a:effectLst/>
                          <a:latin typeface="Roboto" panose="02000000000000000000"/>
                        </a:rPr>
                        <a:t> </a:t>
                      </a:r>
                      <a:r>
                        <a:rPr lang="fr-FR" sz="1000" b="0" i="1" u="none" strike="noStrike" dirty="0">
                          <a:solidFill>
                            <a:schemeClr val="tx1"/>
                          </a:solidFill>
                          <a:effectLst/>
                          <a:latin typeface="Roboto" panose="02000000000000000000"/>
                        </a:rPr>
                        <a:t>français</a:t>
                      </a:r>
                      <a:r>
                        <a:rPr lang="fr-FR" sz="1000" b="0" i="1" dirty="0">
                          <a:solidFill>
                            <a:schemeClr val="tx1"/>
                          </a:solidFill>
                          <a:effectLst/>
                          <a:latin typeface="Roboto" panose="02000000000000000000"/>
                        </a:rPr>
                        <a:t> </a:t>
                      </a:r>
                      <a:r>
                        <a:rPr lang="fr-FR" sz="1000" b="0" i="1" u="none" strike="noStrike" dirty="0">
                          <a:solidFill>
                            <a:schemeClr val="tx1"/>
                          </a:solidFill>
                          <a:effectLst/>
                          <a:latin typeface="Roboto" panose="02000000000000000000"/>
                        </a:rPr>
                        <a:t>inversant</a:t>
                      </a:r>
                      <a:r>
                        <a:rPr lang="fr-FR" sz="1000" b="0" i="1" dirty="0">
                          <a:solidFill>
                            <a:schemeClr val="tx1"/>
                          </a:solidFill>
                          <a:effectLst/>
                          <a:latin typeface="Roboto" panose="02000000000000000000"/>
                        </a:rPr>
                        <a:t> les syllabes ou sons d’un mot</a:t>
                      </a:r>
                      <a:r>
                        <a:rPr lang="fr-FR" sz="1000" b="0" i="1" kern="1300" baseline="0" dirty="0">
                          <a:solidFill>
                            <a:schemeClr val="tx1"/>
                          </a:solidFill>
                          <a:effectLst/>
                          <a:latin typeface="Roboto" panose="02000000000000000000"/>
                          <a:ea typeface="+mn-ea"/>
                          <a:cs typeface="+mn-cs"/>
                        </a:rPr>
                        <a:t>).</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400" b="0" i="0" u="none" strike="noStrike" kern="1300" cap="none" spc="0" normalizeH="0" baseline="0" noProof="0" dirty="0">
                          <a:ln>
                            <a:noFill/>
                          </a:ln>
                          <a:solidFill>
                            <a:prstClr val="black"/>
                          </a:solidFill>
                          <a:effectLst/>
                          <a:uLnTx/>
                          <a:uFillTx/>
                          <a:latin typeface="Roboto" panose="02000000000000000000" pitchFamily="2" charset="0"/>
                          <a:ea typeface="+mn-ea"/>
                          <a:cs typeface="+mn-cs"/>
                          <a:sym typeface="Webdings" panose="05030102010509060703" pitchFamily="18" charset="2"/>
                        </a:rPr>
                        <a:t></a:t>
                      </a:r>
                      <a:r>
                        <a:rPr lang="fr-FR" sz="1000" b="0" i="0" kern="1300" baseline="0" dirty="0">
                          <a:solidFill>
                            <a:schemeClr val="dk1"/>
                          </a:solidFill>
                          <a:effectLst/>
                          <a:latin typeface="Roboto" panose="02000000000000000000" pitchFamily="2" charset="0"/>
                          <a:ea typeface="+mn-ea"/>
                          <a:cs typeface="+mn-cs"/>
                          <a:sym typeface="Webdings" panose="05030102010509060703" pitchFamily="18" charset="2"/>
                        </a:rPr>
                        <a:t> </a:t>
                      </a:r>
                      <a:r>
                        <a:rPr lang="fr-FR" sz="1000" b="0" i="0" kern="1300" baseline="0" dirty="0">
                          <a:solidFill>
                            <a:schemeClr val="dk1"/>
                          </a:solidFill>
                          <a:effectLst/>
                          <a:latin typeface="Roboto" panose="02000000000000000000" pitchFamily="2" charset="0"/>
                          <a:ea typeface="+mn-ea"/>
                          <a:cs typeface="+mn-cs"/>
                        </a:rPr>
                        <a:t>Les rôles homme / femme sont inversés.</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400" b="0" i="0" u="none" strike="noStrike" kern="1300" cap="none" spc="0" normalizeH="0" baseline="0" noProof="0" dirty="0">
                          <a:ln>
                            <a:noFill/>
                          </a:ln>
                          <a:solidFill>
                            <a:prstClr val="black"/>
                          </a:solidFill>
                          <a:effectLst/>
                          <a:uLnTx/>
                          <a:uFillTx/>
                          <a:latin typeface="Roboto" panose="02000000000000000000" pitchFamily="2" charset="0"/>
                          <a:ea typeface="+mn-ea"/>
                          <a:cs typeface="+mn-cs"/>
                          <a:sym typeface="Webdings" panose="05030102010509060703" pitchFamily="18" charset="2"/>
                        </a:rPr>
                        <a:t></a:t>
                      </a:r>
                      <a:r>
                        <a:rPr lang="fr-FR" sz="1000" b="0" i="0" kern="1300" baseline="0" dirty="0">
                          <a:solidFill>
                            <a:schemeClr val="dk1"/>
                          </a:solidFill>
                          <a:effectLst/>
                          <a:latin typeface="Roboto" panose="02000000000000000000" pitchFamily="2" charset="0"/>
                          <a:ea typeface="+mn-ea"/>
                          <a:cs typeface="+mn-cs"/>
                          <a:sym typeface="Webdings" panose="05030102010509060703" pitchFamily="18" charset="2"/>
                        </a:rPr>
                        <a:t> Il</a:t>
                      </a:r>
                      <a:r>
                        <a:rPr lang="fr-FR" sz="1000" b="0" i="0" kern="1300" baseline="0" dirty="0">
                          <a:solidFill>
                            <a:schemeClr val="dk1"/>
                          </a:solidFill>
                          <a:effectLst/>
                          <a:latin typeface="Roboto" panose="02000000000000000000" pitchFamily="2" charset="0"/>
                          <a:ea typeface="+mn-ea"/>
                          <a:cs typeface="+mn-cs"/>
                        </a:rPr>
                        <a:t> y a un jeu de questions-réponses entre les interprètes.</a:t>
                      </a:r>
                    </a:p>
                    <a:p>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B. Distribuer les paroles. </a:t>
                      </a:r>
                    </a:p>
                    <a:p>
                      <a:pPr marL="0" indent="0">
                        <a:buNone/>
                      </a:pPr>
                      <a:r>
                        <a:rPr lang="fr-FR" sz="1000" b="0" i="1" kern="1300" baseline="0" dirty="0">
                          <a:solidFill>
                            <a:schemeClr val="dk1"/>
                          </a:solidFill>
                          <a:effectLst/>
                          <a:latin typeface="Roboto Medium" panose="02000000000000000000" pitchFamily="2" charset="0"/>
                          <a:ea typeface="+mn-ea"/>
                          <a:cs typeface="+mn-cs"/>
                        </a:rPr>
                        <a:t>À deux. </a:t>
                      </a:r>
                      <a:r>
                        <a:rPr lang="fr-FR" sz="1000" b="0" i="0" kern="1300" baseline="0" dirty="0">
                          <a:solidFill>
                            <a:schemeClr val="dk1"/>
                          </a:solidFill>
                          <a:effectLst/>
                          <a:latin typeface="Roboto Medium" panose="02000000000000000000" pitchFamily="2" charset="0"/>
                          <a:ea typeface="+mn-ea"/>
                          <a:cs typeface="+mn-cs"/>
                        </a:rPr>
                        <a:t>Écoutez la chanson en lisant les paroles et répondez aux questions.</a:t>
                      </a:r>
                    </a:p>
                    <a:p>
                      <a:pPr marL="0" indent="0">
                        <a:buNone/>
                      </a:pPr>
                      <a:endParaRPr lang="fr-FR" sz="1000" b="0" kern="1300" baseline="0" dirty="0">
                        <a:solidFill>
                          <a:schemeClr val="dk1"/>
                        </a:solidFill>
                        <a:effectLst/>
                        <a:latin typeface="Roboto" panose="02000000000000000000" pitchFamily="2" charset="0"/>
                        <a:ea typeface="+mn-ea"/>
                        <a:cs typeface="+mn-cs"/>
                      </a:endParaRPr>
                    </a:p>
                    <a:p>
                      <a:pPr marL="0" indent="0">
                        <a:buNone/>
                      </a:pPr>
                      <a:r>
                        <a:rPr lang="fr-FR" sz="1000" b="0" kern="1300" baseline="0" dirty="0">
                          <a:solidFill>
                            <a:schemeClr val="dk1"/>
                          </a:solidFill>
                          <a:effectLst/>
                          <a:latin typeface="Roboto" panose="02000000000000000000" pitchFamily="2" charset="0"/>
                          <a:ea typeface="+mn-ea"/>
                          <a:cs typeface="+mn-cs"/>
                        </a:rPr>
                        <a:t>1. Quels sont les différents visages de la femme selon par Grand Corps Malade ?</a:t>
                      </a:r>
                    </a:p>
                    <a:p>
                      <a:pPr marL="0" indent="0">
                        <a:buNone/>
                      </a:pPr>
                      <a:r>
                        <a:rPr lang="fr-FR" sz="1000" b="0" kern="1300" baseline="0" dirty="0">
                          <a:solidFill>
                            <a:schemeClr val="dk1"/>
                          </a:solidFill>
                          <a:effectLst/>
                          <a:latin typeface="Roboto" panose="02000000000000000000" pitchFamily="2" charset="0"/>
                          <a:ea typeface="+mn-ea"/>
                          <a:cs typeface="+mn-cs"/>
                        </a:rPr>
                        <a:t>.…………………………………………………………………………….………………….</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2. Dans cette chanson, quels clichés sont associés aux femmes ? Et aux hommes ? .……………………………………………………………………………………..…………</a:t>
                      </a:r>
                    </a:p>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mn-ea"/>
                          <a:cs typeface="+mn-cs"/>
                        </a:rPr>
                        <a:t>3. Quelles sont les difficultés auxquelles sont confrontées les femmes dans la société actuelle ?</a:t>
                      </a:r>
                    </a:p>
                    <a:p>
                      <a:r>
                        <a:rPr lang="fr-FR" sz="1000" b="0" kern="1300" baseline="0" dirty="0">
                          <a:solidFill>
                            <a:schemeClr val="dk1"/>
                          </a:solidFill>
                          <a:effectLst/>
                          <a:latin typeface="Roboto" panose="02000000000000000000" pitchFamily="2" charset="0"/>
                          <a:ea typeface="+mn-ea"/>
                          <a:cs typeface="+mn-cs"/>
                        </a:rPr>
                        <a:t>.…………………………………………………………………………………………..……</a:t>
                      </a:r>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C. </a:t>
                      </a:r>
                      <a:r>
                        <a:rPr lang="fr-FR" sz="1000" b="0" kern="1300" baseline="0" dirty="0">
                          <a:solidFill>
                            <a:schemeClr val="dk1"/>
                          </a:solidFill>
                          <a:effectLst/>
                          <a:latin typeface="Roboto" panose="02000000000000000000" pitchFamily="2" charset="0"/>
                          <a:ea typeface="+mn-ea"/>
                          <a:cs typeface="+mn-cs"/>
                        </a:rPr>
                        <a:t>Grand Corps Malade et </a:t>
                      </a:r>
                      <a:r>
                        <a:rPr lang="fr-FR" sz="1000" b="0" kern="1300" baseline="0" dirty="0" err="1">
                          <a:solidFill>
                            <a:schemeClr val="dk1"/>
                          </a:solidFill>
                          <a:effectLst/>
                          <a:latin typeface="Roboto" panose="02000000000000000000" pitchFamily="2" charset="0"/>
                          <a:ea typeface="+mn-ea"/>
                          <a:cs typeface="+mn-cs"/>
                        </a:rPr>
                        <a:t>Suzane</a:t>
                      </a:r>
                      <a:r>
                        <a:rPr lang="fr-FR" sz="1000" b="0" kern="1300" baseline="0" dirty="0">
                          <a:solidFill>
                            <a:schemeClr val="dk1"/>
                          </a:solidFill>
                          <a:effectLst/>
                          <a:latin typeface="Roboto" panose="02000000000000000000" pitchFamily="2" charset="0"/>
                          <a:ea typeface="+mn-ea"/>
                          <a:cs typeface="+mn-cs"/>
                        </a:rPr>
                        <a:t> utilisent de nombreux mots familiers ou vulgaires dans la chanson. Quel est l’effet produit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313193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Pendant 24h » </a:t>
            </a:r>
            <a:r>
              <a:rPr lang="fr-FR" sz="1200" dirty="0">
                <a:latin typeface="Roboto" panose="02000000000000000000" pitchFamily="2" charset="0"/>
                <a:ea typeface="Roboto" panose="02000000000000000000" pitchFamily="2" charset="0"/>
              </a:rPr>
              <a:t>Grand Corps Malade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t>
            </a:r>
            <a:r>
              <a:rPr lang="fr-FR" sz="800" dirty="0">
                <a:latin typeface="Roboto Light" panose="02000000000000000000" pitchFamily="2" charset="0"/>
                <a:ea typeface="Roboto" panose="02000000000000000000" pitchFamily="2" charset="0"/>
              </a:rPr>
              <a:t>Magali </a:t>
            </a:r>
            <a:r>
              <a:rPr lang="fr-FR" sz="8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2" name="Image 41">
            <a:extLst>
              <a:ext uri="{FF2B5EF4-FFF2-40B4-BE49-F238E27FC236}">
                <a16:creationId xmlns:a16="http://schemas.microsoft.com/office/drawing/2014/main" id="{43961641-1F41-154D-8A29-BEBF48EBF758}"/>
              </a:ext>
            </a:extLst>
          </p:cNvPr>
          <p:cNvPicPr>
            <a:picLocks noChangeAspect="1"/>
          </p:cNvPicPr>
          <p:nvPr>
            <p:custDataLst>
              <p:tags r:id="rId5"/>
            </p:custDataLst>
          </p:nvPr>
        </p:nvPicPr>
        <p:blipFill>
          <a:blip r:embed="rId12"/>
          <a:stretch>
            <a:fillRect/>
          </a:stretch>
        </p:blipFill>
        <p:spPr>
          <a:xfrm>
            <a:off x="7937" y="1899"/>
            <a:ext cx="2743200" cy="660400"/>
          </a:xfrm>
          <a:prstGeom prst="rect">
            <a:avLst/>
          </a:prstGeom>
        </p:spPr>
      </p:pic>
      <p:pic>
        <p:nvPicPr>
          <p:cNvPr id="38" name="Image 37">
            <a:extLst>
              <a:ext uri="{FF2B5EF4-FFF2-40B4-BE49-F238E27FC236}">
                <a16:creationId xmlns:a16="http://schemas.microsoft.com/office/drawing/2014/main" id="{D7542C42-D263-64EE-6444-280AC894AE68}"/>
              </a:ext>
            </a:extLst>
          </p:cNvPr>
          <p:cNvPicPr>
            <a:picLocks noChangeAspect="1"/>
          </p:cNvPicPr>
          <p:nvPr>
            <p:custDataLst>
              <p:tags r:id="rId6"/>
            </p:custDataLst>
          </p:nvPr>
        </p:nvPicPr>
        <p:blipFill>
          <a:blip r:embed="rId13"/>
          <a:stretch>
            <a:fillRect/>
          </a:stretch>
        </p:blipFill>
        <p:spPr>
          <a:xfrm>
            <a:off x="1875705" y="1393322"/>
            <a:ext cx="508000" cy="508000"/>
          </a:xfrm>
          <a:prstGeom prst="rect">
            <a:avLst/>
          </a:prstGeom>
        </p:spPr>
      </p:pic>
      <p:pic>
        <p:nvPicPr>
          <p:cNvPr id="44" name="Image 43">
            <a:extLst>
              <a:ext uri="{FF2B5EF4-FFF2-40B4-BE49-F238E27FC236}">
                <a16:creationId xmlns:a16="http://schemas.microsoft.com/office/drawing/2014/main" id="{3C9E083E-19FD-A4E4-097C-DE273FD0E558}"/>
              </a:ext>
            </a:extLst>
          </p:cNvPr>
          <p:cNvPicPr>
            <a:picLocks noChangeAspect="1"/>
          </p:cNvPicPr>
          <p:nvPr>
            <p:custDataLst>
              <p:tags r:id="rId7"/>
            </p:custDataLst>
          </p:nvPr>
        </p:nvPicPr>
        <p:blipFill>
          <a:blip r:embed="rId14"/>
          <a:stretch>
            <a:fillRect/>
          </a:stretch>
        </p:blipFill>
        <p:spPr>
          <a:xfrm>
            <a:off x="1891846" y="5916356"/>
            <a:ext cx="508000" cy="508000"/>
          </a:xfrm>
          <a:prstGeom prst="rect">
            <a:avLst/>
          </a:prstGeom>
        </p:spPr>
      </p:pic>
      <p:pic>
        <p:nvPicPr>
          <p:cNvPr id="45" name="Image 44">
            <a:extLst>
              <a:ext uri="{FF2B5EF4-FFF2-40B4-BE49-F238E27FC236}">
                <a16:creationId xmlns:a16="http://schemas.microsoft.com/office/drawing/2014/main" id="{C483FD05-F5BE-8CAA-F25D-9ACF27AC0B16}"/>
              </a:ext>
            </a:extLst>
          </p:cNvPr>
          <p:cNvPicPr>
            <a:picLocks noChangeAspect="1"/>
          </p:cNvPicPr>
          <p:nvPr>
            <p:custDataLst>
              <p:tags r:id="rId8"/>
            </p:custDataLst>
          </p:nvPr>
        </p:nvPicPr>
        <p:blipFill>
          <a:blip r:embed="rId15"/>
          <a:stretch>
            <a:fillRect/>
          </a:stretch>
        </p:blipFill>
        <p:spPr>
          <a:xfrm>
            <a:off x="1882244" y="2578075"/>
            <a:ext cx="508000" cy="508000"/>
          </a:xfrm>
          <a:prstGeom prst="rect">
            <a:avLst/>
          </a:prstGeom>
        </p:spPr>
      </p:pic>
      <p:graphicFrame>
        <p:nvGraphicFramePr>
          <p:cNvPr id="2" name="Tableau 1">
            <a:extLst>
              <a:ext uri="{FF2B5EF4-FFF2-40B4-BE49-F238E27FC236}">
                <a16:creationId xmlns:a16="http://schemas.microsoft.com/office/drawing/2014/main" id="{637EAB9B-61C8-4958-8C9F-DB84010B0686}"/>
              </a:ext>
            </a:extLst>
          </p:cNvPr>
          <p:cNvGraphicFramePr>
            <a:graphicFrameLocks noGrp="1"/>
          </p:cNvGraphicFramePr>
          <p:nvPr>
            <p:custDataLst>
              <p:tags r:id="rId9"/>
            </p:custDataLst>
            <p:extLst>
              <p:ext uri="{D42A27DB-BD31-4B8C-83A1-F6EECF244321}">
                <p14:modId xmlns:p14="http://schemas.microsoft.com/office/powerpoint/2010/main" val="3155559484"/>
              </p:ext>
            </p:extLst>
          </p:nvPr>
        </p:nvGraphicFramePr>
        <p:xfrm>
          <a:off x="3075227" y="3228952"/>
          <a:ext cx="3781954" cy="723960"/>
        </p:xfrm>
        <a:graphic>
          <a:graphicData uri="http://schemas.openxmlformats.org/drawingml/2006/table">
            <a:tbl>
              <a:tblPr firstRow="1" bandRow="1">
                <a:tableStyleId>{5C22544A-7EE6-4342-B048-85BDC9FD1C3A}</a:tableStyleId>
              </a:tblPr>
              <a:tblGrid>
                <a:gridCol w="1890977">
                  <a:extLst>
                    <a:ext uri="{9D8B030D-6E8A-4147-A177-3AD203B41FA5}">
                      <a16:colId xmlns:a16="http://schemas.microsoft.com/office/drawing/2014/main" val="1107039814"/>
                    </a:ext>
                  </a:extLst>
                </a:gridCol>
                <a:gridCol w="1890977">
                  <a:extLst>
                    <a:ext uri="{9D8B030D-6E8A-4147-A177-3AD203B41FA5}">
                      <a16:colId xmlns:a16="http://schemas.microsoft.com/office/drawing/2014/main" val="1310380394"/>
                    </a:ext>
                  </a:extLst>
                </a:gridCol>
              </a:tblGrid>
              <a:tr h="723960">
                <a:tc>
                  <a:txBody>
                    <a:bodyPr/>
                    <a:lstStyle/>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La voix de l’homme est… </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aigüe.</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grave.</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nasillarde.</a:t>
                      </a:r>
                    </a:p>
                  </a:txBody>
                  <a:tcPr>
                    <a:no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Celle de la femme est… </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rauque.</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énergique.</a:t>
                      </a:r>
                    </a:p>
                    <a:p>
                      <a:pPr marL="171450" indent="-171450" algn="l" defTabSz="755934" rtl="0" eaLnBrk="1" latinLnBrk="0" hangingPunct="1">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tonitruante.</a:t>
                      </a:r>
                    </a:p>
                  </a:txBody>
                  <a:tcPr>
                    <a:noFill/>
                  </a:tcPr>
                </a:tc>
                <a:extLst>
                  <a:ext uri="{0D108BD9-81ED-4DB2-BD59-A6C34878D82A}">
                    <a16:rowId xmlns:a16="http://schemas.microsoft.com/office/drawing/2014/main" val="226176028"/>
                  </a:ext>
                </a:extLst>
              </a:tr>
            </a:tbl>
          </a:graphicData>
        </a:graphic>
      </p:graphicFrame>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B0D7B4-E7F4-C0E7-FC4E-F9D4ED5A34E2}"/>
              </a:ext>
            </a:extLst>
          </p:cNvPr>
          <p:cNvPicPr>
            <a:picLocks noChangeAspect="1"/>
          </p:cNvPicPr>
          <p:nvPr>
            <p:custDataLst>
              <p:tags r:id="rId1"/>
            </p:custDataLst>
          </p:nvPr>
        </p:nvPicPr>
        <p:blipFill>
          <a:blip r:embed="rId10"/>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2402883193"/>
              </p:ext>
            </p:extLst>
          </p:nvPr>
        </p:nvGraphicFramePr>
        <p:xfrm>
          <a:off x="783447" y="1128713"/>
          <a:ext cx="6579379" cy="7136027"/>
        </p:xfrm>
        <a:graphic>
          <a:graphicData uri="http://schemas.openxmlformats.org/drawingml/2006/table">
            <a:tbl>
              <a:tblPr bandRow="1">
                <a:tableStyleId>{073A0DAA-6AF3-43AB-8588-CEC1D06C72B9}</a:tableStyleId>
              </a:tblPr>
              <a:tblGrid>
                <a:gridCol w="944545">
                  <a:extLst>
                    <a:ext uri="{9D8B030D-6E8A-4147-A177-3AD203B41FA5}">
                      <a16:colId xmlns:a16="http://schemas.microsoft.com/office/drawing/2014/main" val="1465138558"/>
                    </a:ext>
                  </a:extLst>
                </a:gridCol>
                <a:gridCol w="988819">
                  <a:extLst>
                    <a:ext uri="{9D8B030D-6E8A-4147-A177-3AD203B41FA5}">
                      <a16:colId xmlns:a16="http://schemas.microsoft.com/office/drawing/2014/main" val="1509632764"/>
                    </a:ext>
                  </a:extLst>
                </a:gridCol>
                <a:gridCol w="4646015">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C56"/>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62310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mn-ea"/>
                          <a:cs typeface="+mn-cs"/>
                        </a:rPr>
                        <a:t>À deux.</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Les hommes sont eux aussi victimes de clichés.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À la manière de Grand Corps Malade, rédigez un couplet qui mette en évidence les préjugés que notre société actuelle porte sur les hommes. N’oubliez pas de faire rimer vos phrases.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bg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029951"/>
                  </a:ext>
                </a:extLst>
              </a:tr>
              <a:tr h="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Écoutez cette chanson d’</a:t>
                      </a:r>
                      <a:r>
                        <a:rPr lang="fr-FR" sz="1000" b="0" kern="1300" baseline="0" dirty="0" err="1">
                          <a:solidFill>
                            <a:schemeClr val="dk1"/>
                          </a:solidFill>
                          <a:effectLst/>
                          <a:latin typeface="Roboto Medium" panose="02000000000000000000" pitchFamily="2" charset="0"/>
                          <a:ea typeface="+mn-ea"/>
                          <a:cs typeface="+mn-cs"/>
                        </a:rPr>
                        <a:t>Euphonik</a:t>
                      </a:r>
                      <a:r>
                        <a:rPr lang="fr-FR" sz="1000" b="0" kern="1300" baseline="0" dirty="0">
                          <a:solidFill>
                            <a:schemeClr val="dk1"/>
                          </a:solidFill>
                          <a:effectLst/>
                          <a:latin typeface="Roboto Medium" panose="02000000000000000000" pitchFamily="2" charset="0"/>
                          <a:ea typeface="+mn-ea"/>
                          <a:cs typeface="+mn-cs"/>
                        </a:rPr>
                        <a:t> intitulée « Deuxième Sexe ».</a:t>
                      </a:r>
                    </a:p>
                    <a:p>
                      <a:pPr algn="just"/>
                      <a:endParaRPr lang="fr-FR" sz="5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Quels sont les thèmes communs à la chanson de Grand Corps Malade ? </a:t>
                      </a:r>
                    </a:p>
                    <a:p>
                      <a:pPr algn="just"/>
                      <a:r>
                        <a:rPr lang="fr-FR" sz="1000" b="0" kern="1300" baseline="0" dirty="0">
                          <a:solidFill>
                            <a:schemeClr val="dk1"/>
                          </a:solidFill>
                          <a:effectLst/>
                          <a:latin typeface="Roboto Medium" panose="02000000000000000000" pitchFamily="2" charset="0"/>
                          <a:ea typeface="+mn-ea"/>
                          <a:cs typeface="+mn-cs"/>
                        </a:rPr>
                        <a:t>Quels autres thèmes sont abordés dans ce texte ?</a:t>
                      </a:r>
                    </a:p>
                    <a:p>
                      <a:pPr algn="just"/>
                      <a:r>
                        <a:rPr lang="fr-FR" sz="1000" b="0" kern="1300" baseline="0" dirty="0">
                          <a:solidFill>
                            <a:schemeClr val="dk1"/>
                          </a:solidFill>
                          <a:effectLst/>
                          <a:latin typeface="Roboto Medium" panose="02000000000000000000" pitchFamily="2" charset="0"/>
                          <a:ea typeface="+mn-ea"/>
                          <a:cs typeface="+mn-cs"/>
                        </a:rPr>
                        <a:t>Quelle chanson préférez-vous ? Expliquez votre choix. </a:t>
                      </a:r>
                    </a:p>
                    <a:p>
                      <a:pPr algn="just"/>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p>
                      <a:pPr algn="just"/>
                      <a:endParaRPr lang="fr-FR" sz="1000" b="0" kern="1300" baseline="0" dirty="0">
                        <a:solidFill>
                          <a:schemeClr val="dk1"/>
                        </a:solidFill>
                        <a:effectLst/>
                        <a:latin typeface="Roboto Medium" panose="02000000000000000000" pitchFamily="2" charset="0"/>
                        <a:ea typeface="+mn-ea"/>
                        <a:cs typeface="+mn-cs"/>
                      </a:endParaRPr>
                    </a:p>
                    <a:p>
                      <a:pPr algn="just"/>
                      <a:r>
                        <a:rPr lang="fr-FR" sz="1000" b="1" kern="1300" baseline="0" dirty="0">
                          <a:solidFill>
                            <a:schemeClr val="tx1"/>
                          </a:solidFill>
                          <a:effectLst/>
                          <a:latin typeface="Roboto Medium" panose="02000000000000000000" pitchFamily="2" charset="0"/>
                          <a:ea typeface="+mn-ea"/>
                          <a:cs typeface="+mn-cs"/>
                        </a:rPr>
                        <a:t>Variante</a:t>
                      </a:r>
                    </a:p>
                    <a:p>
                      <a:pPr algn="just"/>
                      <a:r>
                        <a:rPr lang="fr-FR" sz="1000" b="0" kern="1300" baseline="0" dirty="0">
                          <a:solidFill>
                            <a:schemeClr val="dk1"/>
                          </a:solidFill>
                          <a:effectLst/>
                          <a:latin typeface="Roboto Medium" panose="02000000000000000000" pitchFamily="2" charset="0"/>
                          <a:ea typeface="+mn-ea"/>
                          <a:cs typeface="+mn-cs"/>
                        </a:rPr>
                        <a:t>Flashez le QR code et regardez la bande-annonce du film « Je ne suis pas un homme facile ».</a:t>
                      </a:r>
                    </a:p>
                    <a:p>
                      <a:pPr algn="just"/>
                      <a:endParaRPr lang="fr-FR" sz="5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Qui est le personnage principal ? Que lui arrive-t-il ? Comment évolue-t-il au fil du film ? </a:t>
                      </a:r>
                    </a:p>
                    <a:p>
                      <a:pPr algn="just"/>
                      <a:r>
                        <a:rPr lang="fr-FR" sz="1000" b="0" kern="1300" baseline="0" dirty="0">
                          <a:solidFill>
                            <a:schemeClr val="dk1"/>
                          </a:solidFill>
                          <a:effectLst/>
                          <a:latin typeface="Roboto Medium" panose="02000000000000000000" pitchFamily="2" charset="0"/>
                          <a:ea typeface="+mn-ea"/>
                          <a:cs typeface="+mn-cs"/>
                        </a:rPr>
                        <a:t>Cette bande-annonce vous a-t-elle donné envie de voir le film ? Expliquez votre réponse.</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3162674"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Pendant 24h » </a:t>
            </a:r>
            <a:r>
              <a:rPr lang="fr-FR" sz="1200" dirty="0">
                <a:latin typeface="Roboto" panose="02000000000000000000" pitchFamily="2" charset="0"/>
                <a:ea typeface="Roboto" panose="02000000000000000000" pitchFamily="2" charset="0"/>
              </a:rPr>
              <a:t>Grand Corps Malade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t>
            </a:r>
            <a:r>
              <a:rPr lang="fr-FR" sz="800" dirty="0">
                <a:latin typeface="Roboto Light" panose="02000000000000000000" pitchFamily="2" charset="0"/>
                <a:ea typeface="Roboto" panose="02000000000000000000" pitchFamily="2" charset="0"/>
              </a:rPr>
              <a:t>Magali </a:t>
            </a:r>
            <a:r>
              <a:rPr lang="fr-FR" sz="8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custDataLst>
              <p:tags r:id="rId5"/>
            </p:custDataLst>
          </p:nvPr>
        </p:nvPicPr>
        <p:blipFill>
          <a:blip r:embed="rId11"/>
          <a:stretch>
            <a:fillRect/>
          </a:stretch>
        </p:blipFill>
        <p:spPr>
          <a:xfrm>
            <a:off x="0" y="2588"/>
            <a:ext cx="2743200" cy="660400"/>
          </a:xfrm>
          <a:prstGeom prst="rect">
            <a:avLst/>
          </a:prstGeom>
        </p:spPr>
      </p:pic>
      <p:pic>
        <p:nvPicPr>
          <p:cNvPr id="41" name="Image 40">
            <a:extLst>
              <a:ext uri="{FF2B5EF4-FFF2-40B4-BE49-F238E27FC236}">
                <a16:creationId xmlns:a16="http://schemas.microsoft.com/office/drawing/2014/main" id="{1F4924CE-B787-E260-866F-71A7E3E46849}"/>
              </a:ext>
            </a:extLst>
          </p:cNvPr>
          <p:cNvPicPr>
            <a:picLocks noChangeAspect="1"/>
          </p:cNvPicPr>
          <p:nvPr>
            <p:custDataLst>
              <p:tags r:id="rId6"/>
            </p:custDataLst>
          </p:nvPr>
        </p:nvPicPr>
        <p:blipFill>
          <a:blip r:embed="rId12"/>
          <a:stretch>
            <a:fillRect/>
          </a:stretch>
        </p:blipFill>
        <p:spPr>
          <a:xfrm>
            <a:off x="1910877" y="1524421"/>
            <a:ext cx="508000" cy="508000"/>
          </a:xfrm>
          <a:prstGeom prst="rect">
            <a:avLst/>
          </a:prstGeom>
        </p:spPr>
      </p:pic>
      <p:pic>
        <p:nvPicPr>
          <p:cNvPr id="5" name="Image 4">
            <a:extLst>
              <a:ext uri="{FF2B5EF4-FFF2-40B4-BE49-F238E27FC236}">
                <a16:creationId xmlns:a16="http://schemas.microsoft.com/office/drawing/2014/main" id="{89F0645C-06D2-A79D-F746-BA60ECD8DA2C}"/>
              </a:ext>
            </a:extLst>
          </p:cNvPr>
          <p:cNvPicPr>
            <a:picLocks noChangeAspect="1"/>
          </p:cNvPicPr>
          <p:nvPr>
            <p:custDataLst>
              <p:tags r:id="rId7"/>
            </p:custDataLst>
          </p:nvPr>
        </p:nvPicPr>
        <p:blipFill>
          <a:blip r:embed="rId13"/>
          <a:stretch>
            <a:fillRect/>
          </a:stretch>
        </p:blipFill>
        <p:spPr>
          <a:xfrm>
            <a:off x="1756135" y="3536358"/>
            <a:ext cx="802243" cy="810557"/>
          </a:xfrm>
          <a:prstGeom prst="rect">
            <a:avLst/>
          </a:prstGeom>
        </p:spPr>
      </p:pic>
      <p:pic>
        <p:nvPicPr>
          <p:cNvPr id="2" name="Image 1">
            <a:extLst>
              <a:ext uri="{FF2B5EF4-FFF2-40B4-BE49-F238E27FC236}">
                <a16:creationId xmlns:a16="http://schemas.microsoft.com/office/drawing/2014/main" id="{AD587628-AA37-4A96-8160-E6D7CFEA307E}"/>
              </a:ext>
            </a:extLst>
          </p:cNvPr>
          <p:cNvPicPr>
            <a:picLocks noChangeAspect="1"/>
          </p:cNvPicPr>
          <p:nvPr>
            <p:custDataLst>
              <p:tags r:id="rId8"/>
            </p:custDataLst>
          </p:nvPr>
        </p:nvPicPr>
        <p:blipFill>
          <a:blip r:embed="rId14"/>
          <a:stretch>
            <a:fillRect/>
          </a:stretch>
        </p:blipFill>
        <p:spPr>
          <a:xfrm>
            <a:off x="1737086" y="4680419"/>
            <a:ext cx="859218" cy="88573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ACA1FF-D7B9-0BD1-2839-B9764C205046}"/>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558469142"/>
              </p:ext>
            </p:extLst>
          </p:nvPr>
        </p:nvGraphicFramePr>
        <p:xfrm>
          <a:off x="3954097" y="1217044"/>
          <a:ext cx="3310282" cy="6924480"/>
        </p:xfrm>
        <a:graphic>
          <a:graphicData uri="http://schemas.openxmlformats.org/drawingml/2006/table">
            <a:tbl>
              <a:tblPr bandRow="1">
                <a:tableStyleId>{073A0DAA-6AF3-43AB-8588-CEC1D06C72B9}</a:tableStyleId>
              </a:tblPr>
              <a:tblGrid>
                <a:gridCol w="3310282">
                  <a:extLst>
                    <a:ext uri="{9D8B030D-6E8A-4147-A177-3AD203B41FA5}">
                      <a16:colId xmlns:a16="http://schemas.microsoft.com/office/drawing/2014/main" val="9856797"/>
                    </a:ext>
                  </a:extLst>
                </a:gridCol>
              </a:tblGrid>
              <a:tr h="3031767">
                <a:tc>
                  <a:txBody>
                    <a:bodyPr/>
                    <a:lstStyle/>
                    <a:p>
                      <a:pPr algn="just"/>
                      <a:r>
                        <a:rPr lang="fr-FR" sz="1000" i="0" kern="1300" dirty="0">
                          <a:solidFill>
                            <a:schemeClr val="tx1"/>
                          </a:solidFill>
                          <a:effectLst/>
                          <a:latin typeface="Roboto" panose="02000000000000000000" pitchFamily="2" charset="0"/>
                          <a:ea typeface="+mn-ea"/>
                          <a:cs typeface="+mn-cs"/>
                        </a:rPr>
                        <a:t>2. Dans cette chanson, quels sont les clichés associés aux femmes ? Et aux hommes ?</a:t>
                      </a:r>
                    </a:p>
                    <a:p>
                      <a:pPr algn="just"/>
                      <a:r>
                        <a:rPr lang="fr-FR" sz="1000" b="0" i="1" kern="1300" baseline="0" dirty="0">
                          <a:solidFill>
                            <a:srgbClr val="E05329"/>
                          </a:solidFill>
                          <a:effectLst/>
                          <a:latin typeface="Roboto" panose="02000000000000000000" pitchFamily="2" charset="0"/>
                          <a:ea typeface="+mn-ea"/>
                          <a:cs typeface="+mn-cs"/>
                        </a:rPr>
                        <a:t>Les femmes sont superficielles, hypocrites, ce sont des commères et elles ne savent pas conduire.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La virilité, le romantisme, la drague.</a:t>
                      </a:r>
                    </a:p>
                    <a:p>
                      <a:pPr algn="just"/>
                      <a:r>
                        <a:rPr lang="fr-FR" sz="1000" i="0" kern="1300" dirty="0">
                          <a:solidFill>
                            <a:schemeClr val="tx1"/>
                          </a:solidFill>
                          <a:effectLst/>
                          <a:latin typeface="Roboto" panose="02000000000000000000" pitchFamily="2" charset="0"/>
                          <a:ea typeface="+mn-ea"/>
                          <a:cs typeface="+mn-cs"/>
                        </a:rPr>
                        <a:t>3. Quelles sont les difficultés auxquelles sont confrontées les femmes dans la société actuelle ?</a:t>
                      </a:r>
                    </a:p>
                    <a:p>
                      <a:pPr algn="just"/>
                      <a:r>
                        <a:rPr lang="fr-FR" sz="1000" i="1" kern="1300" dirty="0">
                          <a:solidFill>
                            <a:srgbClr val="E05329"/>
                          </a:solidFill>
                          <a:effectLst/>
                          <a:latin typeface="Roboto" panose="02000000000000000000" pitchFamily="2" charset="0"/>
                          <a:ea typeface="+mn-ea"/>
                          <a:cs typeface="+mn-cs"/>
                        </a:rPr>
                        <a:t>Les femmes subissent le diktat de la beauté, le harcèlement sexuel au travail ou le harcèlement de rue, elle subissent aussi une grosse pression sociale pour avoir des enfants, elles sont en surcharge cognitive (charge mentale), doivent penser à tout, tout le temps…</a:t>
                      </a:r>
                    </a:p>
                    <a:p>
                      <a:endParaRPr lang="fr-FR" sz="10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dk1"/>
                          </a:solidFill>
                          <a:effectLst/>
                          <a:latin typeface="Roboto Medium" panose="02000000000000000000" pitchFamily="2" charset="0"/>
                          <a:ea typeface="+mn-ea"/>
                          <a:cs typeface="+mn-cs"/>
                        </a:rPr>
                        <a:t>C. </a:t>
                      </a:r>
                      <a:r>
                        <a:rPr lang="fr-FR" sz="1000" b="0" i="0" kern="1300" baseline="0" dirty="0">
                          <a:solidFill>
                            <a:schemeClr val="tx1"/>
                          </a:solidFill>
                          <a:effectLst/>
                          <a:latin typeface="Roboto Medium" panose="02000000000000000000" pitchFamily="2" charset="0"/>
                          <a:ea typeface="+mn-ea"/>
                          <a:cs typeface="+mn-cs"/>
                        </a:rPr>
                        <a:t>G</a:t>
                      </a:r>
                      <a:r>
                        <a:rPr lang="fr-FR" sz="1000" i="0" kern="1300" dirty="0">
                          <a:solidFill>
                            <a:schemeClr val="tx1"/>
                          </a:solidFill>
                          <a:effectLst/>
                          <a:latin typeface="Roboto" panose="02000000000000000000" pitchFamily="2" charset="0"/>
                          <a:ea typeface="+mn-ea"/>
                          <a:cs typeface="+mn-cs"/>
                        </a:rPr>
                        <a:t>rand Corps Malade utilise beaucoup de mots familiers voire vulgaires. Quel effet cela produit-il sur la chanson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vocabulaire utilisé par Grand Corps Malade nous plonge dans la réalité, dans le concret. Cela ajoute au caractère vulgaire de certaines réflexions et remarques faites par les hommes lorsqu’ils parlent des femmes. Je trouve que c’est très percutant et que le message passerait peut-être moins bien s'il avait choisi de s’exprimer différemment.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85541">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2851662">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Les hommes sont eux aussi victimes de clichés. À la manière de Grand Corps Malade, rédigez un couplet qui mette en évidence les préjugés que notre société actuelle porte sur les hommes. N’oubliez pas de faire rimer vos phrases.</a:t>
                      </a:r>
                    </a:p>
                    <a:p>
                      <a:pPr algn="just"/>
                      <a:r>
                        <a:rPr lang="fr-FR" sz="1000" i="1" kern="1300" dirty="0">
                          <a:solidFill>
                            <a:srgbClr val="E05329"/>
                          </a:solidFill>
                          <a:effectLst/>
                          <a:latin typeface="Roboto" panose="02000000000000000000" pitchFamily="2" charset="0"/>
                          <a:ea typeface="+mn-ea"/>
                          <a:cs typeface="+mn-cs"/>
                        </a:rPr>
                        <a:t>J’materai les filles qui passent, l’air de rien, au café,</a:t>
                      </a:r>
                    </a:p>
                    <a:p>
                      <a:pPr algn="just"/>
                      <a:r>
                        <a:rPr lang="fr-FR" sz="1000" b="0" i="1" kern="1300" baseline="0" dirty="0">
                          <a:solidFill>
                            <a:srgbClr val="E05329"/>
                          </a:solidFill>
                          <a:effectLst/>
                          <a:latin typeface="Roboto" panose="02000000000000000000" pitchFamily="2" charset="0"/>
                          <a:ea typeface="+mn-ea"/>
                          <a:cs typeface="+mn-cs"/>
                        </a:rPr>
                        <a:t>J’demanderai à ma femme où sont mes chemises repassées,</a:t>
                      </a:r>
                    </a:p>
                    <a:p>
                      <a:pPr algn="just"/>
                      <a:r>
                        <a:rPr lang="fr-FR" sz="1000" b="0" i="1" kern="1300" baseline="0" dirty="0">
                          <a:solidFill>
                            <a:srgbClr val="E05329"/>
                          </a:solidFill>
                          <a:effectLst/>
                          <a:latin typeface="Roboto" panose="02000000000000000000" pitchFamily="2" charset="0"/>
                          <a:ea typeface="+mn-ea"/>
                          <a:cs typeface="+mn-cs"/>
                        </a:rPr>
                        <a:t>J’me f’rai des soirées potes, j’accosterai des gonzesses,</a:t>
                      </a:r>
                    </a:p>
                    <a:p>
                      <a:pPr algn="just"/>
                      <a:r>
                        <a:rPr lang="fr-FR" sz="1000" b="0" i="1" kern="1300" baseline="0" dirty="0">
                          <a:solidFill>
                            <a:srgbClr val="E05329"/>
                          </a:solidFill>
                          <a:effectLst/>
                          <a:latin typeface="Roboto" panose="02000000000000000000" pitchFamily="2" charset="0"/>
                          <a:ea typeface="+mn-ea"/>
                          <a:cs typeface="+mn-cs"/>
                        </a:rPr>
                        <a:t>Avec tout c’que j’fais au taf, </a:t>
                      </a:r>
                      <a:r>
                        <a:rPr lang="fr-FR" sz="1000" b="0" i="1" kern="1300" baseline="0" dirty="0" err="1">
                          <a:solidFill>
                            <a:srgbClr val="E05329"/>
                          </a:solidFill>
                          <a:effectLst/>
                          <a:latin typeface="Roboto" panose="02000000000000000000" pitchFamily="2" charset="0"/>
                          <a:ea typeface="+mn-ea"/>
                          <a:cs typeface="+mn-cs"/>
                        </a:rPr>
                        <a:t>i’faut</a:t>
                      </a:r>
                      <a:r>
                        <a:rPr lang="fr-FR" sz="1000" b="0" i="1" kern="1300" baseline="0" dirty="0">
                          <a:solidFill>
                            <a:srgbClr val="E05329"/>
                          </a:solidFill>
                          <a:effectLst/>
                          <a:latin typeface="Roboto" panose="02000000000000000000" pitchFamily="2" charset="0"/>
                          <a:ea typeface="+mn-ea"/>
                          <a:cs typeface="+mn-cs"/>
                        </a:rPr>
                        <a:t> bien que j’décompresse,</a:t>
                      </a:r>
                    </a:p>
                    <a:p>
                      <a:pPr algn="just"/>
                      <a:r>
                        <a:rPr lang="fr-FR" sz="1000" b="0" i="1" kern="1300" baseline="0" dirty="0">
                          <a:solidFill>
                            <a:srgbClr val="E05329"/>
                          </a:solidFill>
                          <a:effectLst/>
                          <a:latin typeface="Roboto" panose="02000000000000000000" pitchFamily="2" charset="0"/>
                          <a:ea typeface="+mn-ea"/>
                          <a:cs typeface="+mn-cs"/>
                        </a:rPr>
                        <a:t>J’rentrerai à point d’heure, un bouquet à la main, </a:t>
                      </a:r>
                    </a:p>
                    <a:p>
                      <a:pPr algn="just"/>
                      <a:r>
                        <a:rPr lang="fr-FR" sz="1000" b="0" i="1" kern="1300" baseline="0" dirty="0">
                          <a:solidFill>
                            <a:srgbClr val="E05329"/>
                          </a:solidFill>
                          <a:effectLst/>
                          <a:latin typeface="Roboto" panose="02000000000000000000" pitchFamily="2" charset="0"/>
                          <a:ea typeface="+mn-ea"/>
                          <a:cs typeface="+mn-cs"/>
                        </a:rPr>
                        <a:t>Pour me faire pardonner mes écarts clandestins,</a:t>
                      </a:r>
                    </a:p>
                    <a:p>
                      <a:pPr algn="just"/>
                      <a:r>
                        <a:rPr lang="fr-FR" sz="1000" b="0" i="1" kern="1300" baseline="0" dirty="0">
                          <a:solidFill>
                            <a:srgbClr val="E05329"/>
                          </a:solidFill>
                          <a:effectLst/>
                          <a:latin typeface="Roboto" panose="02000000000000000000" pitchFamily="2" charset="0"/>
                          <a:ea typeface="+mn-ea"/>
                          <a:cs typeface="+mn-cs"/>
                        </a:rPr>
                        <a:t>J’me f’rai mielleux, je s’rai chaleureux et amoureux</a:t>
                      </a:r>
                    </a:p>
                    <a:p>
                      <a:pPr algn="just"/>
                      <a:r>
                        <a:rPr lang="fr-FR" sz="1000" b="0" i="1" kern="1300" baseline="0" dirty="0">
                          <a:solidFill>
                            <a:srgbClr val="E05329"/>
                          </a:solidFill>
                          <a:effectLst/>
                          <a:latin typeface="Roboto" panose="02000000000000000000" pitchFamily="2" charset="0"/>
                          <a:ea typeface="+mn-ea"/>
                          <a:cs typeface="+mn-cs"/>
                        </a:rPr>
                        <a:t>« Bobonne » n’aura pas d’autre choix que d’accepter l’cessez-le feu…</a:t>
                      </a:r>
                    </a:p>
                    <a:p>
                      <a:endParaRPr lang="fr-FR" sz="1000" b="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3310282"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Pendant 24h » </a:t>
            </a:r>
            <a:r>
              <a:rPr lang="fr-FR" sz="1200" dirty="0">
                <a:latin typeface="Roboto" panose="02000000000000000000" pitchFamily="2" charset="0"/>
                <a:ea typeface="Roboto" panose="02000000000000000000" pitchFamily="2" charset="0"/>
              </a:rPr>
              <a:t>Grand Corps Malade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t>
            </a:r>
            <a:r>
              <a:rPr lang="fr-FR" sz="800" dirty="0">
                <a:latin typeface="Roboto Light" panose="02000000000000000000" pitchFamily="2" charset="0"/>
                <a:ea typeface="Roboto" panose="02000000000000000000" pitchFamily="2" charset="0"/>
              </a:rPr>
              <a:t>Magali </a:t>
            </a:r>
            <a:r>
              <a:rPr lang="fr-FR" sz="8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5"/>
            </p:custDataLst>
            <p:extLst>
              <p:ext uri="{D42A27DB-BD31-4B8C-83A1-F6EECF244321}">
                <p14:modId xmlns:p14="http://schemas.microsoft.com/office/powerpoint/2010/main" val="2244522341"/>
              </p:ext>
            </p:extLst>
          </p:nvPr>
        </p:nvGraphicFramePr>
        <p:xfrm>
          <a:off x="295295" y="1021648"/>
          <a:ext cx="3371443" cy="8759002"/>
        </p:xfrm>
        <a:graphic>
          <a:graphicData uri="http://schemas.openxmlformats.org/drawingml/2006/table">
            <a:tbl>
              <a:tblPr bandRow="1">
                <a:tableStyleId>{073A0DAA-6AF3-43AB-8588-CEC1D06C72B9}</a:tableStyleId>
              </a:tblPr>
              <a:tblGrid>
                <a:gridCol w="3371443">
                  <a:extLst>
                    <a:ext uri="{9D8B030D-6E8A-4147-A177-3AD203B41FA5}">
                      <a16:colId xmlns:a16="http://schemas.microsoft.com/office/drawing/2014/main" val="9856797"/>
                    </a:ext>
                  </a:extLst>
                </a:gridCol>
              </a:tblGrid>
              <a:tr h="260411">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72849">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1957484">
                <a:tc>
                  <a:txBody>
                    <a:bodyPr/>
                    <a:lstStyle/>
                    <a:p>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 (fiche matériel)</a:t>
                      </a:r>
                    </a:p>
                    <a:p>
                      <a:r>
                        <a:rPr lang="fr-FR" sz="1000" b="0" i="0" kern="1300" baseline="0" dirty="0">
                          <a:solidFill>
                            <a:schemeClr val="dk1"/>
                          </a:solidFill>
                          <a:effectLst/>
                          <a:latin typeface="Roboto Medium" panose="02000000000000000000" pitchFamily="2" charset="0"/>
                          <a:ea typeface="+mn-ea"/>
                          <a:cs typeface="+mn-cs"/>
                        </a:rPr>
                        <a:t>Tirez au sort une question. </a:t>
                      </a:r>
                      <a:r>
                        <a:rPr lang="fr-FR" sz="1000" kern="1300" dirty="0">
                          <a:solidFill>
                            <a:schemeClr val="dk1"/>
                          </a:solidFill>
                          <a:latin typeface="Roboto Medium" panose="02000000000000000000" pitchFamily="2" charset="0"/>
                        </a:rPr>
                        <a:t>Échangez librement sur le sujet avec les apprenants de votre groupe. P</a:t>
                      </a:r>
                      <a:r>
                        <a:rPr lang="fr-FR" sz="1000" b="0" i="0" kern="1300" baseline="0" dirty="0">
                          <a:solidFill>
                            <a:schemeClr val="dk1"/>
                          </a:solidFill>
                          <a:effectLst/>
                          <a:latin typeface="Roboto Medium" panose="02000000000000000000" pitchFamily="2" charset="0"/>
                          <a:ea typeface="+mn-ea"/>
                          <a:cs typeface="+mn-cs"/>
                        </a:rPr>
                        <a:t>réparez un compte-rendu de vos réflexions à la classe.</a:t>
                      </a:r>
                    </a:p>
                    <a:p>
                      <a:endParaRPr lang="fr-FR" sz="1000" b="0" i="0" kern="1300" baseline="0" dirty="0">
                        <a:solidFill>
                          <a:schemeClr val="dk1"/>
                        </a:solidFill>
                        <a:effectLst/>
                        <a:latin typeface="Roboto Medium"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Selon nous, l'égalité professionnelle passe par un travail des pouvoirs publics à travers la mise en place d'outils de protection sociale, de services tels que des congés parentaux plus longs et mieux rémunérés, ainsi qu'au niveau des entreprises, en assurant un environnement de travail adapté à la vie familiale</a:t>
                      </a:r>
                    </a:p>
                    <a:p>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6041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7284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237694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228600" marR="0" lvl="0" indent="-228600" algn="l" defTabSz="755934" rtl="0" eaLnBrk="1" fontAlgn="auto" latinLnBrk="0" hangingPunct="1">
                        <a:lnSpc>
                          <a:spcPct val="100000"/>
                        </a:lnSpc>
                        <a:spcBef>
                          <a:spcPts val="0"/>
                        </a:spcBef>
                        <a:spcAft>
                          <a:spcPts val="0"/>
                        </a:spcAft>
                        <a:buClrTx/>
                        <a:buSzTx/>
                        <a:buFontTx/>
                        <a:buAutoNum type="alphaUcPeriod"/>
                        <a:tabLst/>
                        <a:defRPr/>
                      </a:pPr>
                      <a:r>
                        <a:rPr lang="fr-FR" sz="1000" b="0" i="0" kern="1300" baseline="0" dirty="0">
                          <a:solidFill>
                            <a:schemeClr val="dk1"/>
                          </a:solidFill>
                          <a:effectLst/>
                          <a:latin typeface="Roboto Medium" panose="02000000000000000000" pitchFamily="2" charset="0"/>
                          <a:ea typeface="+mn-ea"/>
                          <a:cs typeface="+mn-cs"/>
                        </a:rPr>
                        <a:t>Cochez les bonnes réponses. </a:t>
                      </a:r>
                    </a:p>
                    <a:p>
                      <a:pPr marL="0" algn="l" defTabSz="755934" rtl="0" eaLnBrk="1" latinLnBrk="0" hangingPunct="1"/>
                      <a:r>
                        <a:rPr lang="fr-FR" sz="1000" i="1" kern="1300" dirty="0">
                          <a:solidFill>
                            <a:srgbClr val="E05329"/>
                          </a:solidFill>
                          <a:effectLst/>
                          <a:latin typeface="Roboto" panose="02000000000000000000" pitchFamily="2" charset="0"/>
                          <a:ea typeface="+mn-ea"/>
                          <a:cs typeface="+mn-cs"/>
                        </a:rPr>
                        <a:t>La voix de l’homme est grave.</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i="1" kern="1300" dirty="0">
                          <a:solidFill>
                            <a:srgbClr val="E05329"/>
                          </a:solidFill>
                          <a:effectLst/>
                          <a:latin typeface="Roboto" panose="02000000000000000000" pitchFamily="2" charset="0"/>
                          <a:ea typeface="+mn-ea"/>
                          <a:cs typeface="+mn-cs"/>
                        </a:rPr>
                        <a:t>Celle de la femme est énergique.</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mn-ea"/>
                          <a:cs typeface="+mn-cs"/>
                        </a:rPr>
                        <a:t>B. Répondez aux questions ou soulignez la bonne réponse.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0" kern="1300" dirty="0">
                          <a:solidFill>
                            <a:schemeClr val="tx1"/>
                          </a:solidFill>
                          <a:effectLst/>
                          <a:latin typeface="Roboto" panose="02000000000000000000" pitchFamily="2" charset="0"/>
                          <a:ea typeface="+mn-ea"/>
                          <a:cs typeface="+mn-cs"/>
                        </a:rPr>
                        <a:t>1. Quels instruments reconnaissez-vous dans cette chanson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Piano, batterie, boîte à rythme et basse.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0" kern="1300" dirty="0">
                          <a:solidFill>
                            <a:schemeClr val="tx1"/>
                          </a:solidFill>
                          <a:effectLst/>
                          <a:latin typeface="Roboto" panose="02000000000000000000" pitchFamily="2" charset="0"/>
                          <a:ea typeface="+mn-ea"/>
                          <a:cs typeface="+mn-cs"/>
                        </a:rPr>
                        <a:t>2. À quoi correspondent les changements de rythme ? Quel effet cela donne-t-il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premier et le dernier refrain sont très mélodieux alors que le reste de la chanson est beaucoup plus rythmé. On entend le piano lors de deux couplets à la fin de la chanson. Je trouve que le rythme de la chanson coïncide bien avec le rythme de vie effrénée des femmes d’aujourd’hui.</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0" kern="1300" dirty="0">
                          <a:solidFill>
                            <a:schemeClr val="tx1"/>
                          </a:solidFill>
                          <a:effectLst/>
                          <a:latin typeface="Roboto" panose="02000000000000000000" pitchFamily="2" charset="0"/>
                          <a:ea typeface="+mn-ea"/>
                          <a:cs typeface="+mn-cs"/>
                        </a:rPr>
                        <a:t>3. Quel est le genre musical dominant dans cette chanson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Hip-Hop - </a:t>
                      </a:r>
                      <a:r>
                        <a:rPr lang="fr-FR" sz="1000" i="1" u="sng" kern="1300" dirty="0" err="1">
                          <a:solidFill>
                            <a:srgbClr val="E05329"/>
                          </a:solidFill>
                          <a:effectLst/>
                          <a:latin typeface="Roboto" panose="02000000000000000000" pitchFamily="2" charset="0"/>
                          <a:ea typeface="+mn-ea"/>
                          <a:cs typeface="+mn-cs"/>
                        </a:rPr>
                        <a:t>Électropop</a:t>
                      </a:r>
                      <a:r>
                        <a:rPr lang="fr-FR" sz="1000" i="1" kern="1300" dirty="0">
                          <a:solidFill>
                            <a:srgbClr val="E05329"/>
                          </a:solidFill>
                          <a:effectLst/>
                          <a:latin typeface="Roboto" panose="02000000000000000000" pitchFamily="2" charset="0"/>
                          <a:ea typeface="+mn-ea"/>
                          <a:cs typeface="+mn-cs"/>
                        </a:rPr>
                        <a:t> - Rap</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0825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72849">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258793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a:t>
                      </a:r>
                      <a:r>
                        <a:rPr lang="fr-FR" sz="1000" b="0" i="0" kern="1300" baseline="0" dirty="0">
                          <a:solidFill>
                            <a:schemeClr val="dk1"/>
                          </a:solidFill>
                          <a:effectLst/>
                          <a:latin typeface="Roboto Medium" panose="02000000000000000000" pitchFamily="2" charset="0"/>
                          <a:ea typeface="+mn-ea"/>
                          <a:cs typeface="+mn-cs"/>
                        </a:rPr>
                        <a:t>Quelle est l’originalité de la chanson ? Soulignez la bonne réponse.</a:t>
                      </a:r>
                    </a:p>
                    <a:p>
                      <a:pPr marL="0" indent="0" algn="just" defTabSz="755934" rtl="0" eaLnBrk="1" latinLnBrk="0" hangingPunct="1">
                        <a:buFontTx/>
                        <a:buNone/>
                      </a:pPr>
                      <a:r>
                        <a:rPr lang="fr-FR" sz="1000" i="1" kern="1300" dirty="0">
                          <a:solidFill>
                            <a:srgbClr val="E05329"/>
                          </a:solidFill>
                          <a:effectLst/>
                          <a:latin typeface="Roboto" panose="02000000000000000000" pitchFamily="2" charset="0"/>
                          <a:ea typeface="+mn-ea"/>
                          <a:cs typeface="+mn-cs"/>
                        </a:rPr>
                        <a:t>Le refrain est en verlan.</a:t>
                      </a:r>
                    </a:p>
                    <a:p>
                      <a:pPr marL="0" indent="0" algn="just" defTabSz="755934" rtl="0" eaLnBrk="1" latinLnBrk="0" hangingPunct="1">
                        <a:buFontTx/>
                        <a:buNone/>
                      </a:pPr>
                      <a:r>
                        <a:rPr lang="fr-FR" sz="1000" i="1" u="sng" kern="1300" dirty="0">
                          <a:solidFill>
                            <a:srgbClr val="E05329"/>
                          </a:solidFill>
                          <a:effectLst/>
                          <a:latin typeface="Roboto" panose="02000000000000000000" pitchFamily="2" charset="0"/>
                          <a:ea typeface="+mn-ea"/>
                          <a:cs typeface="+mn-cs"/>
                        </a:rPr>
                        <a:t>Les rôles homme / femme sont inversés.</a:t>
                      </a:r>
                    </a:p>
                    <a:p>
                      <a:pPr marL="0" algn="just" defTabSz="755934" rtl="0" eaLnBrk="1" latinLnBrk="0" hangingPunct="1"/>
                      <a:r>
                        <a:rPr lang="fr-FR" sz="1000" i="1" kern="1300" dirty="0">
                          <a:solidFill>
                            <a:srgbClr val="E05329"/>
                          </a:solidFill>
                          <a:effectLst/>
                          <a:latin typeface="Roboto" panose="02000000000000000000" pitchFamily="2" charset="0"/>
                          <a:ea typeface="+mn-ea"/>
                          <a:cs typeface="+mn-cs"/>
                        </a:rPr>
                        <a:t>Il y a un jeu de questions-réponses entre les interprètes.</a:t>
                      </a:r>
                    </a:p>
                    <a:p>
                      <a:r>
                        <a:rPr lang="fr-FR" sz="1000" b="0" kern="1300" baseline="0" dirty="0">
                          <a:solidFill>
                            <a:schemeClr val="dk1"/>
                          </a:solidFill>
                          <a:effectLst/>
                          <a:latin typeface="Roboto Medium" panose="02000000000000000000" pitchFamily="2" charset="0"/>
                          <a:ea typeface="+mn-ea"/>
                          <a:cs typeface="+mn-cs"/>
                        </a:rPr>
                        <a:t> </a:t>
                      </a:r>
                    </a:p>
                    <a:p>
                      <a:pPr algn="just"/>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r>
                        <a:rPr lang="fr-FR" sz="1000" b="0" i="0" kern="1300" baseline="0" dirty="0">
                          <a:solidFill>
                            <a:schemeClr val="dk1"/>
                          </a:solidFill>
                          <a:effectLst/>
                          <a:latin typeface="Roboto Medium" panose="02000000000000000000" pitchFamily="2" charset="0"/>
                          <a:ea typeface="+mn-ea"/>
                          <a:cs typeface="+mn-cs"/>
                        </a:rPr>
                        <a:t>Écoutez la chanson en lisant les paroles et répondez aux questions.</a:t>
                      </a:r>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i="0" kern="1300" dirty="0">
                          <a:solidFill>
                            <a:schemeClr val="tx1"/>
                          </a:solidFill>
                          <a:effectLst/>
                          <a:latin typeface="Roboto" panose="02000000000000000000" pitchFamily="2" charset="0"/>
                          <a:ea typeface="+mn-ea"/>
                          <a:cs typeface="+mn-cs"/>
                        </a:rPr>
                        <a:t>1. Quels sont les différents visages de la femme dépeints par Grand Corps Malade dans cette chanson ?</a:t>
                      </a:r>
                    </a:p>
                    <a:p>
                      <a:pPr marL="0" indent="0" algn="just">
                        <a:buNone/>
                      </a:pPr>
                      <a:r>
                        <a:rPr lang="fr-FR" sz="1000" i="1" kern="1300" dirty="0">
                          <a:solidFill>
                            <a:srgbClr val="E05329"/>
                          </a:solidFill>
                          <a:effectLst/>
                          <a:latin typeface="Roboto" panose="02000000000000000000" pitchFamily="2" charset="0"/>
                          <a:ea typeface="+mn-ea"/>
                          <a:cs typeface="+mn-cs"/>
                        </a:rPr>
                        <a:t>Dans cette chanson la femme est tout à la fois femme au foyer, femme active au travail, maman mais aussi épouse sans oublier objet de fantasmes.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6"/>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611551A-19BC-A040-0D86-CF24A963162A}"/>
              </a:ext>
            </a:extLst>
          </p:cNvPr>
          <p:cNvPicPr>
            <a:picLocks noChangeAspect="1"/>
          </p:cNvPicPr>
          <p:nvPr>
            <p:custDataLst>
              <p:tags r:id="rId1"/>
            </p:custDataLst>
          </p:nvPr>
        </p:nvPicPr>
        <p:blipFill>
          <a:blip r:embed="rId16"/>
          <a:stretch>
            <a:fillRect/>
          </a:stretch>
        </p:blipFill>
        <p:spPr>
          <a:xfrm>
            <a:off x="0" y="7475"/>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852337"/>
            <a:ext cx="313401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Pendant 24h » </a:t>
            </a:r>
            <a:r>
              <a:rPr lang="fr-FR" sz="1200" dirty="0">
                <a:latin typeface="Roboto" panose="02000000000000000000" pitchFamily="2" charset="0"/>
                <a:ea typeface="Roboto" panose="02000000000000000000" pitchFamily="2" charset="0"/>
              </a:rPr>
              <a:t>Grand Corps Malade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12" name="ZoneTexte 11">
            <a:extLst>
              <a:ext uri="{FF2B5EF4-FFF2-40B4-BE49-F238E27FC236}">
                <a16:creationId xmlns:a16="http://schemas.microsoft.com/office/drawing/2014/main" id="{4DD95A50-527F-18CC-A104-64E32B83E55B}"/>
              </a:ext>
            </a:extLst>
          </p:cNvPr>
          <p:cNvSpPr txBox="1"/>
          <p:nvPr>
            <p:custDataLst>
              <p:tags r:id="rId4"/>
            </p:custDataLst>
          </p:nvPr>
        </p:nvSpPr>
        <p:spPr>
          <a:xfrm>
            <a:off x="990599" y="1255019"/>
            <a:ext cx="5410199" cy="307777"/>
          </a:xfrm>
          <a:prstGeom prst="rect">
            <a:avLst/>
          </a:prstGeom>
          <a:noFill/>
        </p:spPr>
        <p:txBody>
          <a:bodyPr wrap="square" lIns="0" tIns="0" rIns="0" bIns="0" rtlCol="0">
            <a:spAutoFit/>
          </a:bodyPr>
          <a:lstStyle/>
          <a:p>
            <a:r>
              <a:rPr lang="fr-FR" sz="1000" b="0" i="0" kern="1300" baseline="0" dirty="0">
                <a:solidFill>
                  <a:schemeClr val="dk1"/>
                </a:solidFill>
                <a:effectLst/>
                <a:latin typeface="Roboto Medium" panose="02000000000000000000" pitchFamily="2" charset="0"/>
                <a:ea typeface="+mn-ea"/>
                <a:cs typeface="+mn-cs"/>
              </a:rPr>
              <a:t>Tirez au sort une question. </a:t>
            </a:r>
            <a:r>
              <a:rPr lang="fr-FR" sz="1000" kern="1300" dirty="0">
                <a:solidFill>
                  <a:schemeClr val="dk1"/>
                </a:solidFill>
                <a:latin typeface="Roboto Medium" panose="02000000000000000000" pitchFamily="2" charset="0"/>
              </a:rPr>
              <a:t>Échangez librement sur le sujet avec les apprenants de votre groupe. P</a:t>
            </a:r>
            <a:r>
              <a:rPr lang="fr-FR" sz="1000" b="0" i="0" kern="1300" baseline="0" dirty="0">
                <a:solidFill>
                  <a:schemeClr val="dk1"/>
                </a:solidFill>
                <a:effectLst/>
                <a:latin typeface="Roboto Medium" panose="02000000000000000000" pitchFamily="2" charset="0"/>
                <a:ea typeface="+mn-ea"/>
                <a:cs typeface="+mn-cs"/>
              </a:rPr>
              <a:t>réparez un compte-rendu de vos réflexions à la classe.</a:t>
            </a:r>
          </a:p>
        </p:txBody>
      </p:sp>
      <p:pic>
        <p:nvPicPr>
          <p:cNvPr id="6" name="Image 5">
            <a:extLst>
              <a:ext uri="{FF2B5EF4-FFF2-40B4-BE49-F238E27FC236}">
                <a16:creationId xmlns:a16="http://schemas.microsoft.com/office/drawing/2014/main" id="{B16B496D-7B5A-326E-E57E-2A7C6B939624}"/>
              </a:ext>
            </a:extLst>
          </p:cNvPr>
          <p:cNvPicPr>
            <a:picLocks noChangeAspect="1"/>
          </p:cNvPicPr>
          <p:nvPr>
            <p:custDataLst>
              <p:tags r:id="rId5"/>
            </p:custDataLst>
          </p:nvPr>
        </p:nvPicPr>
        <p:blipFill>
          <a:blip r:embed="rId17"/>
          <a:stretch>
            <a:fillRect/>
          </a:stretch>
        </p:blipFill>
        <p:spPr>
          <a:xfrm>
            <a:off x="285281" y="1217858"/>
            <a:ext cx="508000" cy="508000"/>
          </a:xfrm>
          <a:prstGeom prst="rect">
            <a:avLst/>
          </a:prstGeom>
        </p:spPr>
      </p:pic>
      <p:sp>
        <p:nvSpPr>
          <p:cNvPr id="13" name="ZoneTexte 12">
            <a:extLst>
              <a:ext uri="{FF2B5EF4-FFF2-40B4-BE49-F238E27FC236}">
                <a16:creationId xmlns:a16="http://schemas.microsoft.com/office/drawing/2014/main" id="{07A9C171-5A7C-029F-58D0-6D45AEDEED16}"/>
              </a:ext>
            </a:extLst>
          </p:cNvPr>
          <p:cNvSpPr txBox="1"/>
          <p:nvPr>
            <p:custDataLst>
              <p:tags r:id="rId6"/>
            </p:custDataLst>
          </p:nvPr>
        </p:nvSpPr>
        <p:spPr>
          <a:xfrm>
            <a:off x="325877" y="325130"/>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15" name="ZoneTexte 14">
            <a:extLst>
              <a:ext uri="{FF2B5EF4-FFF2-40B4-BE49-F238E27FC236}">
                <a16:creationId xmlns:a16="http://schemas.microsoft.com/office/drawing/2014/main" id="{92C8BC79-2457-0171-C6D6-3458032DB856}"/>
              </a:ext>
            </a:extLst>
          </p:cNvPr>
          <p:cNvSpPr txBox="1"/>
          <p:nvPr>
            <p:custDataLst>
              <p:tags r:id="rId7"/>
            </p:custDataLst>
          </p:nvPr>
        </p:nvSpPr>
        <p:spPr>
          <a:xfrm>
            <a:off x="990599" y="1832242"/>
            <a:ext cx="5686426"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Comment peut‐on faire de l’égalité professionnelle une réalité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18" name="ZoneTexte 17">
            <a:extLst>
              <a:ext uri="{FF2B5EF4-FFF2-40B4-BE49-F238E27FC236}">
                <a16:creationId xmlns:a16="http://schemas.microsoft.com/office/drawing/2014/main" id="{C5352780-F315-EF5D-EAD9-4ECC613E4012}"/>
              </a:ext>
            </a:extLst>
          </p:cNvPr>
          <p:cNvSpPr txBox="1"/>
          <p:nvPr>
            <p:custDataLst>
              <p:tags r:id="rId8"/>
            </p:custDataLst>
          </p:nvPr>
        </p:nvSpPr>
        <p:spPr>
          <a:xfrm>
            <a:off x="990598" y="2504780"/>
            <a:ext cx="5686427"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dirty="0">
                <a:solidFill>
                  <a:srgbClr val="000000"/>
                </a:solidFill>
                <a:latin typeface="Roboto" panose="02000000000000000000" pitchFamily="2" charset="0"/>
                <a:ea typeface="Roboto" panose="02000000000000000000" pitchFamily="2" charset="0"/>
              </a:rPr>
              <a:t>Une mère doit-elle s’occuper davantage des enfants qu’un père ? </a:t>
            </a:r>
          </a:p>
          <a:p>
            <a:pPr algn="ctr"/>
            <a:r>
              <a:rPr lang="fr-FR" sz="1200" dirty="0">
                <a:solidFill>
                  <a:srgbClr val="000000"/>
                </a:solidFill>
                <a:latin typeface="Roboto" panose="02000000000000000000" pitchFamily="2" charset="0"/>
                <a:ea typeface="Roboto" panose="02000000000000000000" pitchFamily="2" charset="0"/>
              </a:rPr>
              <a:t>  </a:t>
            </a:r>
          </a:p>
        </p:txBody>
      </p:sp>
      <p:sp>
        <p:nvSpPr>
          <p:cNvPr id="19" name="ZoneTexte 18">
            <a:extLst>
              <a:ext uri="{FF2B5EF4-FFF2-40B4-BE49-F238E27FC236}">
                <a16:creationId xmlns:a16="http://schemas.microsoft.com/office/drawing/2014/main" id="{8B388676-870E-263A-AE97-1FA47B8D3512}"/>
              </a:ext>
            </a:extLst>
          </p:cNvPr>
          <p:cNvSpPr txBox="1"/>
          <p:nvPr>
            <p:custDataLst>
              <p:tags r:id="rId9"/>
            </p:custDataLst>
          </p:nvPr>
        </p:nvSpPr>
        <p:spPr>
          <a:xfrm>
            <a:off x="990599" y="3163911"/>
            <a:ext cx="5686426"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Qu’est-ce qu’une juste répartition des tâches au sein d’un couple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21" name="ZoneTexte 20">
            <a:extLst>
              <a:ext uri="{FF2B5EF4-FFF2-40B4-BE49-F238E27FC236}">
                <a16:creationId xmlns:a16="http://schemas.microsoft.com/office/drawing/2014/main" id="{340CAFEF-6115-049D-22FE-BDB99E9AA6C4}"/>
              </a:ext>
            </a:extLst>
          </p:cNvPr>
          <p:cNvSpPr txBox="1"/>
          <p:nvPr>
            <p:custDataLst>
              <p:tags r:id="rId10"/>
            </p:custDataLst>
          </p:nvPr>
        </p:nvSpPr>
        <p:spPr>
          <a:xfrm>
            <a:off x="990597" y="3806245"/>
            <a:ext cx="5686428"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Une femme peut-elle refuser les normes dominantes de la beauté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F21DC271-88AD-5652-137A-6C1B27BA89F2}"/>
              </a:ext>
            </a:extLst>
          </p:cNvPr>
          <p:cNvSpPr txBox="1"/>
          <p:nvPr>
            <p:custDataLst>
              <p:tags r:id="rId11"/>
            </p:custDataLst>
          </p:nvPr>
        </p:nvSpPr>
        <p:spPr>
          <a:xfrm>
            <a:off x="990599" y="4459777"/>
            <a:ext cx="5686426"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Quelles sont les revendications féministes les plus importantes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23" name="ZoneTexte 22">
            <a:extLst>
              <a:ext uri="{FF2B5EF4-FFF2-40B4-BE49-F238E27FC236}">
                <a16:creationId xmlns:a16="http://schemas.microsoft.com/office/drawing/2014/main" id="{655A5EED-E756-DB8C-A48E-5E25C02AC154}"/>
              </a:ext>
            </a:extLst>
          </p:cNvPr>
          <p:cNvSpPr txBox="1"/>
          <p:nvPr>
            <p:custDataLst>
              <p:tags r:id="rId12"/>
            </p:custDataLst>
          </p:nvPr>
        </p:nvSpPr>
        <p:spPr>
          <a:xfrm>
            <a:off x="990591" y="5119165"/>
            <a:ext cx="5686433"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Dans votre culture, qu’est-ce qui est une entrave à l’égalité femme-homme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24" name="ZoneTexte 23">
            <a:extLst>
              <a:ext uri="{FF2B5EF4-FFF2-40B4-BE49-F238E27FC236}">
                <a16:creationId xmlns:a16="http://schemas.microsoft.com/office/drawing/2014/main" id="{89E756CB-48E7-2D43-41F4-9B9C916B08CB}"/>
              </a:ext>
            </a:extLst>
          </p:cNvPr>
          <p:cNvSpPr txBox="1"/>
          <p:nvPr>
            <p:custDataLst>
              <p:tags r:id="rId13"/>
            </p:custDataLst>
          </p:nvPr>
        </p:nvSpPr>
        <p:spPr>
          <a:xfrm>
            <a:off x="990598" y="5778405"/>
            <a:ext cx="5686425"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Comment lutter contre le harcèlement de rue et les violences faites aux femmes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
        <p:nvSpPr>
          <p:cNvPr id="25" name="ZoneTexte 24">
            <a:extLst>
              <a:ext uri="{FF2B5EF4-FFF2-40B4-BE49-F238E27FC236}">
                <a16:creationId xmlns:a16="http://schemas.microsoft.com/office/drawing/2014/main" id="{2DC940FC-A2F6-C3BA-3AD0-ADADE6A640E4}"/>
              </a:ext>
            </a:extLst>
          </p:cNvPr>
          <p:cNvSpPr txBox="1"/>
          <p:nvPr>
            <p:custDataLst>
              <p:tags r:id="rId14"/>
            </p:custDataLst>
          </p:nvPr>
        </p:nvSpPr>
        <p:spPr>
          <a:xfrm>
            <a:off x="990594" y="6465415"/>
            <a:ext cx="5686430" cy="553998"/>
          </a:xfrm>
          <a:prstGeom prst="rect">
            <a:avLst/>
          </a:prstGeom>
          <a:noFill/>
          <a:ln>
            <a:solidFill>
              <a:schemeClr val="tx1"/>
            </a:solidFill>
            <a:prstDash val="sysDash"/>
          </a:ln>
        </p:spPr>
        <p:txBody>
          <a:bodyPr wrap="square" lIns="0" tIns="0" rIns="0" bIns="0" rtlCol="0">
            <a:spAutoFit/>
          </a:bodyPr>
          <a:lstStyle/>
          <a:p>
            <a:endParaRPr lang="fr-FR" sz="1200" b="0" i="0" u="none" strike="noStrike" dirty="0">
              <a:solidFill>
                <a:srgbClr val="000000"/>
              </a:solidFill>
              <a:effectLst/>
              <a:latin typeface="Roboto" panose="02000000000000000000" pitchFamily="2" charset="0"/>
              <a:ea typeface="Roboto" panose="02000000000000000000" pitchFamily="2" charset="0"/>
            </a:endParaRPr>
          </a:p>
          <a:p>
            <a:pPr algn="ctr"/>
            <a:r>
              <a:rPr lang="fr-FR" sz="1200" b="0" i="0" u="none" strike="noStrike" dirty="0">
                <a:solidFill>
                  <a:srgbClr val="000000"/>
                </a:solidFill>
                <a:effectLst/>
                <a:latin typeface="Roboto" panose="02000000000000000000" pitchFamily="2" charset="0"/>
                <a:ea typeface="Roboto" panose="02000000000000000000" pitchFamily="2" charset="0"/>
              </a:rPr>
              <a:t>Y a-t-il des sports, des métiers réservés aux hommes / aux femmes ? </a:t>
            </a:r>
          </a:p>
          <a:p>
            <a:r>
              <a:rPr lang="fr-FR" sz="1200" b="0" i="0" u="none" strike="noStrike" dirty="0">
                <a:solidFill>
                  <a:srgbClr val="000000"/>
                </a:solidFill>
                <a:effectLst/>
                <a:latin typeface="Roboto" panose="02000000000000000000" pitchFamily="2" charset="0"/>
                <a:ea typeface="Roboto" panose="02000000000000000000" pitchFamily="2" charset="0"/>
              </a:rPr>
              <a:t> </a:t>
            </a:r>
            <a:endParaRPr lang="fr-FR" sz="1200" b="0" i="0" kern="1300" baseline="0" dirty="0">
              <a:solidFill>
                <a:schemeClr val="dk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2144</TotalTime>
  <Words>2364</Words>
  <Application>Microsoft Office PowerPoint</Application>
  <PresentationFormat>Personnalisé</PresentationFormat>
  <Paragraphs>247</Paragraphs>
  <Slides>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Webdings</vt:lpstr>
      <vt:lpstr>Wingdings</vt:lpstr>
      <vt:lpstr>Thème Office</vt:lpstr>
      <vt:lpstr>Pendant 24h</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Helene EMILE</cp:lastModifiedBy>
  <cp:revision>135</cp:revision>
  <cp:lastPrinted>2022-05-19T06:36:29Z</cp:lastPrinted>
  <dcterms:created xsi:type="dcterms:W3CDTF">2022-03-24T14:32:05Z</dcterms:created>
  <dcterms:modified xsi:type="dcterms:W3CDTF">2022-06-13T08:12:15Z</dcterms:modified>
</cp:coreProperties>
</file>