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329"/>
    <a:srgbClr val="E77E9C"/>
    <a:srgbClr val="A879A8"/>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55"/>
    <p:restoredTop sz="96374" autoAdjust="0"/>
  </p:normalViewPr>
  <p:slideViewPr>
    <p:cSldViewPr snapToGrid="0" snapToObjects="1">
      <p:cViewPr varScale="1">
        <p:scale>
          <a:sx n="71" d="100"/>
          <a:sy n="71" d="100"/>
        </p:scale>
        <p:origin x="3570" y="9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16/09/2022</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16/09/2022</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16/09/2022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16/09/2022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16/09/2022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16/09/2022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16/09/2022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16/09/2022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16/09/2022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16/09/2022</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2" Type="http://schemas.openxmlformats.org/officeDocument/2006/relationships/tags" Target="../tags/tag2.xml"/><Relationship Id="rId16" Type="http://schemas.openxmlformats.org/officeDocument/2006/relationships/image" Target="../media/image4.jp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2.emf"/><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hyperlink" Target="https://tinyurl.com/3p497467" TargetMode="External"/><Relationship Id="rId2" Type="http://schemas.openxmlformats.org/officeDocument/2006/relationships/tags" Target="../tags/tag13.xml"/><Relationship Id="rId16" Type="http://schemas.openxmlformats.org/officeDocument/2006/relationships/image" Target="../media/image8.emf"/><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5.jpg"/><Relationship Id="rId5" Type="http://schemas.openxmlformats.org/officeDocument/2006/relationships/tags" Target="../tags/tag16.xml"/><Relationship Id="rId15" Type="http://schemas.openxmlformats.org/officeDocument/2006/relationships/image" Target="../media/image7.emf"/><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6.em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2.emf"/><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9.jpg"/><Relationship Id="rId5" Type="http://schemas.openxmlformats.org/officeDocument/2006/relationships/tags" Target="../tags/tag25.xml"/><Relationship Id="rId15" Type="http://schemas.openxmlformats.org/officeDocument/2006/relationships/image" Target="../media/image10.emf"/><Relationship Id="rId10" Type="http://schemas.openxmlformats.org/officeDocument/2006/relationships/slideLayout" Target="../slideLayouts/slideLayout7.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7.emf"/></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2.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12.png"/><Relationship Id="rId5" Type="http://schemas.openxmlformats.org/officeDocument/2006/relationships/tags" Target="../tags/tag34.xml"/><Relationship Id="rId10" Type="http://schemas.openxmlformats.org/officeDocument/2006/relationships/image" Target="../media/image8.emf"/><Relationship Id="rId4" Type="http://schemas.openxmlformats.org/officeDocument/2006/relationships/tags" Target="../tags/tag33.xml"/><Relationship Id="rId9"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39.xml"/><Relationship Id="rId7"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C26A779-ADCD-9946-A9A9-79C98174E742}"/>
              </a:ext>
            </a:extLst>
          </p:cNvPr>
          <p:cNvPicPr>
            <a:picLocks noChangeAspect="1"/>
          </p:cNvPicPr>
          <p:nvPr>
            <p:custDataLst>
              <p:tags r:id="rId1"/>
            </p:custDataLst>
          </p:nvPr>
        </p:nvPicPr>
        <p:blipFill>
          <a:blip r:embed="rId13"/>
          <a:stretch>
            <a:fillRect/>
          </a:stretch>
        </p:blipFill>
        <p:spPr>
          <a:xfrm>
            <a:off x="206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custDataLst>
              <p:tags r:id="rId2"/>
            </p:custDataLst>
          </p:nvPr>
        </p:nvSpPr>
        <p:spPr>
          <a:xfrm>
            <a:off x="2725098" y="719981"/>
            <a:ext cx="3702169" cy="487686"/>
          </a:xfrm>
          <a:noFill/>
          <a:ln>
            <a:noFill/>
          </a:ln>
        </p:spPr>
        <p:style>
          <a:lnRef idx="0">
            <a:scrgbClr r="0" g="0" b="0"/>
          </a:lnRef>
          <a:fillRef idx="0">
            <a:scrgbClr r="0" g="0" b="0"/>
          </a:fillRef>
          <a:effectRef idx="0">
            <a:scrgbClr r="0" g="0" b="0"/>
          </a:effectRef>
          <a:fontRef idx="minor">
            <a:schemeClr val="dk1"/>
          </a:fontRef>
        </p:style>
        <p:txBody>
          <a:bodyPr lIns="0" tIns="0" rIns="0" bIns="0">
            <a:noAutofit/>
          </a:bodyPr>
          <a:lstStyle/>
          <a:p>
            <a:pPr algn="l">
              <a:lnSpc>
                <a:spcPts val="4600"/>
              </a:lnSpc>
            </a:pPr>
            <a:r>
              <a:rPr lang="fr-FR" sz="3200" b="1" spc="-150" dirty="0">
                <a:solidFill>
                  <a:prstClr val="black"/>
                </a:solidFill>
                <a:latin typeface="Proto Grotesk" panose="02000000000000000000" pitchFamily="2" charset="0"/>
                <a:ea typeface="Roboto Black" panose="02000000000000000000" pitchFamily="2" charset="0"/>
              </a:rPr>
              <a:t>Santé</a:t>
            </a:r>
            <a:endParaRPr lang="fr-FR" sz="1500" dirty="0">
              <a:solidFill>
                <a:schemeClr val="tx1"/>
              </a:solidFill>
              <a:latin typeface="Roboto"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custDataLst>
              <p:tags r:id="rId3"/>
            </p:custDataLst>
          </p:nvPr>
        </p:nvSpPr>
        <p:spPr>
          <a:xfrm>
            <a:off x="2773680" y="1484911"/>
            <a:ext cx="4499637" cy="8160119"/>
          </a:xfrm>
          <a:prstGeom prst="rect">
            <a:avLst/>
          </a:prstGeom>
          <a:noFill/>
        </p:spPr>
        <p:txBody>
          <a:bodyPr wrap="square" lIns="0" tIns="0" rIns="0" bIns="0" rtlCol="0">
            <a:spAutoFit/>
          </a:bodyPr>
          <a:lstStyle/>
          <a:p>
            <a:pPr fontAlgn="base">
              <a:lnSpc>
                <a:spcPct val="114000"/>
              </a:lnSpc>
            </a:pPr>
            <a:r>
              <a:rPr lang="fr-FR" sz="970" dirty="0">
                <a:latin typeface="Roboto" panose="02000000000000000000"/>
              </a:rPr>
              <a:t>À ceux qui n'en ont pas (x2)</a:t>
            </a:r>
          </a:p>
          <a:p>
            <a:pPr fontAlgn="base"/>
            <a:endParaRPr lang="fr-FR" sz="970" dirty="0">
              <a:latin typeface="Roboto" panose="02000000000000000000"/>
            </a:endParaRPr>
          </a:p>
          <a:p>
            <a:pPr fontAlgn="base">
              <a:lnSpc>
                <a:spcPct val="114000"/>
              </a:lnSpc>
            </a:pPr>
            <a:r>
              <a:rPr lang="fr-FR" sz="970" dirty="0">
                <a:latin typeface="Roboto" panose="02000000000000000000"/>
              </a:rPr>
              <a:t>Rosa, Rosa,</a:t>
            </a:r>
          </a:p>
          <a:p>
            <a:pPr fontAlgn="base">
              <a:lnSpc>
                <a:spcPct val="114000"/>
              </a:lnSpc>
            </a:pPr>
            <a:r>
              <a:rPr lang="fr-FR" sz="970" dirty="0">
                <a:latin typeface="Roboto" panose="02000000000000000000"/>
              </a:rPr>
              <a:t>Quand on fout l'bordel</a:t>
            </a:r>
            <a:r>
              <a:rPr lang="fr-FR" sz="970" baseline="30000" dirty="0">
                <a:latin typeface="Roboto" panose="02000000000000000000"/>
              </a:rPr>
              <a:t>1</a:t>
            </a:r>
            <a:r>
              <a:rPr lang="fr-FR" sz="970" dirty="0">
                <a:latin typeface="Roboto" panose="02000000000000000000"/>
              </a:rPr>
              <a:t>, tu nettoies</a:t>
            </a:r>
            <a:br>
              <a:rPr lang="fr-FR" sz="970" dirty="0">
                <a:latin typeface="Roboto" panose="02000000000000000000"/>
              </a:rPr>
            </a:br>
            <a:r>
              <a:rPr lang="fr-FR" sz="970" dirty="0">
                <a:latin typeface="Roboto" panose="02000000000000000000"/>
              </a:rPr>
              <a:t>Et toi, Albert,</a:t>
            </a:r>
          </a:p>
          <a:p>
            <a:pPr fontAlgn="base">
              <a:lnSpc>
                <a:spcPct val="114000"/>
              </a:lnSpc>
            </a:pPr>
            <a:r>
              <a:rPr lang="fr-FR" sz="970" dirty="0">
                <a:latin typeface="Roboto" panose="02000000000000000000"/>
              </a:rPr>
              <a:t>Quand on trinque</a:t>
            </a:r>
            <a:r>
              <a:rPr lang="fr-FR" sz="970" baseline="30000" dirty="0">
                <a:latin typeface="Roboto" panose="02000000000000000000"/>
              </a:rPr>
              <a:t>2</a:t>
            </a:r>
            <a:r>
              <a:rPr lang="fr-FR" sz="970" dirty="0">
                <a:latin typeface="Roboto" panose="02000000000000000000"/>
              </a:rPr>
              <a:t>, tu ramasses les verres</a:t>
            </a:r>
            <a:br>
              <a:rPr lang="fr-FR" sz="970" dirty="0">
                <a:latin typeface="Roboto" panose="02000000000000000000"/>
              </a:rPr>
            </a:br>
            <a:r>
              <a:rPr lang="fr-FR" sz="970" dirty="0">
                <a:latin typeface="Roboto" panose="02000000000000000000"/>
              </a:rPr>
              <a:t>Céline (Céline), 'bataire</a:t>
            </a:r>
            <a:r>
              <a:rPr lang="fr-FR" sz="970" baseline="30000" dirty="0">
                <a:latin typeface="Roboto" panose="02000000000000000000"/>
              </a:rPr>
              <a:t>3</a:t>
            </a:r>
            <a:r>
              <a:rPr lang="fr-FR" sz="970" dirty="0">
                <a:latin typeface="Roboto" panose="02000000000000000000"/>
              </a:rPr>
              <a:t> ('</a:t>
            </a:r>
            <a:r>
              <a:rPr lang="fr-FR" sz="970" dirty="0" err="1">
                <a:latin typeface="Roboto" panose="02000000000000000000"/>
              </a:rPr>
              <a:t>bataire</a:t>
            </a:r>
            <a:r>
              <a:rPr lang="fr-FR" sz="970" dirty="0">
                <a:latin typeface="Roboto" panose="02000000000000000000"/>
              </a:rPr>
              <a:t>),</a:t>
            </a:r>
          </a:p>
          <a:p>
            <a:pPr fontAlgn="base">
              <a:lnSpc>
                <a:spcPct val="114000"/>
              </a:lnSpc>
            </a:pPr>
            <a:r>
              <a:rPr lang="fr-FR" sz="970" dirty="0">
                <a:latin typeface="Roboto" panose="02000000000000000000"/>
              </a:rPr>
              <a:t>Toi, tu t'prends des vestes</a:t>
            </a:r>
            <a:r>
              <a:rPr lang="fr-FR" sz="970" baseline="30000" dirty="0">
                <a:latin typeface="Roboto" panose="02000000000000000000"/>
              </a:rPr>
              <a:t>4</a:t>
            </a:r>
            <a:r>
              <a:rPr lang="fr-FR" sz="970" dirty="0">
                <a:latin typeface="Roboto" panose="02000000000000000000"/>
              </a:rPr>
              <a:t> au vestiaire</a:t>
            </a:r>
            <a:br>
              <a:rPr lang="fr-FR" sz="970" dirty="0">
                <a:latin typeface="Roboto" panose="02000000000000000000"/>
              </a:rPr>
            </a:br>
            <a:r>
              <a:rPr lang="fr-FR" sz="970" dirty="0">
                <a:latin typeface="Roboto" panose="02000000000000000000"/>
              </a:rPr>
              <a:t>Arlette, arrête, </a:t>
            </a:r>
          </a:p>
          <a:p>
            <a:pPr fontAlgn="base"/>
            <a:r>
              <a:rPr lang="fr-FR" sz="970" dirty="0">
                <a:latin typeface="Roboto" panose="02000000000000000000"/>
              </a:rPr>
              <a:t>Toi la fête tu la passes aux toilettes</a:t>
            </a:r>
            <a:br>
              <a:rPr lang="fr-FR" sz="970" dirty="0">
                <a:latin typeface="Roboto" panose="02000000000000000000"/>
              </a:rPr>
            </a:br>
            <a:br>
              <a:rPr lang="fr-FR" sz="970" dirty="0">
                <a:latin typeface="Roboto" panose="02000000000000000000"/>
              </a:rPr>
            </a:br>
            <a:r>
              <a:rPr lang="fr-FR" sz="970" dirty="0">
                <a:latin typeface="Roboto" panose="02000000000000000000"/>
              </a:rPr>
              <a:t>Et si on célébrait ceux qui n'célèbrent pas</a:t>
            </a:r>
            <a:br>
              <a:rPr lang="fr-FR" sz="970" dirty="0">
                <a:latin typeface="Roboto" panose="02000000000000000000"/>
              </a:rPr>
            </a:br>
            <a:r>
              <a:rPr lang="fr-FR" sz="970" dirty="0">
                <a:latin typeface="Roboto" panose="02000000000000000000"/>
              </a:rPr>
              <a:t>Pour une fois, j'aimerais lever mon verre</a:t>
            </a:r>
            <a:r>
              <a:rPr lang="fr-FR" sz="970" baseline="30000" dirty="0">
                <a:latin typeface="Roboto" panose="02000000000000000000"/>
              </a:rPr>
              <a:t>5</a:t>
            </a:r>
            <a:r>
              <a:rPr lang="fr-FR" sz="970" dirty="0">
                <a:latin typeface="Roboto" panose="02000000000000000000"/>
              </a:rPr>
              <a:t> à ceux qui n'en ont pas</a:t>
            </a:r>
            <a:br>
              <a:rPr lang="fr-FR" sz="970" dirty="0">
                <a:latin typeface="Roboto" panose="02000000000000000000"/>
              </a:rPr>
            </a:br>
            <a:r>
              <a:rPr lang="fr-FR" sz="970" dirty="0">
                <a:latin typeface="Roboto" panose="02000000000000000000"/>
              </a:rPr>
              <a:t>À ceux qui n'en ont pas</a:t>
            </a:r>
            <a:br>
              <a:rPr lang="fr-FR" sz="970" dirty="0">
                <a:latin typeface="Roboto" panose="02000000000000000000"/>
              </a:rPr>
            </a:br>
            <a:endParaRPr lang="fr-FR" sz="970" dirty="0">
              <a:latin typeface="Roboto" panose="02000000000000000000"/>
            </a:endParaRPr>
          </a:p>
          <a:p>
            <a:pPr fontAlgn="base">
              <a:lnSpc>
                <a:spcPct val="114000"/>
              </a:lnSpc>
            </a:pPr>
            <a:r>
              <a:rPr lang="fr-FR" sz="970" dirty="0">
                <a:latin typeface="Roboto" panose="02000000000000000000"/>
              </a:rPr>
              <a:t>Quoi les bonnes manières ? </a:t>
            </a:r>
          </a:p>
          <a:p>
            <a:pPr fontAlgn="base">
              <a:lnSpc>
                <a:spcPct val="114000"/>
              </a:lnSpc>
            </a:pPr>
            <a:r>
              <a:rPr lang="fr-FR" sz="970" dirty="0">
                <a:latin typeface="Roboto" panose="02000000000000000000"/>
              </a:rPr>
              <a:t>Pourquoi j'ferais semblant ?</a:t>
            </a:r>
            <a:br>
              <a:rPr lang="fr-FR" sz="970" dirty="0">
                <a:latin typeface="Roboto" panose="02000000000000000000"/>
              </a:rPr>
            </a:br>
            <a:r>
              <a:rPr lang="fr-FR" sz="970" dirty="0">
                <a:latin typeface="Roboto" panose="02000000000000000000" pitchFamily="2" charset="0"/>
              </a:rPr>
              <a:t>Toute façon, elle est payée pour le faire, </a:t>
            </a:r>
          </a:p>
          <a:p>
            <a:pPr fontAlgn="base">
              <a:lnSpc>
                <a:spcPct val="114000"/>
              </a:lnSpc>
            </a:pPr>
            <a:r>
              <a:rPr lang="fr-FR" sz="970" dirty="0">
                <a:latin typeface="Roboto" panose="02000000000000000000" pitchFamily="2" charset="0"/>
              </a:rPr>
              <a:t>Tu t'prends pour ma mère ?</a:t>
            </a:r>
            <a:br>
              <a:rPr lang="fr-FR" sz="970" dirty="0">
                <a:latin typeface="Roboto" panose="02000000000000000000" pitchFamily="2" charset="0"/>
              </a:rPr>
            </a:br>
            <a:r>
              <a:rPr lang="fr-FR" sz="970" dirty="0">
                <a:latin typeface="Roboto" panose="02000000000000000000" pitchFamily="2" charset="0"/>
              </a:rPr>
              <a:t>Dans une heure, j'reviens, qu'ce soit propre</a:t>
            </a:r>
          </a:p>
          <a:p>
            <a:pPr fontAlgn="base">
              <a:lnSpc>
                <a:spcPct val="114000"/>
              </a:lnSpc>
            </a:pPr>
            <a:r>
              <a:rPr lang="fr-FR" sz="970" dirty="0">
                <a:latin typeface="Roboto" panose="02000000000000000000" pitchFamily="2" charset="0"/>
              </a:rPr>
              <a:t>Qu'on puisse y manger par terre, </a:t>
            </a:r>
          </a:p>
          <a:p>
            <a:pPr fontAlgn="base">
              <a:lnSpc>
                <a:spcPct val="114000"/>
              </a:lnSpc>
            </a:pPr>
            <a:r>
              <a:rPr lang="fr-FR" sz="970" dirty="0">
                <a:latin typeface="Roboto" panose="02000000000000000000" pitchFamily="2" charset="0"/>
              </a:rPr>
              <a:t>Trois heures que j'attends, </a:t>
            </a:r>
          </a:p>
          <a:p>
            <a:pPr fontAlgn="base">
              <a:lnSpc>
                <a:spcPct val="114000"/>
              </a:lnSpc>
            </a:pPr>
            <a:r>
              <a:rPr lang="fr-FR" sz="970" dirty="0">
                <a:latin typeface="Roboto" panose="02000000000000000000" pitchFamily="2" charset="0"/>
              </a:rPr>
              <a:t>Franchement, ils les fabriquent ou quoi ? </a:t>
            </a:r>
          </a:p>
          <a:p>
            <a:pPr fontAlgn="base">
              <a:lnSpc>
                <a:spcPct val="114000"/>
              </a:lnSpc>
            </a:pPr>
            <a:r>
              <a:rPr lang="fr-FR" sz="970" dirty="0">
                <a:latin typeface="Roboto" panose="02000000000000000000" pitchFamily="2" charset="0"/>
              </a:rPr>
              <a:t>Heureusement qu'c'est que deux verres</a:t>
            </a:r>
            <a:br>
              <a:rPr lang="fr-FR" sz="970" dirty="0">
                <a:latin typeface="Roboto" panose="02000000000000000000" pitchFamily="2" charset="0"/>
              </a:rPr>
            </a:br>
            <a:r>
              <a:rPr lang="fr-FR" sz="970" dirty="0">
                <a:latin typeface="Roboto" panose="02000000000000000000" pitchFamily="2" charset="0"/>
              </a:rPr>
              <a:t>Appelle-moi ton responsable et fais vite, </a:t>
            </a:r>
          </a:p>
          <a:p>
            <a:pPr fontAlgn="base"/>
            <a:r>
              <a:rPr lang="fr-FR" sz="970" dirty="0">
                <a:latin typeface="Roboto" panose="02000000000000000000" pitchFamily="2" charset="0"/>
              </a:rPr>
              <a:t>Elle pourrait se finir comme ça, ta carrière</a:t>
            </a:r>
            <a:br>
              <a:rPr lang="fr-FR" sz="970" dirty="0">
                <a:latin typeface="Roboto" panose="02000000000000000000"/>
              </a:rPr>
            </a:br>
            <a:br>
              <a:rPr lang="fr-FR" sz="970" dirty="0">
                <a:latin typeface="Roboto" panose="02000000000000000000"/>
              </a:rPr>
            </a:br>
            <a:r>
              <a:rPr lang="fr-FR" sz="970" i="1" dirty="0">
                <a:latin typeface="Roboto" panose="02000000000000000000"/>
              </a:rPr>
              <a:t>Refrain : </a:t>
            </a:r>
          </a:p>
          <a:p>
            <a:pPr fontAlgn="base">
              <a:lnSpc>
                <a:spcPct val="114000"/>
              </a:lnSpc>
            </a:pPr>
            <a:r>
              <a:rPr lang="fr-FR" sz="970" i="1" dirty="0">
                <a:latin typeface="Roboto" panose="02000000000000000000"/>
              </a:rPr>
              <a:t>Oui, célébrons ceux qui n'célèbrent pas</a:t>
            </a:r>
            <a:br>
              <a:rPr lang="fr-FR" sz="970" i="1" dirty="0">
                <a:latin typeface="Roboto" panose="02000000000000000000"/>
              </a:rPr>
            </a:br>
            <a:r>
              <a:rPr lang="fr-FR" sz="970" i="1" dirty="0">
                <a:latin typeface="Roboto" panose="02000000000000000000"/>
              </a:rPr>
              <a:t>Encore une fois, j'aimerais lever mon verre à ceux qui n'en ont pas</a:t>
            </a:r>
            <a:br>
              <a:rPr lang="fr-FR" sz="970" i="1" dirty="0">
                <a:latin typeface="Roboto" panose="02000000000000000000"/>
              </a:rPr>
            </a:br>
            <a:r>
              <a:rPr lang="fr-FR" sz="970" i="1" dirty="0">
                <a:latin typeface="Roboto" panose="02000000000000000000"/>
              </a:rPr>
              <a:t>À ceux qui n'en ont pas (x2)</a:t>
            </a:r>
          </a:p>
          <a:p>
            <a:pPr fontAlgn="base"/>
            <a:br>
              <a:rPr lang="fr-FR" sz="970" dirty="0">
                <a:latin typeface="Roboto" panose="02000000000000000000"/>
              </a:rPr>
            </a:br>
            <a:r>
              <a:rPr lang="fr-FR" sz="970" dirty="0">
                <a:latin typeface="Roboto" panose="02000000000000000000"/>
              </a:rPr>
              <a:t>Frotter, frotter, </a:t>
            </a:r>
          </a:p>
          <a:p>
            <a:pPr fontAlgn="base">
              <a:lnSpc>
                <a:spcPct val="114000"/>
              </a:lnSpc>
            </a:pPr>
            <a:r>
              <a:rPr lang="fr-FR" sz="970" dirty="0">
                <a:latin typeface="Roboto" panose="02000000000000000000"/>
              </a:rPr>
              <a:t>Mieux vaut ne pas s’y</a:t>
            </a:r>
          </a:p>
          <a:p>
            <a:pPr fontAlgn="base">
              <a:lnSpc>
                <a:spcPct val="114000"/>
              </a:lnSpc>
            </a:pPr>
            <a:r>
              <a:rPr lang="fr-FR" sz="970" dirty="0">
                <a:latin typeface="Roboto" panose="02000000000000000000"/>
              </a:rPr>
              <a:t>Frotter</a:t>
            </a:r>
            <a:r>
              <a:rPr lang="fr-FR" sz="970" baseline="30000" dirty="0">
                <a:latin typeface="Roboto" panose="02000000000000000000"/>
              </a:rPr>
              <a:t>6</a:t>
            </a:r>
            <a:r>
              <a:rPr lang="fr-FR" sz="970" dirty="0">
                <a:latin typeface="Roboto" panose="02000000000000000000"/>
              </a:rPr>
              <a:t>, frotter si tu n'me connais pas</a:t>
            </a:r>
            <a:br>
              <a:rPr lang="fr-FR" sz="970" dirty="0">
                <a:latin typeface="Roboto" panose="02000000000000000000"/>
              </a:rPr>
            </a:br>
            <a:r>
              <a:rPr lang="fr-FR" sz="970" dirty="0">
                <a:latin typeface="Roboto" panose="02000000000000000000"/>
              </a:rPr>
              <a:t>Brosser, brosser, </a:t>
            </a:r>
          </a:p>
          <a:p>
            <a:pPr fontAlgn="base">
              <a:lnSpc>
                <a:spcPct val="114000"/>
              </a:lnSpc>
            </a:pPr>
            <a:r>
              <a:rPr lang="fr-FR" sz="970" dirty="0">
                <a:latin typeface="Roboto" panose="02000000000000000000"/>
              </a:rPr>
              <a:t>Tu pourras toujours te </a:t>
            </a:r>
          </a:p>
          <a:p>
            <a:pPr fontAlgn="base">
              <a:lnSpc>
                <a:spcPct val="114000"/>
              </a:lnSpc>
            </a:pPr>
            <a:r>
              <a:rPr lang="fr-FR" sz="970" dirty="0">
                <a:latin typeface="Roboto" panose="02000000000000000000"/>
              </a:rPr>
              <a:t>Brosser</a:t>
            </a:r>
            <a:r>
              <a:rPr lang="fr-FR" sz="970" baseline="30000" dirty="0">
                <a:latin typeface="Roboto" panose="02000000000000000000"/>
              </a:rPr>
              <a:t>7</a:t>
            </a:r>
            <a:r>
              <a:rPr lang="fr-FR" sz="970" dirty="0">
                <a:latin typeface="Roboto" panose="02000000000000000000"/>
              </a:rPr>
              <a:t>, brosser </a:t>
            </a:r>
          </a:p>
          <a:p>
            <a:pPr fontAlgn="base"/>
            <a:r>
              <a:rPr lang="fr-FR" sz="970" dirty="0">
                <a:latin typeface="Roboto" panose="02000000000000000000"/>
              </a:rPr>
              <a:t>Si tu n'me respectes pas</a:t>
            </a:r>
            <a:br>
              <a:rPr lang="fr-FR" sz="970" dirty="0">
                <a:latin typeface="Roboto" panose="02000000000000000000"/>
              </a:rPr>
            </a:br>
            <a:br>
              <a:rPr lang="fr-FR" sz="970" dirty="0">
                <a:latin typeface="Roboto" panose="02000000000000000000"/>
              </a:rPr>
            </a:br>
            <a:r>
              <a:rPr lang="fr-FR" sz="970" i="1" dirty="0">
                <a:latin typeface="Roboto" panose="02000000000000000000"/>
              </a:rPr>
              <a:t>Refrain  </a:t>
            </a:r>
          </a:p>
          <a:p>
            <a:pPr fontAlgn="base"/>
            <a:br>
              <a:rPr lang="fr-FR" sz="970" dirty="0">
                <a:latin typeface="Roboto" panose="02000000000000000000"/>
              </a:rPr>
            </a:br>
            <a:r>
              <a:rPr lang="fr-FR" sz="970" dirty="0">
                <a:latin typeface="Roboto" panose="02000000000000000000"/>
              </a:rPr>
              <a:t>Pilote d'avion ou infirmière, </a:t>
            </a:r>
          </a:p>
          <a:p>
            <a:pPr fontAlgn="base">
              <a:lnSpc>
                <a:spcPct val="114000"/>
              </a:lnSpc>
            </a:pPr>
            <a:r>
              <a:rPr lang="fr-FR" sz="970" dirty="0">
                <a:latin typeface="Roboto" panose="02000000000000000000"/>
              </a:rPr>
              <a:t>Chauffeur de camion ou hôtesse de l'air</a:t>
            </a:r>
            <a:br>
              <a:rPr lang="fr-FR" sz="970" dirty="0">
                <a:latin typeface="Roboto" panose="02000000000000000000"/>
              </a:rPr>
            </a:br>
            <a:r>
              <a:rPr lang="fr-FR" sz="970" dirty="0">
                <a:latin typeface="Roboto" panose="02000000000000000000"/>
              </a:rPr>
              <a:t>Boulanger ou marin-pêcheur, </a:t>
            </a:r>
          </a:p>
          <a:p>
            <a:pPr fontAlgn="base">
              <a:lnSpc>
                <a:spcPct val="114000"/>
              </a:lnSpc>
            </a:pPr>
            <a:r>
              <a:rPr lang="fr-FR" sz="970" dirty="0">
                <a:latin typeface="Roboto" panose="02000000000000000000"/>
              </a:rPr>
              <a:t>Un verre aux champions des pires horaires</a:t>
            </a:r>
            <a:br>
              <a:rPr lang="fr-FR" sz="970" dirty="0">
                <a:latin typeface="Roboto" panose="02000000000000000000"/>
              </a:rPr>
            </a:br>
            <a:r>
              <a:rPr lang="fr-FR" sz="970" dirty="0">
                <a:latin typeface="Roboto" panose="02000000000000000000"/>
              </a:rPr>
              <a:t>Aux jeunes parents bercés par les pleurs, </a:t>
            </a:r>
          </a:p>
          <a:p>
            <a:pPr fontAlgn="base">
              <a:lnSpc>
                <a:spcPct val="114000"/>
              </a:lnSpc>
            </a:pPr>
            <a:r>
              <a:rPr lang="fr-FR" sz="970" dirty="0">
                <a:latin typeface="Roboto" panose="02000000000000000000"/>
              </a:rPr>
              <a:t>Aux insomniaques</a:t>
            </a:r>
            <a:r>
              <a:rPr lang="fr-FR" sz="970" baseline="30000" dirty="0">
                <a:latin typeface="Roboto" panose="02000000000000000000"/>
              </a:rPr>
              <a:t>8</a:t>
            </a:r>
            <a:r>
              <a:rPr lang="fr-FR" sz="970" dirty="0">
                <a:latin typeface="Roboto" panose="02000000000000000000"/>
              </a:rPr>
              <a:t> de profession</a:t>
            </a:r>
            <a:br>
              <a:rPr lang="fr-FR" sz="970" dirty="0">
                <a:latin typeface="Roboto" panose="02000000000000000000"/>
              </a:rPr>
            </a:br>
            <a:r>
              <a:rPr lang="fr-FR" sz="970" dirty="0">
                <a:latin typeface="Roboto" panose="02000000000000000000"/>
              </a:rPr>
              <a:t>Et tous ceux qui souffrent de peine de cœur</a:t>
            </a:r>
          </a:p>
          <a:p>
            <a:pPr fontAlgn="base">
              <a:lnSpc>
                <a:spcPct val="114000"/>
              </a:lnSpc>
            </a:pPr>
            <a:r>
              <a:rPr lang="fr-FR" sz="970" dirty="0">
                <a:latin typeface="Roboto" panose="02000000000000000000"/>
              </a:rPr>
              <a:t>Qui n'ont pas l'cœur aux célébrations (x2)</a:t>
            </a:r>
          </a:p>
        </p:txBody>
      </p:sp>
      <p:sp>
        <p:nvSpPr>
          <p:cNvPr id="11" name="ZoneTexte 10">
            <a:extLst>
              <a:ext uri="{FF2B5EF4-FFF2-40B4-BE49-F238E27FC236}">
                <a16:creationId xmlns:a16="http://schemas.microsoft.com/office/drawing/2014/main" id="{BFB56DE7-D704-884C-9813-744311F95B9B}"/>
              </a:ext>
            </a:extLst>
          </p:cNvPr>
          <p:cNvSpPr txBox="1"/>
          <p:nvPr>
            <p:custDataLst>
              <p:tags r:id="rId4"/>
            </p:custDataLst>
          </p:nvPr>
        </p:nvSpPr>
        <p:spPr>
          <a:xfrm>
            <a:off x="376432" y="2966616"/>
            <a:ext cx="2019286" cy="2708434"/>
          </a:xfrm>
          <a:prstGeom prst="rect">
            <a:avLst/>
          </a:prstGeom>
          <a:noFill/>
        </p:spPr>
        <p:txBody>
          <a:bodyPr wrap="square" lIns="0" tIns="0" rIns="0" bIns="0" rtlCol="0">
            <a:spAutoFit/>
          </a:bodyPr>
          <a:lstStyle/>
          <a:p>
            <a:r>
              <a:rPr lang="fr-FR" sz="1400" b="1" dirty="0">
                <a:latin typeface="Roboto" panose="02000000000000000000" pitchFamily="2" charset="0"/>
                <a:ea typeface="Roboto" panose="02000000000000000000" pitchFamily="2" charset="0"/>
              </a:rPr>
              <a:t>L’artiste</a:t>
            </a:r>
          </a:p>
          <a:p>
            <a:endParaRPr lang="fr-FR" sz="900" dirty="0">
              <a:latin typeface="Roboto Medium" panose="02000000000000000000" pitchFamily="2" charset="0"/>
              <a:ea typeface="Roboto Medium" panose="02000000000000000000" pitchFamily="2" charset="0"/>
            </a:endParaRPr>
          </a:p>
          <a:p>
            <a:pPr algn="just"/>
            <a:r>
              <a:rPr lang="fr-FR" sz="900" dirty="0">
                <a:latin typeface="Roboto" panose="02000000000000000000"/>
              </a:rPr>
              <a:t>Stromae, de son vrai nom Paul Van Haver, est un artiste belge né le 12 mars 1985 à Etterbeek. </a:t>
            </a:r>
          </a:p>
          <a:p>
            <a:pPr algn="just"/>
            <a:r>
              <a:rPr lang="fr-FR" sz="900" dirty="0">
                <a:latin typeface="Roboto" panose="02000000000000000000"/>
              </a:rPr>
              <a:t>C’est en 2010, avec sa chanson « Alors on danse », qu’il a connu son premier succès. Avec son deuxième album Racine carrée sorti en 2013, il impose son style sur la scène francophone et devient une référence. Un rythme électro, des sujets graves, un grand soin accordé à l’esthétique… C’est le style Stromae ! </a:t>
            </a:r>
          </a:p>
          <a:p>
            <a:pPr algn="just"/>
            <a:r>
              <a:rPr lang="fr-FR" sz="900" dirty="0">
                <a:latin typeface="Roboto" panose="02000000000000000000"/>
              </a:rPr>
              <a:t>Il signe son grand retour musical en 2021 avec l’album « Multitudes ». Il interprète son titre L’enfer lors du journal de 20h. Une véritable performance. </a:t>
            </a:r>
          </a:p>
        </p:txBody>
      </p:sp>
      <p:sp>
        <p:nvSpPr>
          <p:cNvPr id="21" name="ZoneTexte 20">
            <a:extLst>
              <a:ext uri="{FF2B5EF4-FFF2-40B4-BE49-F238E27FC236}">
                <a16:creationId xmlns:a16="http://schemas.microsoft.com/office/drawing/2014/main" id="{CE838379-B8E2-1A4F-88D5-3783376BFB73}"/>
              </a:ext>
            </a:extLst>
          </p:cNvPr>
          <p:cNvSpPr txBox="1"/>
          <p:nvPr>
            <p:custDataLst>
              <p:tags r:id="rId5"/>
            </p:custDataLst>
          </p:nvPr>
        </p:nvSpPr>
        <p:spPr>
          <a:xfrm>
            <a:off x="321622" y="7152311"/>
            <a:ext cx="1994858" cy="2103140"/>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lvl="0"/>
            <a:r>
              <a:rPr lang="fr-FR" sz="850" i="1" dirty="0">
                <a:latin typeface="Roboto" panose="02000000000000000000" pitchFamily="2" charset="0"/>
                <a:ea typeface="Roboto" panose="02000000000000000000" pitchFamily="2" charset="0"/>
              </a:rPr>
              <a:t>1. Foutre le bordel (familier) </a:t>
            </a:r>
            <a:r>
              <a:rPr lang="fr-FR" sz="850" dirty="0">
                <a:latin typeface="Roboto" panose="02000000000000000000" pitchFamily="2" charset="0"/>
                <a:ea typeface="Roboto" panose="02000000000000000000" pitchFamily="2" charset="0"/>
              </a:rPr>
              <a:t>: mettre le désordre</a:t>
            </a:r>
          </a:p>
          <a:p>
            <a:r>
              <a:rPr lang="fr-FR" sz="850" i="1" dirty="0">
                <a:latin typeface="Roboto" panose="02000000000000000000" pitchFamily="2" charset="0"/>
                <a:ea typeface="Roboto" panose="02000000000000000000" pitchFamily="2" charset="0"/>
              </a:rPr>
              <a:t>2. Trinquer </a:t>
            </a:r>
            <a:r>
              <a:rPr lang="fr-FR" sz="850" dirty="0">
                <a:latin typeface="Roboto" panose="02000000000000000000" pitchFamily="2" charset="0"/>
                <a:ea typeface="Roboto" panose="02000000000000000000" pitchFamily="2" charset="0"/>
              </a:rPr>
              <a:t>: entrechoquer deux verres avant de boire</a:t>
            </a:r>
          </a:p>
          <a:p>
            <a:r>
              <a:rPr lang="fr-FR" sz="850" i="1" dirty="0">
                <a:latin typeface="Roboto" panose="02000000000000000000" pitchFamily="2" charset="0"/>
                <a:ea typeface="Roboto" panose="02000000000000000000" pitchFamily="2" charset="0"/>
              </a:rPr>
              <a:t>3. Céline </a:t>
            </a:r>
            <a:r>
              <a:rPr lang="fr-FR" sz="850" i="1" dirty="0" err="1">
                <a:latin typeface="Roboto" panose="02000000000000000000" pitchFamily="2" charset="0"/>
                <a:ea typeface="Roboto" panose="02000000000000000000" pitchFamily="2" charset="0"/>
              </a:rPr>
              <a:t>bataire</a:t>
            </a:r>
            <a:r>
              <a:rPr lang="fr-FR" sz="850" i="1" dirty="0">
                <a:latin typeface="Roboto" panose="02000000000000000000" pitchFamily="2" charset="0"/>
                <a:ea typeface="Roboto" panose="02000000000000000000" pitchFamily="2" charset="0"/>
              </a:rPr>
              <a:t> </a:t>
            </a:r>
            <a:r>
              <a:rPr lang="fr-FR" sz="850" dirty="0">
                <a:latin typeface="Roboto" panose="02000000000000000000" pitchFamily="2" charset="0"/>
                <a:ea typeface="Roboto" panose="02000000000000000000" pitchFamily="2" charset="0"/>
              </a:rPr>
              <a:t>: jeu de mots pour que le mot sonne comme « célibataire »</a:t>
            </a:r>
          </a:p>
          <a:p>
            <a:r>
              <a:rPr lang="fr-FR" sz="850" dirty="0">
                <a:latin typeface="Roboto" panose="02000000000000000000" pitchFamily="2" charset="0"/>
                <a:ea typeface="Roboto" panose="02000000000000000000" pitchFamily="2" charset="0"/>
              </a:rPr>
              <a:t>4. </a:t>
            </a:r>
            <a:r>
              <a:rPr lang="fr-FR" sz="850" i="1" dirty="0">
                <a:latin typeface="Roboto" panose="02000000000000000000" pitchFamily="2" charset="0"/>
                <a:ea typeface="Roboto" panose="02000000000000000000" pitchFamily="2" charset="0"/>
              </a:rPr>
              <a:t>Se prendre une veste (familier) </a:t>
            </a:r>
            <a:r>
              <a:rPr lang="fr-FR" sz="850" dirty="0">
                <a:latin typeface="Roboto" panose="02000000000000000000" pitchFamily="2" charset="0"/>
                <a:ea typeface="Roboto" panose="02000000000000000000" pitchFamily="2" charset="0"/>
              </a:rPr>
              <a:t>: subir un échec</a:t>
            </a:r>
          </a:p>
          <a:p>
            <a:pPr algn="just"/>
            <a:r>
              <a:rPr lang="fr-FR" sz="850" i="1" dirty="0">
                <a:latin typeface="Roboto" panose="02000000000000000000" pitchFamily="2" charset="0"/>
                <a:ea typeface="Roboto" panose="02000000000000000000" pitchFamily="2" charset="0"/>
              </a:rPr>
              <a:t>5. Lever son verre : </a:t>
            </a:r>
            <a:r>
              <a:rPr lang="fr-FR" sz="850" dirty="0">
                <a:latin typeface="Roboto" panose="02000000000000000000" pitchFamily="2" charset="0"/>
                <a:ea typeface="Roboto" panose="02000000000000000000" pitchFamily="2" charset="0"/>
              </a:rPr>
              <a:t>célébrer</a:t>
            </a:r>
          </a:p>
          <a:p>
            <a:r>
              <a:rPr lang="fr-FR" sz="850" i="1" dirty="0">
                <a:latin typeface="Roboto" panose="02000000000000000000" pitchFamily="2" charset="0"/>
                <a:ea typeface="Roboto" panose="02000000000000000000" pitchFamily="2" charset="0"/>
              </a:rPr>
              <a:t>6. Ne pas s’y frotter : </a:t>
            </a:r>
            <a:r>
              <a:rPr lang="fr-FR" sz="850" dirty="0">
                <a:latin typeface="Roboto" panose="02000000000000000000" pitchFamily="2" charset="0"/>
                <a:ea typeface="Roboto" panose="02000000000000000000" pitchFamily="2" charset="0"/>
              </a:rPr>
              <a:t>essayer quelque chose de risqué</a:t>
            </a:r>
          </a:p>
          <a:p>
            <a:r>
              <a:rPr lang="fr-FR" sz="850" i="1" dirty="0">
                <a:latin typeface="Roboto" panose="02000000000000000000" pitchFamily="2" charset="0"/>
                <a:ea typeface="Roboto" panose="02000000000000000000" pitchFamily="2" charset="0"/>
              </a:rPr>
              <a:t>7. Pouvoir se brosser : </a:t>
            </a:r>
            <a:r>
              <a:rPr lang="fr-FR" sz="850" dirty="0">
                <a:latin typeface="Roboto" panose="02000000000000000000" pitchFamily="2" charset="0"/>
                <a:ea typeface="Roboto" panose="02000000000000000000" pitchFamily="2" charset="0"/>
              </a:rPr>
              <a:t>devoir se passer de quelque chose qu’on désire</a:t>
            </a:r>
          </a:p>
          <a:p>
            <a:r>
              <a:rPr lang="fr-FR" sz="850" i="1" dirty="0">
                <a:latin typeface="Roboto" panose="02000000000000000000" pitchFamily="2" charset="0"/>
                <a:ea typeface="Roboto" panose="02000000000000000000" pitchFamily="2" charset="0"/>
              </a:rPr>
              <a:t>8. Un insomniaque </a:t>
            </a:r>
            <a:r>
              <a:rPr lang="fr-FR" sz="850" dirty="0">
                <a:latin typeface="Roboto" panose="02000000000000000000" pitchFamily="2" charset="0"/>
                <a:ea typeface="Roboto" panose="02000000000000000000" pitchFamily="2" charset="0"/>
              </a:rPr>
              <a:t>: une personne qui ne dort pas</a:t>
            </a:r>
          </a:p>
        </p:txBody>
      </p:sp>
      <p:sp>
        <p:nvSpPr>
          <p:cNvPr id="22" name="ZoneTexte 21">
            <a:extLst>
              <a:ext uri="{FF2B5EF4-FFF2-40B4-BE49-F238E27FC236}">
                <a16:creationId xmlns:a16="http://schemas.microsoft.com/office/drawing/2014/main" id="{74CCE7D7-83BD-9247-8D20-6AFA48C122EC}"/>
              </a:ext>
            </a:extLst>
          </p:cNvPr>
          <p:cNvSpPr txBox="1"/>
          <p:nvPr>
            <p:custDataLst>
              <p:tags r:id="rId6"/>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Alizée </a:t>
            </a:r>
            <a:r>
              <a:rPr lang="fr-FR" sz="800" dirty="0" err="1">
                <a:latin typeface="Roboto Light" panose="02000000000000000000" pitchFamily="2" charset="0"/>
                <a:ea typeface="Roboto" panose="02000000000000000000" pitchFamily="2" charset="0"/>
              </a:rPr>
              <a:t>Giorgetta</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custDataLst>
              <p:tags r:id="rId7"/>
            </p:custDataLst>
          </p:nvPr>
        </p:nvSpPr>
        <p:spPr>
          <a:xfrm>
            <a:off x="360653" y="5809077"/>
            <a:ext cx="2166303" cy="561692"/>
          </a:xfrm>
          <a:prstGeom prst="rect">
            <a:avLst/>
          </a:prstGeom>
          <a:noFill/>
        </p:spPr>
        <p:txBody>
          <a:bodyPr wrap="square" lIns="0" tIns="0" rIns="0" bIns="0" rtlCol="0">
            <a:spAutoFit/>
          </a:bodyPr>
          <a:lstStyle/>
          <a:p>
            <a:pPr>
              <a:lnSpc>
                <a:spcPts val="1080"/>
              </a:lnSpc>
            </a:pPr>
            <a:r>
              <a:rPr lang="fr-FR" sz="850" i="1" kern="1100" dirty="0">
                <a:latin typeface="Roboto" panose="02000000000000000000" pitchFamily="2" charset="0"/>
                <a:ea typeface="Roboto" panose="02000000000000000000" pitchFamily="2" charset="0"/>
              </a:rPr>
              <a:t>Pour suivre l’actualité de Stromae, </a:t>
            </a:r>
          </a:p>
          <a:p>
            <a:pPr>
              <a:lnSpc>
                <a:spcPts val="1080"/>
              </a:lnSpc>
            </a:pPr>
            <a:r>
              <a:rPr lang="fr-FR" sz="850" i="1" kern="1100" dirty="0">
                <a:latin typeface="Roboto" panose="02000000000000000000" pitchFamily="2" charset="0"/>
                <a:ea typeface="Roboto" panose="02000000000000000000" pitchFamily="2" charset="0"/>
              </a:rPr>
              <a:t>abonnez-vous à compte Instagram </a:t>
            </a:r>
          </a:p>
          <a:p>
            <a:pPr>
              <a:lnSpc>
                <a:spcPts val="1080"/>
              </a:lnSpc>
            </a:pP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stromae</a:t>
            </a:r>
            <a:r>
              <a:rPr lang="fr-FR" sz="850" b="1" i="1" kern="1100" dirty="0">
                <a:latin typeface="Roboto" panose="02000000000000000000" pitchFamily="2" charset="0"/>
                <a:ea typeface="Roboto" panose="02000000000000000000" pitchFamily="2" charset="0"/>
              </a:rPr>
              <a:t> » </a:t>
            </a:r>
          </a:p>
          <a:p>
            <a:endParaRPr lang="fr-FR" sz="900" dirty="0">
              <a:latin typeface="Roboto Medium" panose="02000000000000000000" pitchFamily="2" charset="0"/>
              <a:ea typeface="Roboto Medium" panose="02000000000000000000" pitchFamily="2" charset="0"/>
            </a:endParaRPr>
          </a:p>
        </p:txBody>
      </p:sp>
      <p:pic>
        <p:nvPicPr>
          <p:cNvPr id="40" name="Image 39">
            <a:extLst>
              <a:ext uri="{FF2B5EF4-FFF2-40B4-BE49-F238E27FC236}">
                <a16:creationId xmlns:a16="http://schemas.microsoft.com/office/drawing/2014/main" id="{41970715-6EA7-1845-9E1A-1086AEE0AB4D}"/>
              </a:ext>
            </a:extLst>
          </p:cNvPr>
          <p:cNvPicPr>
            <a:picLocks noChangeAspect="1"/>
          </p:cNvPicPr>
          <p:nvPr>
            <p:custDataLst>
              <p:tags r:id="rId8"/>
            </p:custDataLst>
          </p:nvPr>
        </p:nvPicPr>
        <p:blipFill>
          <a:blip r:embed="rId14"/>
          <a:stretch>
            <a:fillRect/>
          </a:stretch>
        </p:blipFill>
        <p:spPr>
          <a:xfrm>
            <a:off x="0" y="5556"/>
            <a:ext cx="2743200" cy="660400"/>
          </a:xfrm>
          <a:prstGeom prst="rect">
            <a:avLst/>
          </a:prstGeom>
        </p:spPr>
      </p:pic>
      <p:pic>
        <p:nvPicPr>
          <p:cNvPr id="5" name="Image 4">
            <a:extLst>
              <a:ext uri="{FF2B5EF4-FFF2-40B4-BE49-F238E27FC236}">
                <a16:creationId xmlns:a16="http://schemas.microsoft.com/office/drawing/2014/main" id="{590BEE39-60D2-6542-AB85-7203DE5DD0C2}"/>
              </a:ext>
            </a:extLst>
          </p:cNvPr>
          <p:cNvPicPr>
            <a:picLocks noChangeAspect="1"/>
          </p:cNvPicPr>
          <p:nvPr>
            <p:custDataLst>
              <p:tags r:id="rId9"/>
            </p:custDataLst>
          </p:nvPr>
        </p:nvPicPr>
        <p:blipFill>
          <a:blip r:embed="rId15"/>
          <a:stretch>
            <a:fillRect/>
          </a:stretch>
        </p:blipFill>
        <p:spPr>
          <a:xfrm>
            <a:off x="341710" y="6432316"/>
            <a:ext cx="469900" cy="596900"/>
          </a:xfrm>
          <a:prstGeom prst="rect">
            <a:avLst/>
          </a:prstGeom>
        </p:spPr>
      </p:pic>
      <p:sp>
        <p:nvSpPr>
          <p:cNvPr id="23" name="Titre 1">
            <a:extLst>
              <a:ext uri="{FF2B5EF4-FFF2-40B4-BE49-F238E27FC236}">
                <a16:creationId xmlns:a16="http://schemas.microsoft.com/office/drawing/2014/main" id="{C40BCC17-5CA5-412A-AFDB-ABF827B3FAA8}"/>
              </a:ext>
            </a:extLst>
          </p:cNvPr>
          <p:cNvSpPr txBox="1">
            <a:spLocks/>
          </p:cNvSpPr>
          <p:nvPr>
            <p:custDataLst>
              <p:tags r:id="rId10"/>
            </p:custDataLst>
          </p:nvPr>
        </p:nvSpPr>
        <p:spPr>
          <a:xfrm>
            <a:off x="2743200" y="1177843"/>
            <a:ext cx="3674223" cy="243912"/>
          </a:xfrm>
          <a:prstGeom prst="rect">
            <a:avLst/>
          </a:prstGeom>
        </p:spPr>
        <p:style>
          <a:lnRef idx="0">
            <a:scrgbClr r="0" g="0" b="0"/>
          </a:lnRef>
          <a:fillRef idx="0">
            <a:scrgbClr r="0" g="0" b="0"/>
          </a:fillRef>
          <a:effectRef idx="0">
            <a:scrgbClr r="0" g="0" b="0"/>
          </a:effectRef>
          <a:fontRef idx="minor">
            <a:schemeClr val="dk1"/>
          </a:fontRef>
        </p:style>
        <p:txBody>
          <a:bodyPr vert="horz" lIns="0" tIns="0" rIns="0" bIns="0" rtlCol="0" anchor="b">
            <a:noAutofit/>
          </a:bodyPr>
          <a:lstStyle>
            <a:lvl1pPr algn="ctr" defTabSz="755934" rtl="0" eaLnBrk="1" latinLnBrk="0" hangingPunct="1">
              <a:lnSpc>
                <a:spcPct val="90000"/>
              </a:lnSpc>
              <a:spcBef>
                <a:spcPct val="0"/>
              </a:spcBef>
              <a:buNone/>
              <a:defRPr sz="496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ts val="4600"/>
              </a:lnSpc>
            </a:pPr>
            <a:r>
              <a:rPr lang="fr-FR" sz="1500" dirty="0">
                <a:solidFill>
                  <a:schemeClr val="tx1"/>
                </a:solidFill>
                <a:latin typeface="Roboto" panose="02000000000000000000" pitchFamily="2" charset="0"/>
                <a:ea typeface="Roboto" panose="02000000000000000000" pitchFamily="2" charset="0"/>
              </a:rPr>
              <a:t>Stromae</a:t>
            </a:r>
          </a:p>
        </p:txBody>
      </p:sp>
      <p:pic>
        <p:nvPicPr>
          <p:cNvPr id="9" name="Image 8">
            <a:extLst>
              <a:ext uri="{FF2B5EF4-FFF2-40B4-BE49-F238E27FC236}">
                <a16:creationId xmlns:a16="http://schemas.microsoft.com/office/drawing/2014/main" id="{10240C40-464A-4F83-9308-6245373AB91F}"/>
              </a:ext>
            </a:extLst>
          </p:cNvPr>
          <p:cNvPicPr>
            <a:picLocks noChangeAspect="1"/>
          </p:cNvPicPr>
          <p:nvPr>
            <p:custDataLst>
              <p:tags r:id="rId11"/>
            </p:custDataLst>
          </p:nvPr>
        </p:nvPicPr>
        <p:blipFill rotWithShape="1">
          <a:blip r:embed="rId16"/>
          <a:srcRect l="8107" t="884" r="27170" b="2348"/>
          <a:stretch/>
        </p:blipFill>
        <p:spPr>
          <a:xfrm>
            <a:off x="354174" y="800556"/>
            <a:ext cx="2019286" cy="2042965"/>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490B0E0-9DE9-0A44-AE11-A5A04793A25D}"/>
              </a:ext>
            </a:extLst>
          </p:cNvPr>
          <p:cNvPicPr>
            <a:picLocks noChangeAspect="1"/>
          </p:cNvPicPr>
          <p:nvPr>
            <p:custDataLst>
              <p:tags r:id="rId1"/>
            </p:custDataLst>
          </p:nvPr>
        </p:nvPicPr>
        <p:blipFill>
          <a:blip r:embed="rId11"/>
          <a:stretch>
            <a:fillRect/>
          </a:stretch>
        </p:blipFill>
        <p:spPr>
          <a:xfrm>
            <a:off x="7937" y="5556"/>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Santé » </a:t>
            </a:r>
            <a:r>
              <a:rPr lang="fr-FR" sz="1200" dirty="0">
                <a:latin typeface="Roboto" panose="02000000000000000000" pitchFamily="2" charset="0"/>
                <a:ea typeface="Roboto" panose="02000000000000000000" pitchFamily="2" charset="0"/>
              </a:rPr>
              <a:t>Stromae</a:t>
            </a:r>
          </a:p>
        </p:txBody>
      </p:sp>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custDataLst>
              <p:tags r:id="rId3"/>
            </p:custDataLst>
            <p:extLst>
              <p:ext uri="{D42A27DB-BD31-4B8C-83A1-F6EECF244321}">
                <p14:modId xmlns:p14="http://schemas.microsoft.com/office/powerpoint/2010/main" val="561186827"/>
              </p:ext>
            </p:extLst>
          </p:nvPr>
        </p:nvGraphicFramePr>
        <p:xfrm>
          <a:off x="1130984" y="1880778"/>
          <a:ext cx="5848935" cy="7539121"/>
        </p:xfrm>
        <a:graphic>
          <a:graphicData uri="http://schemas.openxmlformats.org/drawingml/2006/table">
            <a:tbl>
              <a:tblPr firstRow="1" bandRow="1">
                <a:tableStyleId>{5C22544A-7EE6-4342-B048-85BDC9FD1C3A}</a:tableStyleId>
              </a:tblPr>
              <a:tblGrid>
                <a:gridCol w="656931">
                  <a:extLst>
                    <a:ext uri="{9D8B030D-6E8A-4147-A177-3AD203B41FA5}">
                      <a16:colId xmlns:a16="http://schemas.microsoft.com/office/drawing/2014/main" val="2770672922"/>
                    </a:ext>
                  </a:extLst>
                </a:gridCol>
                <a:gridCol w="1012311">
                  <a:extLst>
                    <a:ext uri="{9D8B030D-6E8A-4147-A177-3AD203B41FA5}">
                      <a16:colId xmlns:a16="http://schemas.microsoft.com/office/drawing/2014/main" val="161568558"/>
                    </a:ext>
                  </a:extLst>
                </a:gridCol>
                <a:gridCol w="4179693">
                  <a:extLst>
                    <a:ext uri="{9D8B030D-6E8A-4147-A177-3AD203B41FA5}">
                      <a16:colId xmlns:a16="http://schemas.microsoft.com/office/drawing/2014/main" val="93050948"/>
                    </a:ext>
                  </a:extLst>
                </a:gridCol>
              </a:tblGrid>
              <a:tr h="1346654">
                <a:tc>
                  <a:txBody>
                    <a:bodyPr/>
                    <a:lstStyle/>
                    <a:p>
                      <a:pPr algn="r"/>
                      <a:r>
                        <a:rPr lang="fr-FR" sz="5300" b="1" i="0" dirty="0">
                          <a:solidFill>
                            <a:srgbClr val="E77E9C"/>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À deux.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Selon vous, quels sont les métiers les plus difficiles ?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Donnez des exemples et expliquez votre sélection.</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749455">
                <a:tc>
                  <a:txBody>
                    <a:bodyPr/>
                    <a:lstStyle/>
                    <a:p>
                      <a:pPr algn="r"/>
                      <a:r>
                        <a:rPr lang="fr-FR" sz="5300" b="1" i="0" dirty="0">
                          <a:solidFill>
                            <a:srgbClr val="E77E9C"/>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indent="0" algn="just">
                        <a:lnSpc>
                          <a:spcPct val="114000"/>
                        </a:lnSpc>
                        <a:buFontTx/>
                        <a:buNone/>
                      </a:pPr>
                      <a:endParaRPr lang="fr-FR" sz="1000"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14000"/>
                        </a:lnSpc>
                        <a:spcBef>
                          <a:spcPts val="0"/>
                        </a:spcBef>
                        <a:spcAft>
                          <a:spcPts val="0"/>
                        </a:spcAft>
                        <a:buClrTx/>
                        <a:buSzTx/>
                        <a:buFontTx/>
                        <a:buNone/>
                        <a:tabLst/>
                        <a:defRPr/>
                      </a:pPr>
                      <a:endParaRPr lang="fr-FR" sz="200" b="1" kern="1300" baseline="0" dirty="0">
                        <a:solidFill>
                          <a:schemeClr val="tx1"/>
                        </a:solidFill>
                        <a:latin typeface="Roboto" panose="02000000000000000000" pitchFamily="2" charset="0"/>
                        <a:ea typeface="Roboto" panose="02000000000000000000" pitchFamily="2" charset="0"/>
                      </a:endParaRP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b="1" kern="1300" baseline="0" dirty="0">
                          <a:solidFill>
                            <a:schemeClr val="tx1"/>
                          </a:solidFill>
                          <a:latin typeface="Roboto" panose="02000000000000000000" pitchFamily="2" charset="0"/>
                          <a:ea typeface="Roboto" panose="02000000000000000000" pitchFamily="2" charset="0"/>
                        </a:rPr>
                        <a:t>Deuxième temps</a:t>
                      </a:r>
                      <a:br>
                        <a:rPr lang="fr-FR" sz="1000" b="1" kern="1300" baseline="0" dirty="0">
                          <a:solidFill>
                            <a:schemeClr val="tx1"/>
                          </a:solidFill>
                          <a:latin typeface="Roboto" panose="02000000000000000000" pitchFamily="2" charset="0"/>
                          <a:ea typeface="Roboto" panose="02000000000000000000" pitchFamily="2" charset="0"/>
                        </a:rPr>
                      </a:br>
                      <a:r>
                        <a:rPr lang="fr-FR" sz="1000" b="0" i="1" kern="1300" baseline="0" dirty="0">
                          <a:solidFill>
                            <a:schemeClr val="tx1"/>
                          </a:solidFill>
                          <a:latin typeface="Roboto" panose="02000000000000000000" pitchFamily="2" charset="0"/>
                          <a:ea typeface="Roboto" panose="02000000000000000000" pitchFamily="2" charset="0"/>
                        </a:rPr>
                        <a:t>À deux. </a:t>
                      </a:r>
                    </a:p>
                    <a:p>
                      <a:pPr algn="just">
                        <a:lnSpc>
                          <a:spcPct val="114000"/>
                        </a:lnSpc>
                      </a:pPr>
                      <a:r>
                        <a:rPr lang="fr-FR" sz="1000" b="0" kern="1300" baseline="0">
                          <a:solidFill>
                            <a:schemeClr val="tx1"/>
                          </a:solidFill>
                          <a:latin typeface="Roboto" panose="02000000000000000000" pitchFamily="2" charset="0"/>
                          <a:ea typeface="Roboto" panose="02000000000000000000" pitchFamily="2" charset="0"/>
                        </a:rPr>
                        <a:t>Choisissez </a:t>
                      </a:r>
                      <a:r>
                        <a:rPr lang="fr-FR" sz="1000" b="0" kern="1300" baseline="0" dirty="0">
                          <a:solidFill>
                            <a:schemeClr val="tx1"/>
                          </a:solidFill>
                          <a:latin typeface="Roboto" panose="02000000000000000000" pitchFamily="2" charset="0"/>
                          <a:ea typeface="Roboto" panose="02000000000000000000" pitchFamily="2" charset="0"/>
                        </a:rPr>
                        <a:t>l’affirmation qui résume le mieux le message de la chanson.</a:t>
                      </a:r>
                    </a:p>
                    <a:p>
                      <a:pPr algn="just">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 Il faut célébrer les métiers de service qu’on oublie au quotidien.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 Les gens qui exercent des métiers de service sont en mauvaise santé. »</a:t>
                      </a:r>
                    </a:p>
                    <a:p>
                      <a:pPr algn="just">
                        <a:lnSpc>
                          <a:spcPct val="114000"/>
                        </a:lnSpc>
                      </a:pPr>
                      <a:endParaRPr lang="fr-FR" sz="1000" b="1"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Donnez votre opinion sur le message de la chanson.</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4443012">
                <a:tc>
                  <a:txBody>
                    <a:bodyPr/>
                    <a:lstStyle/>
                    <a:p>
                      <a:pPr algn="r"/>
                      <a:r>
                        <a:rPr lang="fr-FR" sz="5300" b="1" i="0" dirty="0">
                          <a:solidFill>
                            <a:srgbClr val="E77E9C"/>
                          </a:solidFill>
                          <a:latin typeface="Proto Grotesk" panose="02000000000000000000" pitchFamily="2" charset="0"/>
                        </a:rPr>
                        <a:t>3</a:t>
                      </a:r>
                    </a:p>
                    <a:p>
                      <a:pPr marL="0" marR="0" lvl="0" indent="0" algn="r" defTabSz="755934" rtl="0" eaLnBrk="1" fontAlgn="auto" latinLnBrk="0" hangingPunct="1">
                        <a:lnSpc>
                          <a:spcPct val="100000"/>
                        </a:lnSpc>
                        <a:spcBef>
                          <a:spcPts val="0"/>
                        </a:spcBef>
                        <a:spcAft>
                          <a:spcPts val="0"/>
                        </a:spcAft>
                        <a:buClrTx/>
                        <a:buSzTx/>
                        <a:buFontTx/>
                        <a:buNone/>
                        <a:tabLst/>
                        <a:defRPr/>
                      </a:pPr>
                      <a:endParaRPr lang="fr-FR" sz="5300" b="1" i="0" dirty="0">
                        <a:solidFill>
                          <a:srgbClr val="E77E9C"/>
                        </a:solidFill>
                        <a:latin typeface="Proto Grotesk" panose="02000000000000000000" pitchFamily="2" charset="0"/>
                      </a:endParaRPr>
                    </a:p>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dirty="0">
                          <a:solidFill>
                            <a:srgbClr val="E77E9C"/>
                          </a:solidFill>
                          <a:latin typeface="Proto Grotesk" panose="02000000000000000000" pitchFamily="2" charset="0"/>
                        </a:rPr>
                        <a:t>4</a:t>
                      </a:r>
                    </a:p>
                    <a:p>
                      <a:pPr algn="r"/>
                      <a:endParaRPr lang="fr-FR" sz="5300" b="1" i="0" dirty="0">
                        <a:solidFill>
                          <a:srgbClr val="E77E9C"/>
                        </a:solidFill>
                        <a:latin typeface="Proto Grotesk" panose="02000000000000000000" pitchFamily="2" charset="0"/>
                      </a:endParaRPr>
                    </a:p>
                    <a:p>
                      <a:pPr algn="r"/>
                      <a:endParaRPr lang="fr-FR" sz="5300" b="1" i="0" dirty="0">
                        <a:solidFill>
                          <a:srgbClr val="E77E9C"/>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lnSpc>
                          <a:spcPct val="114000"/>
                        </a:lnSpc>
                      </a:pPr>
                      <a:endParaRPr lang="fr-FR" sz="1000" b="1" kern="1200" baseline="0" dirty="0">
                        <a:solidFill>
                          <a:schemeClr val="tx1"/>
                        </a:solidFill>
                        <a:latin typeface="Roboto" panose="02000000000000000000" pitchFamily="2" charset="0"/>
                        <a:ea typeface="Roboto" panose="02000000000000000000" pitchFamily="2" charset="0"/>
                      </a:endParaRPr>
                    </a:p>
                    <a:p>
                      <a:pPr algn="just">
                        <a:lnSpc>
                          <a:spcPct val="114000"/>
                        </a:lnSpc>
                      </a:pPr>
                      <a:endParaRPr lang="fr-FR" sz="200" b="1" kern="1300" baseline="0" dirty="0">
                        <a:solidFill>
                          <a:schemeClr val="tx1"/>
                        </a:solidFill>
                        <a:latin typeface="Roboto" panose="02000000000000000000" pitchFamily="2" charset="0"/>
                        <a:ea typeface="Roboto" panose="02000000000000000000" pitchFamily="2" charset="0"/>
                      </a:endParaRPr>
                    </a:p>
                    <a:p>
                      <a:pPr algn="just">
                        <a:lnSpc>
                          <a:spcPct val="114000"/>
                        </a:lnSpc>
                      </a:pPr>
                      <a:endParaRPr lang="fr-FR" sz="100" b="1"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1" kern="1300" baseline="0" dirty="0">
                          <a:solidFill>
                            <a:schemeClr val="tx1"/>
                          </a:solidFill>
                          <a:latin typeface="Roboto" panose="02000000000000000000" pitchFamily="2" charset="0"/>
                          <a:ea typeface="Roboto" panose="02000000000000000000" pitchFamily="2" charset="0"/>
                        </a:rPr>
                        <a:t>Troisième temps</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1" kern="1300" baseline="0" dirty="0">
                          <a:solidFill>
                            <a:schemeClr val="tx1"/>
                          </a:solidFill>
                          <a:latin typeface="Roboto" panose="02000000000000000000" pitchFamily="2" charset="0"/>
                          <a:ea typeface="Roboto" panose="02000000000000000000" pitchFamily="2" charset="0"/>
                        </a:rPr>
                        <a:t>À deux.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Et vous ? À qui aimeriez-vous « lever votre verre » ?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Portez un toast à une profession oubliée, pas assez valorisée, que vous voudriez mettre à l’honneur. </a:t>
                      </a:r>
                    </a:p>
                    <a:p>
                      <a:pPr algn="just">
                        <a:lnSpc>
                          <a:spcPct val="114000"/>
                        </a:lnSpc>
                      </a:pPr>
                      <a:endParaRPr lang="fr-FR" sz="1000" b="0" kern="1300" baseline="0" dirty="0">
                        <a:solidFill>
                          <a:schemeClr val="tx1"/>
                        </a:solidFill>
                        <a:latin typeface="Roboto" panose="02000000000000000000" pitchFamily="2" charset="0"/>
                      </a:endParaRPr>
                    </a:p>
                    <a:p>
                      <a:pPr algn="just">
                        <a:lnSpc>
                          <a:spcPct val="114000"/>
                        </a:lnSpc>
                      </a:pPr>
                      <a:endParaRPr lang="fr-FR" sz="1000" b="1" kern="1300" baseline="0" dirty="0">
                        <a:solidFill>
                          <a:schemeClr val="tx1"/>
                        </a:solidFill>
                        <a:latin typeface="Roboto" panose="02000000000000000000" pitchFamily="2" charset="0"/>
                        <a:ea typeface="Roboto" panose="02000000000000000000" pitchFamily="2" charset="0"/>
                      </a:endParaRPr>
                    </a:p>
                    <a:p>
                      <a:pPr algn="just">
                        <a:lnSpc>
                          <a:spcPct val="114000"/>
                        </a:lnSpc>
                      </a:pPr>
                      <a:endParaRPr lang="fr-FR" sz="1000" b="1" kern="1300" baseline="0" dirty="0">
                        <a:solidFill>
                          <a:schemeClr val="tx1"/>
                        </a:solidFill>
                        <a:latin typeface="Roboto" panose="02000000000000000000" pitchFamily="2" charset="0"/>
                        <a:ea typeface="Roboto" panose="02000000000000000000" pitchFamily="2" charset="0"/>
                      </a:endParaRPr>
                    </a:p>
                    <a:p>
                      <a:pPr algn="just">
                        <a:lnSpc>
                          <a:spcPct val="114000"/>
                        </a:lnSpc>
                      </a:pPr>
                      <a:endParaRPr lang="fr-FR" sz="400" b="1" kern="1300" baseline="0" dirty="0">
                        <a:solidFill>
                          <a:schemeClr val="tx1"/>
                        </a:solidFill>
                        <a:latin typeface="Roboto" panose="02000000000000000000" pitchFamily="2" charset="0"/>
                        <a:ea typeface="Roboto" panose="02000000000000000000" pitchFamily="2" charset="0"/>
                      </a:endParaRPr>
                    </a:p>
                    <a:p>
                      <a:pPr algn="just">
                        <a:lnSpc>
                          <a:spcPct val="114000"/>
                        </a:lnSpc>
                      </a:pPr>
                      <a:endParaRPr lang="fr-FR" sz="500" b="1"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1" kern="1300" baseline="0" dirty="0">
                          <a:solidFill>
                            <a:schemeClr val="tx1"/>
                          </a:solidFill>
                          <a:latin typeface="Roboto" panose="02000000000000000000" pitchFamily="2" charset="0"/>
                          <a:ea typeface="Roboto" panose="02000000000000000000" pitchFamily="2" charset="0"/>
                        </a:rPr>
                        <a:t>Quatrième temps</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tx1"/>
                          </a:solidFill>
                          <a:latin typeface="Roboto" panose="02000000000000000000" pitchFamily="2" charset="0"/>
                          <a:ea typeface="Roboto" panose="02000000000000000000" pitchFamily="2" charset="0"/>
                        </a:rPr>
                        <a:t>Observez attentivement les postures de Stromae sur la pochette de son single : </a:t>
                      </a:r>
                      <a:r>
                        <a:rPr lang="fr-FR" sz="1000" b="0" i="0" u="sng" kern="1300" baseline="0" dirty="0">
                          <a:solidFill>
                            <a:schemeClr val="tx1"/>
                          </a:solidFill>
                          <a:latin typeface="Roboto" panose="02000000000000000000" pitchFamily="2" charset="0"/>
                          <a:ea typeface="Roboto" panose="02000000000000000000" pitchFamily="2" charset="0"/>
                          <a:hlinkClick r:id="rId12"/>
                        </a:rPr>
                        <a:t>https://tinyurl.com/3p497467</a:t>
                      </a:r>
                      <a:r>
                        <a:rPr lang="fr-FR" sz="1000" b="0" i="0" u="sng" kern="1300" baseline="0" dirty="0">
                          <a:solidFill>
                            <a:schemeClr val="tx1"/>
                          </a:solidFill>
                          <a:latin typeface="Roboto" panose="02000000000000000000" pitchFamily="2" charset="0"/>
                          <a:ea typeface="Roboto" panose="02000000000000000000" pitchFamily="2" charset="0"/>
                        </a:rPr>
                        <a:t>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tx1"/>
                          </a:solidFill>
                          <a:latin typeface="Roboto" panose="02000000000000000000" pitchFamily="2" charset="0"/>
                          <a:ea typeface="Roboto" panose="02000000000000000000" pitchFamily="2" charset="0"/>
                        </a:rPr>
                        <a:t>Révisez les gestes pour créer une chorégraphie. Répétez…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tx1"/>
                          </a:solidFill>
                          <a:latin typeface="Roboto" panose="02000000000000000000" pitchFamily="2" charset="0"/>
                          <a:ea typeface="Roboto" panose="02000000000000000000" pitchFamily="2" charset="0"/>
                        </a:rPr>
                        <a:t>Vous êtes prêts ? Alors lancez la musique et filmez-vous !</a:t>
                      </a:r>
                    </a:p>
                    <a:p>
                      <a:pPr algn="just">
                        <a:lnSpc>
                          <a:spcPct val="114000"/>
                        </a:lnSpc>
                      </a:pPr>
                      <a:endParaRPr lang="fr-FR" sz="1000" b="0" kern="1300" baseline="0" dirty="0">
                        <a:solidFill>
                          <a:schemeClr val="tx1"/>
                        </a:solidFill>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Alizée </a:t>
            </a:r>
            <a:r>
              <a:rPr lang="fr-FR" sz="800" kern="1000" dirty="0" err="1">
                <a:latin typeface="Roboto Light" panose="02000000000000000000" pitchFamily="2" charset="0"/>
                <a:ea typeface="Roboto" panose="02000000000000000000" pitchFamily="2" charset="0"/>
              </a:rPr>
              <a:t>Giorgetta</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38" name="Image 37">
            <a:extLst>
              <a:ext uri="{FF2B5EF4-FFF2-40B4-BE49-F238E27FC236}">
                <a16:creationId xmlns:a16="http://schemas.microsoft.com/office/drawing/2014/main" id="{FA39D4D1-777C-3044-AE46-6F687E0F9EA1}"/>
              </a:ext>
            </a:extLst>
          </p:cNvPr>
          <p:cNvPicPr>
            <a:picLocks noChangeAspect="1"/>
          </p:cNvPicPr>
          <p:nvPr>
            <p:custDataLst>
              <p:tags r:id="rId5"/>
            </p:custDataLst>
          </p:nvPr>
        </p:nvPicPr>
        <p:blipFill>
          <a:blip r:embed="rId13"/>
          <a:stretch>
            <a:fillRect/>
          </a:stretch>
        </p:blipFill>
        <p:spPr>
          <a:xfrm>
            <a:off x="7937" y="0"/>
            <a:ext cx="2743200" cy="660400"/>
          </a:xfrm>
          <a:prstGeom prst="rect">
            <a:avLst/>
          </a:prstGeom>
        </p:spPr>
      </p:pic>
      <p:pic>
        <p:nvPicPr>
          <p:cNvPr id="41" name="Image 40">
            <a:extLst>
              <a:ext uri="{FF2B5EF4-FFF2-40B4-BE49-F238E27FC236}">
                <a16:creationId xmlns:a16="http://schemas.microsoft.com/office/drawing/2014/main" id="{38103467-D631-FD49-BECC-38EE237A6A50}"/>
              </a:ext>
            </a:extLst>
          </p:cNvPr>
          <p:cNvPicPr>
            <a:picLocks noChangeAspect="1"/>
          </p:cNvPicPr>
          <p:nvPr>
            <p:custDataLst>
              <p:tags r:id="rId6"/>
            </p:custDataLst>
          </p:nvPr>
        </p:nvPicPr>
        <p:blipFill>
          <a:blip r:embed="rId14"/>
          <a:stretch>
            <a:fillRect/>
          </a:stretch>
        </p:blipFill>
        <p:spPr>
          <a:xfrm>
            <a:off x="1880252" y="2078766"/>
            <a:ext cx="508000" cy="508000"/>
          </a:xfrm>
          <a:prstGeom prst="rect">
            <a:avLst/>
          </a:prstGeom>
        </p:spPr>
      </p:pic>
      <p:pic>
        <p:nvPicPr>
          <p:cNvPr id="42" name="Image 41">
            <a:extLst>
              <a:ext uri="{FF2B5EF4-FFF2-40B4-BE49-F238E27FC236}">
                <a16:creationId xmlns:a16="http://schemas.microsoft.com/office/drawing/2014/main" id="{076B2E69-9C66-5A4A-94F5-E7164A9B11CC}"/>
              </a:ext>
            </a:extLst>
          </p:cNvPr>
          <p:cNvPicPr>
            <a:picLocks noChangeAspect="1"/>
          </p:cNvPicPr>
          <p:nvPr>
            <p:custDataLst>
              <p:tags r:id="rId7"/>
            </p:custDataLst>
          </p:nvPr>
        </p:nvPicPr>
        <p:blipFill>
          <a:blip r:embed="rId15"/>
          <a:stretch>
            <a:fillRect/>
          </a:stretch>
        </p:blipFill>
        <p:spPr>
          <a:xfrm>
            <a:off x="1875705" y="3454662"/>
            <a:ext cx="508000" cy="508000"/>
          </a:xfrm>
          <a:prstGeom prst="rect">
            <a:avLst/>
          </a:prstGeom>
        </p:spPr>
      </p:pic>
      <p:pic>
        <p:nvPicPr>
          <p:cNvPr id="24" name="Image 23">
            <a:extLst>
              <a:ext uri="{FF2B5EF4-FFF2-40B4-BE49-F238E27FC236}">
                <a16:creationId xmlns:a16="http://schemas.microsoft.com/office/drawing/2014/main" id="{AA9AFB43-2C9D-43FC-980A-0397396702F3}"/>
              </a:ext>
            </a:extLst>
          </p:cNvPr>
          <p:cNvPicPr>
            <a:picLocks noChangeAspect="1"/>
          </p:cNvPicPr>
          <p:nvPr>
            <p:custDataLst>
              <p:tags r:id="rId8"/>
            </p:custDataLst>
          </p:nvPr>
        </p:nvPicPr>
        <p:blipFill>
          <a:blip r:embed="rId14"/>
          <a:stretch>
            <a:fillRect/>
          </a:stretch>
        </p:blipFill>
        <p:spPr>
          <a:xfrm>
            <a:off x="1880252" y="5208147"/>
            <a:ext cx="508000" cy="508000"/>
          </a:xfrm>
          <a:prstGeom prst="rect">
            <a:avLst/>
          </a:prstGeom>
        </p:spPr>
      </p:pic>
      <p:pic>
        <p:nvPicPr>
          <p:cNvPr id="26" name="Image 25">
            <a:extLst>
              <a:ext uri="{FF2B5EF4-FFF2-40B4-BE49-F238E27FC236}">
                <a16:creationId xmlns:a16="http://schemas.microsoft.com/office/drawing/2014/main" id="{AFAFFBAE-89E3-4E34-80C7-F7B8044B8A9E}"/>
              </a:ext>
            </a:extLst>
          </p:cNvPr>
          <p:cNvPicPr>
            <a:picLocks noChangeAspect="1"/>
          </p:cNvPicPr>
          <p:nvPr>
            <p:custDataLst>
              <p:tags r:id="rId9"/>
            </p:custDataLst>
          </p:nvPr>
        </p:nvPicPr>
        <p:blipFill>
          <a:blip r:embed="rId16"/>
          <a:stretch>
            <a:fillRect/>
          </a:stretch>
        </p:blipFill>
        <p:spPr>
          <a:xfrm>
            <a:off x="1913362" y="6792762"/>
            <a:ext cx="508000" cy="508000"/>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D17B2B4-EAB4-9D49-AF23-5A4B8B87C9B0}"/>
              </a:ext>
            </a:extLst>
          </p:cNvPr>
          <p:cNvPicPr>
            <a:picLocks noChangeAspect="1"/>
          </p:cNvPicPr>
          <p:nvPr>
            <p:custDataLst>
              <p:tags r:id="rId1"/>
            </p:custDataLst>
          </p:nvPr>
        </p:nvPicPr>
        <p:blipFill>
          <a:blip r:embed="rId11"/>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3795075561"/>
              </p:ext>
            </p:extLst>
          </p:nvPr>
        </p:nvGraphicFramePr>
        <p:xfrm>
          <a:off x="864394" y="964407"/>
          <a:ext cx="6369404" cy="9154694"/>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33233">
                  <a:extLst>
                    <a:ext uri="{9D8B030D-6E8A-4147-A177-3AD203B41FA5}">
                      <a16:colId xmlns:a16="http://schemas.microsoft.com/office/drawing/2014/main" val="1509632764"/>
                    </a:ext>
                  </a:extLst>
                </a:gridCol>
                <a:gridCol w="4521771">
                  <a:extLst>
                    <a:ext uri="{9D8B030D-6E8A-4147-A177-3AD203B41FA5}">
                      <a16:colId xmlns:a16="http://schemas.microsoft.com/office/drawing/2014/main" val="9856797"/>
                    </a:ext>
                  </a:extLst>
                </a:gridCol>
              </a:tblGrid>
              <a:tr h="354615">
                <a:tc rowSpan="3">
                  <a:txBody>
                    <a:bodyPr/>
                    <a:lstStyle/>
                    <a:p>
                      <a:pPr algn="r"/>
                      <a:r>
                        <a:rPr lang="fr-FR" sz="5300" b="1" i="0" baseline="0" dirty="0">
                          <a:solidFill>
                            <a:srgbClr val="E77E9C"/>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0499">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61717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0" kern="1300" baseline="0" dirty="0">
                          <a:solidFill>
                            <a:schemeClr val="dk1"/>
                          </a:solidFill>
                          <a:effectLst/>
                          <a:latin typeface="Roboto Medium" panose="02000000000000000000" pitchFamily="2" charset="0"/>
                          <a:ea typeface="+mn-ea"/>
                          <a:cs typeface="+mn-cs"/>
                        </a:rPr>
                        <a:t>Décrivez deux contextes dans lesquels on peut utiliser l’expression « Santé ! ». Faites des hypothèses sur la thématique de la chanson.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54615">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E77E9C"/>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0499">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chanson</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285228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indent="0" algn="just">
                        <a:buNone/>
                      </a:pPr>
                      <a:r>
                        <a:rPr lang="fr-FR" sz="1000" b="0" i="0" kern="1300" baseline="0" dirty="0">
                          <a:solidFill>
                            <a:schemeClr val="dk1"/>
                          </a:solidFill>
                          <a:effectLst/>
                          <a:latin typeface="Roboto Medium" panose="02000000000000000000" pitchFamily="2" charset="0"/>
                          <a:ea typeface="+mn-ea"/>
                          <a:cs typeface="+mn-cs"/>
                        </a:rPr>
                        <a:t>Fermez les yeux, écoutez la chanson et répondez aux questions. </a:t>
                      </a:r>
                    </a:p>
                    <a:p>
                      <a:pPr marL="228600" indent="-228600" algn="just">
                        <a:buAutoNum type="arabicPeriod"/>
                      </a:pPr>
                      <a:r>
                        <a:rPr lang="fr-FR" sz="1000" b="0" i="0" kern="1300" baseline="0" dirty="0">
                          <a:solidFill>
                            <a:schemeClr val="dk1"/>
                          </a:solidFill>
                          <a:effectLst/>
                          <a:latin typeface="Roboto Medium" panose="02000000000000000000" pitchFamily="2" charset="0"/>
                          <a:ea typeface="+mn-ea"/>
                          <a:cs typeface="+mn-cs"/>
                        </a:rPr>
                        <a:t>Quelle famille d’instruments reconnaissez-vous ? </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Des cordes </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Des percussions</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Des cuivres  </a:t>
                      </a:r>
                    </a:p>
                    <a:p>
                      <a:pPr marL="0" indent="0" algn="just">
                        <a:buFont typeface="Wingdings" panose="05000000000000000000" pitchFamily="2" charset="2"/>
                        <a:buNone/>
                      </a:pPr>
                      <a:endParaRPr lang="fr-FR" sz="1000" b="0" i="0" kern="1300" baseline="0" dirty="0">
                        <a:solidFill>
                          <a:schemeClr val="dk1"/>
                        </a:solidFill>
                        <a:effectLst/>
                        <a:latin typeface="Roboto Medium" panose="02000000000000000000" pitchFamily="2" charset="0"/>
                        <a:ea typeface="+mn-ea"/>
                        <a:cs typeface="+mn-cs"/>
                      </a:endParaRPr>
                    </a:p>
                    <a:p>
                      <a:pPr marL="0" indent="0" algn="just">
                        <a:buFont typeface="Wingdings" panose="05000000000000000000" pitchFamily="2" charset="2"/>
                        <a:buNone/>
                      </a:pPr>
                      <a:r>
                        <a:rPr lang="fr-FR" sz="1000" b="0" i="0" kern="1300" baseline="0" dirty="0">
                          <a:solidFill>
                            <a:schemeClr val="dk1"/>
                          </a:solidFill>
                          <a:effectLst/>
                          <a:latin typeface="Roboto Medium" panose="02000000000000000000" pitchFamily="2" charset="0"/>
                          <a:ea typeface="+mn-ea"/>
                          <a:cs typeface="+mn-cs"/>
                        </a:rPr>
                        <a:t>2. Comment caractériseriez-vous le style de la chanson (rock, jazz, latino, électro…)  ?</a:t>
                      </a:r>
                    </a:p>
                    <a:p>
                      <a:pPr marL="0" indent="0" algn="just">
                        <a:buNone/>
                      </a:pPr>
                      <a:endParaRPr lang="fr-FR" sz="1000" b="0" i="0" kern="1300" baseline="0" dirty="0">
                        <a:solidFill>
                          <a:schemeClr val="dk1"/>
                        </a:solidFill>
                        <a:effectLst/>
                        <a:latin typeface="Roboto Medium" panose="02000000000000000000" pitchFamily="2" charset="0"/>
                        <a:ea typeface="+mn-ea"/>
                        <a:cs typeface="+mn-cs"/>
                      </a:endParaRPr>
                    </a:p>
                    <a:p>
                      <a:pPr marL="0" indent="0" algn="just">
                        <a:buNone/>
                      </a:pPr>
                      <a:r>
                        <a:rPr lang="fr-FR" sz="1000" b="0" i="0" kern="1300" baseline="0" dirty="0">
                          <a:solidFill>
                            <a:schemeClr val="dk1"/>
                          </a:solidFill>
                          <a:effectLst/>
                          <a:latin typeface="Roboto Medium" panose="02000000000000000000" pitchFamily="2" charset="0"/>
                          <a:ea typeface="+mn-ea"/>
                          <a:cs typeface="+mn-cs"/>
                        </a:rPr>
                        <a:t>3. Concentrez-vous sur la voix du chanteur. Que remarquez-vous ? </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Il change sa voix en fonction du couplet. </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Il chante d’une manière saccadée.</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Il imite des bruits d’animaux. </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Il répète certains mots ou certaines phrases.</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Il insiste sur le son « R ».</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Il fait des rimes.</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Il se met à rapper.</a:t>
                      </a:r>
                    </a:p>
                    <a:p>
                      <a:pPr marL="171450" indent="-171450" algn="just">
                        <a:buFont typeface="Wingdings" panose="05000000000000000000" pitchFamily="2" charset="2"/>
                        <a:buChar char="q"/>
                      </a:pPr>
                      <a:r>
                        <a:rPr lang="fr-FR" sz="1000" b="0" i="0" kern="1300" baseline="0" dirty="0">
                          <a:solidFill>
                            <a:schemeClr val="dk1"/>
                          </a:solidFill>
                          <a:effectLst/>
                          <a:latin typeface="Roboto Medium" panose="02000000000000000000" pitchFamily="2" charset="0"/>
                          <a:ea typeface="+mn-ea"/>
                          <a:cs typeface="+mn-cs"/>
                        </a:rPr>
                        <a:t>Il baisse le volume de sa voix à la fin de la chanson.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87946">
                <a:tc rowSpan="3">
                  <a:txBody>
                    <a:bodyPr/>
                    <a:lstStyle/>
                    <a:p>
                      <a:pPr algn="r"/>
                      <a:r>
                        <a:rPr lang="fr-FR" sz="5300" b="1" i="0" baseline="0" dirty="0">
                          <a:solidFill>
                            <a:srgbClr val="E77E9C"/>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0499">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053245">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lgn="just">
                        <a:buAutoNum type="alphaUcPeriod"/>
                      </a:pPr>
                      <a:r>
                        <a:rPr lang="fr-FR" sz="1000" b="0" kern="1300" baseline="0" dirty="0">
                          <a:solidFill>
                            <a:schemeClr val="dk1"/>
                          </a:solidFill>
                          <a:effectLst/>
                          <a:latin typeface="Roboto Medium" panose="02000000000000000000" pitchFamily="2" charset="0"/>
                          <a:ea typeface="+mn-ea"/>
                          <a:cs typeface="+mn-cs"/>
                        </a:rPr>
                        <a:t>Numérotez les couplets où les effets décrits sont utilisés par le chanteur pour faire passer son message.</a:t>
                      </a:r>
                    </a:p>
                    <a:p>
                      <a:pPr marL="0" indent="0" algn="just">
                        <a:buNone/>
                      </a:pPr>
                      <a:endParaRPr lang="fr-FR" sz="1000" b="0" kern="1300" baseline="0" dirty="0">
                        <a:solidFill>
                          <a:schemeClr val="dk1"/>
                        </a:solidFill>
                        <a:effectLst/>
                        <a:latin typeface="Roboto Medium" panose="02000000000000000000" pitchFamily="2" charset="0"/>
                        <a:ea typeface="+mn-ea"/>
                        <a:cs typeface="+mn-cs"/>
                      </a:endParaRPr>
                    </a:p>
                    <a:p>
                      <a:pPr marL="171450" indent="-171450" algn="just">
                        <a:lnSpc>
                          <a:spcPct val="114000"/>
                        </a:lnSpc>
                        <a:buFont typeface="Wingdings" panose="05000000000000000000" pitchFamily="2" charset="2"/>
                        <a:buChar char="§"/>
                      </a:pPr>
                      <a:r>
                        <a:rPr lang="fr-FR" sz="1000" b="0" kern="1300" baseline="0" dirty="0">
                          <a:solidFill>
                            <a:schemeClr val="dk1"/>
                          </a:solidFill>
                          <a:effectLst/>
                          <a:latin typeface="Roboto Medium" panose="02000000000000000000" pitchFamily="2" charset="0"/>
                          <a:ea typeface="+mn-ea"/>
                          <a:cs typeface="+mn-cs"/>
                        </a:rPr>
                        <a:t>Il imite une personne impolie et mécontente d’un service. </a:t>
                      </a:r>
                    </a:p>
                    <a:p>
                      <a:pPr marL="0" indent="0" algn="just">
                        <a:lnSpc>
                          <a:spcPct val="114000"/>
                        </a:lnSpc>
                        <a:buFont typeface="Wingdings" panose="05000000000000000000" pitchFamily="2" charset="2"/>
                        <a:buNone/>
                      </a:pPr>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                         Couplet n°…</a:t>
                      </a:r>
                      <a:endParaRPr lang="fr-FR" sz="1000" b="0" kern="1300" baseline="0" dirty="0">
                        <a:solidFill>
                          <a:schemeClr val="dk1"/>
                        </a:solidFill>
                        <a:effectLst/>
                        <a:latin typeface="Roboto Medium" panose="02000000000000000000" pitchFamily="2" charset="0"/>
                        <a:ea typeface="+mn-ea"/>
                        <a:cs typeface="+mn-cs"/>
                      </a:endParaRPr>
                    </a:p>
                    <a:p>
                      <a:pPr marL="171450" marR="0" lvl="0" indent="-171450" algn="just" defTabSz="755934" rtl="0" eaLnBrk="1" fontAlgn="auto" latinLnBrk="0" hangingPunct="1">
                        <a:lnSpc>
                          <a:spcPct val="114000"/>
                        </a:lnSpc>
                        <a:spcBef>
                          <a:spcPts val="0"/>
                        </a:spcBef>
                        <a:spcAft>
                          <a:spcPts val="0"/>
                        </a:spcAft>
                        <a:buClrTx/>
                        <a:buSzTx/>
                        <a:buFont typeface="Wingdings" panose="05000000000000000000" pitchFamily="2" charset="2"/>
                        <a:buChar char="§"/>
                        <a:tabLst/>
                        <a:defRPr/>
                      </a:pPr>
                      <a:r>
                        <a:rPr lang="fr-FR" sz="1000" b="0" kern="1300" baseline="0" dirty="0">
                          <a:solidFill>
                            <a:schemeClr val="dk1"/>
                          </a:solidFill>
                          <a:effectLst/>
                          <a:latin typeface="Roboto Medium" panose="02000000000000000000" pitchFamily="2" charset="0"/>
                          <a:ea typeface="+mn-ea"/>
                          <a:cs typeface="+mn-cs"/>
                        </a:rPr>
                        <a:t>Il liste les métiers auxquels il veut rendre hommage. </a:t>
                      </a:r>
                    </a:p>
                    <a:p>
                      <a:pPr marL="0" marR="0" lvl="0" indent="0" algn="just" defTabSz="755934" rtl="0" eaLnBrk="1" fontAlgn="auto" latinLnBrk="0" hangingPunct="1">
                        <a:lnSpc>
                          <a:spcPct val="114000"/>
                        </a:lnSpc>
                        <a:spcBef>
                          <a:spcPts val="0"/>
                        </a:spcBef>
                        <a:spcAft>
                          <a:spcPts val="0"/>
                        </a:spcAft>
                        <a:buClrTx/>
                        <a:buSzTx/>
                        <a:buFont typeface="Wingdings" panose="05000000000000000000" pitchFamily="2" charset="2"/>
                        <a:buNone/>
                        <a:tabLst/>
                        <a:defRPr/>
                      </a:pPr>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                         Couplet n°…</a:t>
                      </a:r>
                      <a:endParaRPr lang="fr-FR" sz="1000" b="0" kern="1300" baseline="0" dirty="0">
                        <a:solidFill>
                          <a:schemeClr val="dk1"/>
                        </a:solidFill>
                        <a:effectLst/>
                        <a:latin typeface="Roboto Medium" panose="02000000000000000000" pitchFamily="2" charset="0"/>
                        <a:ea typeface="+mn-ea"/>
                        <a:cs typeface="+mn-cs"/>
                      </a:endParaRPr>
                    </a:p>
                    <a:p>
                      <a:pPr marL="171450" indent="-171450" algn="just">
                        <a:lnSpc>
                          <a:spcPct val="114000"/>
                        </a:lnSpc>
                        <a:buFont typeface="Wingdings" panose="05000000000000000000" pitchFamily="2" charset="2"/>
                        <a:buChar char="§"/>
                      </a:pPr>
                      <a:r>
                        <a:rPr lang="fr-FR" sz="1000" b="0" kern="1300" baseline="0" dirty="0">
                          <a:solidFill>
                            <a:schemeClr val="dk1"/>
                          </a:solidFill>
                          <a:effectLst/>
                          <a:latin typeface="Roboto Medium" panose="02000000000000000000" pitchFamily="2" charset="0"/>
                          <a:ea typeface="+mn-ea"/>
                          <a:cs typeface="+mn-cs"/>
                        </a:rPr>
                        <a:t>Il s’adresse directement aux personnes concernées et les tutoie. </a:t>
                      </a:r>
                    </a:p>
                    <a:p>
                      <a:pPr marL="0" marR="0" lvl="0" indent="0" algn="just" defTabSz="755934" rtl="0" eaLnBrk="1" fontAlgn="auto" latinLnBrk="0" hangingPunct="1">
                        <a:lnSpc>
                          <a:spcPct val="114000"/>
                        </a:lnSpc>
                        <a:spcBef>
                          <a:spcPts val="0"/>
                        </a:spcBef>
                        <a:spcAft>
                          <a:spcPts val="0"/>
                        </a:spcAft>
                        <a:buClrTx/>
                        <a:buSzTx/>
                        <a:buFont typeface="Wingdings" panose="05000000000000000000" pitchFamily="2" charset="2"/>
                        <a:buNone/>
                        <a:tabLst/>
                        <a:defRPr/>
                      </a:pPr>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                         Couplet n°…</a:t>
                      </a:r>
                      <a:endParaRPr lang="fr-FR" sz="1000" b="0" kern="1300" baseline="0" dirty="0">
                        <a:solidFill>
                          <a:schemeClr val="dk1"/>
                        </a:solidFill>
                        <a:effectLst/>
                        <a:latin typeface="Roboto Medium" panose="02000000000000000000" pitchFamily="2" charset="0"/>
                        <a:ea typeface="+mn-ea"/>
                        <a:cs typeface="+mn-cs"/>
                      </a:endParaRPr>
                    </a:p>
                    <a:p>
                      <a:pPr marL="171450" indent="-171450" algn="just">
                        <a:lnSpc>
                          <a:spcPct val="114000"/>
                        </a:lnSpc>
                        <a:buFont typeface="Wingdings" panose="05000000000000000000" pitchFamily="2" charset="2"/>
                        <a:buChar char="§"/>
                      </a:pPr>
                      <a:r>
                        <a:rPr lang="fr-FR" sz="1000" b="0" kern="1300" baseline="0" dirty="0">
                          <a:solidFill>
                            <a:schemeClr val="dk1"/>
                          </a:solidFill>
                          <a:effectLst/>
                          <a:latin typeface="Roboto Medium" panose="02000000000000000000" pitchFamily="2" charset="0"/>
                          <a:ea typeface="+mn-ea"/>
                          <a:cs typeface="+mn-cs"/>
                        </a:rPr>
                        <a:t>Il se fait le porte-parole d’une personne qui fait le ménage et répond à un client irrespectueux. </a:t>
                      </a:r>
                    </a:p>
                    <a:p>
                      <a:pPr marL="0" marR="0" lvl="0" indent="0" algn="just" defTabSz="755934" rtl="0" eaLnBrk="1" fontAlgn="auto" latinLnBrk="0" hangingPunct="1">
                        <a:lnSpc>
                          <a:spcPct val="114000"/>
                        </a:lnSpc>
                        <a:spcBef>
                          <a:spcPts val="0"/>
                        </a:spcBef>
                        <a:spcAft>
                          <a:spcPts val="0"/>
                        </a:spcAft>
                        <a:buClrTx/>
                        <a:buSzTx/>
                        <a:buFont typeface="Wingdings" panose="05000000000000000000" pitchFamily="2" charset="2"/>
                        <a:buNone/>
                        <a:tabLst/>
                        <a:defRPr/>
                      </a:pPr>
                      <a:r>
                        <a:rPr lang="fr-FR" sz="1000" b="0" kern="1300" baseline="0" dirty="0">
                          <a:solidFill>
                            <a:schemeClr val="dk1"/>
                          </a:solidFill>
                          <a:effectLst/>
                          <a:latin typeface="Roboto Medium" panose="02000000000000000000" pitchFamily="2" charset="0"/>
                          <a:ea typeface="+mn-ea"/>
                          <a:cs typeface="+mn-cs"/>
                          <a:sym typeface="Wingdings" panose="05000000000000000000" pitchFamily="2" charset="2"/>
                        </a:rPr>
                        <a:t>                         Couplet n°…</a:t>
                      </a:r>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 </a:t>
                      </a:r>
                    </a:p>
                    <a:p>
                      <a:pPr lvl="0" algn="just"/>
                      <a:r>
                        <a:rPr lang="fr-FR" sz="1000" b="0" kern="1300" baseline="0" dirty="0">
                          <a:solidFill>
                            <a:schemeClr val="dk1"/>
                          </a:solidFill>
                          <a:effectLst/>
                          <a:latin typeface="Roboto Medium" panose="02000000000000000000" pitchFamily="2" charset="0"/>
                          <a:ea typeface="+mn-ea"/>
                          <a:cs typeface="+mn-cs"/>
                        </a:rPr>
                        <a:t>B. Reliez les expressions familières à gauche à leur définition à droite.</a:t>
                      </a:r>
                    </a:p>
                    <a:p>
                      <a:pPr lvl="0" algn="just"/>
                      <a:br>
                        <a:rPr lang="fr-FR" sz="1000" b="0" kern="1300" baseline="0" dirty="0">
                          <a:solidFill>
                            <a:schemeClr val="dk1"/>
                          </a:solidFill>
                          <a:effectLst/>
                          <a:latin typeface="Roboto" panose="02000000000000000000" pitchFamily="2" charset="0"/>
                          <a:ea typeface="+mn-ea"/>
                          <a:cs typeface="+mn-cs"/>
                        </a:rPr>
                      </a:br>
                      <a:endParaRPr lang="fr-FR" sz="1000" dirty="0">
                        <a:latin typeface="Roboto" panose="02000000000000000000" pitchFamily="2" charset="0"/>
                        <a:ea typeface="Roboto" panose="02000000000000000000" pitchFamily="2" charset="0"/>
                      </a:endParaRPr>
                    </a:p>
                    <a:p>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Santé » </a:t>
            </a:r>
            <a:r>
              <a:rPr lang="fr-FR" sz="1200" dirty="0">
                <a:latin typeface="Roboto" panose="02000000000000000000" pitchFamily="2" charset="0"/>
                <a:ea typeface="Roboto" panose="02000000000000000000" pitchFamily="2" charset="0"/>
              </a:rPr>
              <a:t>Stromae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Alizée </a:t>
            </a:r>
            <a:r>
              <a:rPr lang="fr-FR" sz="800" kern="1000" dirty="0" err="1">
                <a:latin typeface="Roboto Light" panose="02000000000000000000" pitchFamily="2" charset="0"/>
                <a:ea typeface="Roboto" panose="02000000000000000000" pitchFamily="2" charset="0"/>
              </a:rPr>
              <a:t>Giorgetta</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42" name="Image 41">
            <a:extLst>
              <a:ext uri="{FF2B5EF4-FFF2-40B4-BE49-F238E27FC236}">
                <a16:creationId xmlns:a16="http://schemas.microsoft.com/office/drawing/2014/main" id="{43961641-1F41-154D-8A29-BEBF48EBF758}"/>
              </a:ext>
            </a:extLst>
          </p:cNvPr>
          <p:cNvPicPr>
            <a:picLocks noChangeAspect="1"/>
          </p:cNvPicPr>
          <p:nvPr>
            <p:custDataLst>
              <p:tags r:id="rId5"/>
            </p:custDataLst>
          </p:nvPr>
        </p:nvPicPr>
        <p:blipFill>
          <a:blip r:embed="rId12"/>
          <a:stretch>
            <a:fillRect/>
          </a:stretch>
        </p:blipFill>
        <p:spPr>
          <a:xfrm>
            <a:off x="7937" y="0"/>
            <a:ext cx="2743200" cy="660400"/>
          </a:xfrm>
          <a:prstGeom prst="rect">
            <a:avLst/>
          </a:prstGeom>
        </p:spPr>
      </p:pic>
      <p:pic>
        <p:nvPicPr>
          <p:cNvPr id="44" name="Image 43">
            <a:extLst>
              <a:ext uri="{FF2B5EF4-FFF2-40B4-BE49-F238E27FC236}">
                <a16:creationId xmlns:a16="http://schemas.microsoft.com/office/drawing/2014/main" id="{58573A39-82A9-484C-BCDB-45F1CA993BA5}"/>
              </a:ext>
            </a:extLst>
          </p:cNvPr>
          <p:cNvPicPr>
            <a:picLocks noChangeAspect="1"/>
          </p:cNvPicPr>
          <p:nvPr>
            <p:custDataLst>
              <p:tags r:id="rId6"/>
            </p:custDataLst>
          </p:nvPr>
        </p:nvPicPr>
        <p:blipFill>
          <a:blip r:embed="rId13"/>
          <a:stretch>
            <a:fillRect/>
          </a:stretch>
        </p:blipFill>
        <p:spPr>
          <a:xfrm>
            <a:off x="1875704" y="1331095"/>
            <a:ext cx="508000" cy="508000"/>
          </a:xfrm>
          <a:prstGeom prst="rect">
            <a:avLst/>
          </a:prstGeom>
        </p:spPr>
      </p:pic>
      <p:pic>
        <p:nvPicPr>
          <p:cNvPr id="45" name="Image 44">
            <a:extLst>
              <a:ext uri="{FF2B5EF4-FFF2-40B4-BE49-F238E27FC236}">
                <a16:creationId xmlns:a16="http://schemas.microsoft.com/office/drawing/2014/main" id="{AF557703-D1CE-484A-8A57-3924DAAF78C5}"/>
              </a:ext>
            </a:extLst>
          </p:cNvPr>
          <p:cNvPicPr>
            <a:picLocks noChangeAspect="1"/>
          </p:cNvPicPr>
          <p:nvPr>
            <p:custDataLst>
              <p:tags r:id="rId7"/>
            </p:custDataLst>
          </p:nvPr>
        </p:nvPicPr>
        <p:blipFill>
          <a:blip r:embed="rId14"/>
          <a:stretch>
            <a:fillRect/>
          </a:stretch>
        </p:blipFill>
        <p:spPr>
          <a:xfrm>
            <a:off x="1903518" y="2550425"/>
            <a:ext cx="508000" cy="508000"/>
          </a:xfrm>
          <a:prstGeom prst="rect">
            <a:avLst/>
          </a:prstGeom>
        </p:spPr>
      </p:pic>
      <p:pic>
        <p:nvPicPr>
          <p:cNvPr id="46" name="Image 45">
            <a:extLst>
              <a:ext uri="{FF2B5EF4-FFF2-40B4-BE49-F238E27FC236}">
                <a16:creationId xmlns:a16="http://schemas.microsoft.com/office/drawing/2014/main" id="{7C26B79B-0E7A-4D4F-A368-DDAEEB6BB818}"/>
              </a:ext>
            </a:extLst>
          </p:cNvPr>
          <p:cNvPicPr>
            <a:picLocks noChangeAspect="1"/>
          </p:cNvPicPr>
          <p:nvPr>
            <p:custDataLst>
              <p:tags r:id="rId8"/>
            </p:custDataLst>
          </p:nvPr>
        </p:nvPicPr>
        <p:blipFill>
          <a:blip r:embed="rId15"/>
          <a:stretch>
            <a:fillRect/>
          </a:stretch>
        </p:blipFill>
        <p:spPr>
          <a:xfrm>
            <a:off x="1927856" y="5903033"/>
            <a:ext cx="508000" cy="508000"/>
          </a:xfrm>
          <a:prstGeom prst="rect">
            <a:avLst/>
          </a:prstGeom>
        </p:spPr>
      </p:pic>
      <p:graphicFrame>
        <p:nvGraphicFramePr>
          <p:cNvPr id="25" name="Tableau 24">
            <a:extLst>
              <a:ext uri="{FF2B5EF4-FFF2-40B4-BE49-F238E27FC236}">
                <a16:creationId xmlns:a16="http://schemas.microsoft.com/office/drawing/2014/main" id="{361FFB59-E354-4167-B149-A138CCFC7B0F}"/>
              </a:ext>
            </a:extLst>
          </p:cNvPr>
          <p:cNvGraphicFramePr>
            <a:graphicFrameLocks noGrp="1"/>
          </p:cNvGraphicFramePr>
          <p:nvPr>
            <p:custDataLst>
              <p:tags r:id="rId9"/>
            </p:custDataLst>
            <p:extLst>
              <p:ext uri="{D42A27DB-BD31-4B8C-83A1-F6EECF244321}">
                <p14:modId xmlns:p14="http://schemas.microsoft.com/office/powerpoint/2010/main" val="2105448097"/>
              </p:ext>
            </p:extLst>
          </p:nvPr>
        </p:nvGraphicFramePr>
        <p:xfrm>
          <a:off x="2778918" y="8576547"/>
          <a:ext cx="4386657" cy="1247208"/>
        </p:xfrm>
        <a:graphic>
          <a:graphicData uri="http://schemas.openxmlformats.org/drawingml/2006/table">
            <a:tbl>
              <a:tblPr firstRow="1" bandRow="1">
                <a:tableStyleId>{5940675A-B579-460E-94D1-54222C63F5DA}</a:tableStyleId>
              </a:tblPr>
              <a:tblGrid>
                <a:gridCol w="1414957">
                  <a:extLst>
                    <a:ext uri="{9D8B030D-6E8A-4147-A177-3AD203B41FA5}">
                      <a16:colId xmlns:a16="http://schemas.microsoft.com/office/drawing/2014/main" val="2907477531"/>
                    </a:ext>
                  </a:extLst>
                </a:gridCol>
                <a:gridCol w="371880">
                  <a:extLst>
                    <a:ext uri="{9D8B030D-6E8A-4147-A177-3AD203B41FA5}">
                      <a16:colId xmlns:a16="http://schemas.microsoft.com/office/drawing/2014/main" val="1375087974"/>
                    </a:ext>
                  </a:extLst>
                </a:gridCol>
                <a:gridCol w="409068">
                  <a:extLst>
                    <a:ext uri="{9D8B030D-6E8A-4147-A177-3AD203B41FA5}">
                      <a16:colId xmlns:a16="http://schemas.microsoft.com/office/drawing/2014/main" val="2584630256"/>
                    </a:ext>
                  </a:extLst>
                </a:gridCol>
                <a:gridCol w="2190752">
                  <a:extLst>
                    <a:ext uri="{9D8B030D-6E8A-4147-A177-3AD203B41FA5}">
                      <a16:colId xmlns:a16="http://schemas.microsoft.com/office/drawing/2014/main" val="4163493018"/>
                    </a:ext>
                  </a:extLst>
                </a:gridCol>
              </a:tblGrid>
              <a:tr h="283656">
                <a:tc>
                  <a:txBody>
                    <a:bodyPr/>
                    <a:lstStyle/>
                    <a:p>
                      <a:r>
                        <a:rPr lang="fr-FR" sz="1000" dirty="0">
                          <a:latin typeface="Roboto" panose="02000000000000000000"/>
                        </a:rPr>
                        <a:t>Foutre le bordel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Essayer quelque chose de risqué</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639974"/>
                  </a:ext>
                </a:extLst>
              </a:tr>
              <a:tr h="283656">
                <a:tc>
                  <a:txBody>
                    <a:bodyPr/>
                    <a:lstStyle/>
                    <a:p>
                      <a:r>
                        <a:rPr lang="fr-FR" sz="1000" dirty="0">
                          <a:latin typeface="Roboto" panose="02000000000000000000"/>
                        </a:rPr>
                        <a:t>Se prendre une veste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Mettre le désordre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2435142"/>
                  </a:ext>
                </a:extLst>
              </a:tr>
              <a:tr h="283656">
                <a:tc>
                  <a:txBody>
                    <a:bodyPr/>
                    <a:lstStyle/>
                    <a:p>
                      <a:r>
                        <a:rPr lang="fr-FR" sz="1000" dirty="0">
                          <a:latin typeface="Roboto" panose="02000000000000000000"/>
                        </a:rPr>
                        <a:t>S’y frotter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Subir un échec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6664324"/>
                  </a:ext>
                </a:extLst>
              </a:tr>
              <a:tr h="283656">
                <a:tc>
                  <a:txBody>
                    <a:bodyPr/>
                    <a:lstStyle/>
                    <a:p>
                      <a:r>
                        <a:rPr lang="fr-FR" sz="1000" dirty="0">
                          <a:latin typeface="Roboto" panose="02000000000000000000"/>
                        </a:rPr>
                        <a:t>Pouvoir se brosser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fr-FR" sz="1000" b="0" i="0" u="none" strike="noStrike" kern="1200" cap="none" spc="0" normalizeH="0" baseline="0" noProof="0" dirty="0">
                        <a:ln>
                          <a:noFill/>
                        </a:ln>
                        <a:solidFill>
                          <a:prstClr val="black"/>
                        </a:solidFill>
                        <a:effectLst/>
                        <a:uLnTx/>
                        <a:uFillTx/>
                        <a:latin typeface="Roboto" panose="0200000000000000000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fr-FR" sz="1000" dirty="0">
                          <a:latin typeface="Roboto" panose="02000000000000000000"/>
                        </a:rPr>
                        <a:t>Devoir se passer de quelque chose qu’on désire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0751641"/>
                  </a:ext>
                </a:extLst>
              </a:tr>
            </a:tbl>
          </a:graphicData>
        </a:graphic>
      </p:graphicFrame>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BA43E86-B03E-3A42-A414-18454CF717BA}"/>
              </a:ext>
            </a:extLst>
          </p:cNvPr>
          <p:cNvPicPr>
            <a:picLocks noChangeAspect="1"/>
          </p:cNvPicPr>
          <p:nvPr>
            <p:custDataLst>
              <p:tags r:id="rId1"/>
            </p:custDataLst>
          </p:nvPr>
        </p:nvPicPr>
        <p:blipFill>
          <a:blip r:embed="rId9"/>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757738214"/>
              </p:ext>
            </p:extLst>
          </p:nvPr>
        </p:nvGraphicFramePr>
        <p:xfrm>
          <a:off x="864394" y="989887"/>
          <a:ext cx="6369404" cy="7246986"/>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E77E9C"/>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ct val="114000"/>
                        </a:lnSpc>
                      </a:pPr>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nSpc>
                          <a:spcPct val="114000"/>
                        </a:lnSpc>
                      </a:pPr>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77736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0" i="1" kern="1300" baseline="0" dirty="0">
                        <a:solidFill>
                          <a:schemeClr val="dk1"/>
                        </a:solidFill>
                        <a:effectLst/>
                        <a:latin typeface="Roboto Medium" panose="02000000000000000000" pitchFamily="2" charset="0"/>
                        <a:ea typeface="+mn-ea"/>
                        <a:cs typeface="+mn-cs"/>
                      </a:endParaRPr>
                    </a:p>
                    <a:p>
                      <a:pPr>
                        <a:lnSpc>
                          <a:spcPct val="114000"/>
                        </a:lnSpc>
                      </a:pPr>
                      <a:r>
                        <a:rPr lang="fr-FR" sz="1000" b="0" i="0" kern="1300" baseline="0" dirty="0">
                          <a:solidFill>
                            <a:schemeClr val="dk1"/>
                          </a:solidFill>
                          <a:effectLst/>
                          <a:latin typeface="Roboto Medium" panose="02000000000000000000" pitchFamily="2" charset="0"/>
                          <a:ea typeface="+mn-ea"/>
                          <a:cs typeface="+mn-cs"/>
                        </a:rPr>
                        <a:t>Rédigez une liste de conseils pour prendre en considération les métiers difficiles qu’on ne valorise pas. </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Filmez-vous face caméra pour réaliser des petits clips de 0’30 où vous interpellez les spectateurs. Faites-leur comprendre qu’ils ne prennent pas suffisamment en considération certains métiers. </a:t>
                      </a: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482111">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0" i="0" kern="1300" baseline="0" dirty="0">
                        <a:solidFill>
                          <a:schemeClr val="dk1"/>
                        </a:solidFill>
                        <a:effectLst/>
                        <a:latin typeface="Roboto" panose="02000000000000000000" pitchFamily="2" charset="0"/>
                        <a:ea typeface="+mn-ea"/>
                        <a:cs typeface="+mn-cs"/>
                      </a:endParaRPr>
                    </a:p>
                    <a:p>
                      <a:pPr>
                        <a:lnSpc>
                          <a:spcPct val="114000"/>
                        </a:lnSpc>
                      </a:pPr>
                      <a:endParaRPr lang="fr-FR" sz="1000" b="0" i="0" kern="1300" baseline="0" dirty="0">
                        <a:latin typeface="Roboto" panose="02000000000000000000" pitchFamily="2" charset="0"/>
                      </a:endParaRPr>
                    </a:p>
                    <a:p>
                      <a:pPr>
                        <a:lnSpc>
                          <a:spcPct val="114000"/>
                        </a:lnSpc>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4000"/>
                        </a:lnSpc>
                      </a:pPr>
                      <a:endParaRPr lang="fr-FR" sz="1000" b="0" kern="1300" baseline="0" dirty="0">
                        <a:solidFill>
                          <a:schemeClr val="dk1"/>
                        </a:solidFill>
                        <a:effectLst/>
                        <a:latin typeface="Roboto" panose="02000000000000000000" pitchFamily="2" charset="0"/>
                        <a:ea typeface="+mn-ea"/>
                        <a:cs typeface="+mn-cs"/>
                      </a:endParaRPr>
                    </a:p>
                    <a:p>
                      <a:pPr>
                        <a:lnSpc>
                          <a:spcPct val="114000"/>
                        </a:lnSpc>
                      </a:pPr>
                      <a:r>
                        <a:rPr lang="fr-FR" sz="1000" b="0" kern="1300" baseline="0" dirty="0">
                          <a:solidFill>
                            <a:schemeClr val="dk1"/>
                          </a:solidFill>
                          <a:effectLst/>
                          <a:latin typeface="Roboto Medium" panose="02000000000000000000" pitchFamily="2" charset="0"/>
                          <a:ea typeface="+mn-ea"/>
                          <a:cs typeface="+mn-cs"/>
                        </a:rPr>
                        <a:t>Avez-vous bien compris le message de Stromae ? </a:t>
                      </a:r>
                    </a:p>
                    <a:p>
                      <a:pPr>
                        <a:lnSpc>
                          <a:spcPct val="114000"/>
                        </a:lnSpc>
                      </a:pPr>
                      <a:r>
                        <a:rPr lang="fr-FR" sz="1000" b="0" kern="1300" baseline="0" dirty="0">
                          <a:solidFill>
                            <a:schemeClr val="dk1"/>
                          </a:solidFill>
                          <a:effectLst/>
                          <a:latin typeface="Roboto Medium" panose="02000000000000000000" pitchFamily="2" charset="0"/>
                          <a:ea typeface="+mn-ea"/>
                          <a:cs typeface="+mn-cs"/>
                        </a:rPr>
                        <a:t>Lisez cet article pour vérifier.  </a:t>
                      </a:r>
                    </a:p>
                    <a:p>
                      <a:pPr>
                        <a:lnSpc>
                          <a:spcPct val="114000"/>
                        </a:lnSpc>
                      </a:pPr>
                      <a:r>
                        <a:rPr lang="fr-FR" sz="1000" b="0" kern="1300" baseline="0" dirty="0">
                          <a:solidFill>
                            <a:schemeClr val="dk1"/>
                          </a:solidFill>
                          <a:effectLst/>
                          <a:latin typeface="Roboto Medium" panose="02000000000000000000" pitchFamily="2" charset="0"/>
                          <a:ea typeface="+mn-ea"/>
                          <a:cs typeface="+mn-cs"/>
                        </a:rPr>
                        <a:t>Accédez à l’article en flashant le QR code.</a:t>
                      </a:r>
                    </a:p>
                    <a:p>
                      <a:pPr>
                        <a:lnSpc>
                          <a:spcPct val="114000"/>
                        </a:lnSpc>
                      </a:pPr>
                      <a:r>
                        <a:rPr lang="fr-FR" sz="1000" b="0" kern="1300" baseline="0" dirty="0">
                          <a:solidFill>
                            <a:schemeClr val="dk1"/>
                          </a:solidFill>
                          <a:effectLst/>
                          <a:latin typeface="Roboto Medium" panose="02000000000000000000" pitchFamily="2" charset="0"/>
                          <a:ea typeface="+mn-ea"/>
                          <a:cs typeface="+mn-cs"/>
                        </a:rPr>
                        <a:t> </a:t>
                      </a:r>
                    </a:p>
                    <a:p>
                      <a:pPr>
                        <a:lnSpc>
                          <a:spcPct val="114000"/>
                        </a:lnSpc>
                      </a:pPr>
                      <a:r>
                        <a:rPr lang="fr-FR" sz="1000" b="0" kern="1300" baseline="0" dirty="0">
                          <a:solidFill>
                            <a:schemeClr val="dk1"/>
                          </a:solidFill>
                          <a:effectLst/>
                          <a:latin typeface="Roboto Medium" panose="02000000000000000000" pitchFamily="2" charset="0"/>
                          <a:ea typeface="+mn-ea"/>
                          <a:cs typeface="+mn-cs"/>
                        </a:rPr>
                        <a:t>Selon vous, quels autres métiers Stromae aurait-il pu mettre en valeur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Santé » </a:t>
            </a:r>
            <a:r>
              <a:rPr lang="fr-FR" sz="1200" dirty="0">
                <a:latin typeface="Roboto" panose="02000000000000000000" pitchFamily="2" charset="0"/>
                <a:ea typeface="Roboto" panose="02000000000000000000" pitchFamily="2" charset="0"/>
              </a:rPr>
              <a:t>Stromae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Alizée </a:t>
            </a:r>
            <a:r>
              <a:rPr lang="fr-FR" sz="800" kern="1000" dirty="0" err="1">
                <a:latin typeface="Roboto Light" panose="02000000000000000000" pitchFamily="2" charset="0"/>
                <a:ea typeface="Roboto" panose="02000000000000000000" pitchFamily="2" charset="0"/>
              </a:rPr>
              <a:t>Giorgetta</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42" name="Image 41">
            <a:extLst>
              <a:ext uri="{FF2B5EF4-FFF2-40B4-BE49-F238E27FC236}">
                <a16:creationId xmlns:a16="http://schemas.microsoft.com/office/drawing/2014/main" id="{49ABB864-2791-7B43-B3AA-3CD32F1A5410}"/>
              </a:ext>
            </a:extLst>
          </p:cNvPr>
          <p:cNvPicPr>
            <a:picLocks noChangeAspect="1"/>
          </p:cNvPicPr>
          <p:nvPr>
            <p:custDataLst>
              <p:tags r:id="rId5"/>
            </p:custDataLst>
          </p:nvPr>
        </p:nvPicPr>
        <p:blipFill>
          <a:blip r:embed="rId10"/>
          <a:stretch>
            <a:fillRect/>
          </a:stretch>
        </p:blipFill>
        <p:spPr>
          <a:xfrm>
            <a:off x="1909183" y="1378303"/>
            <a:ext cx="508000" cy="508000"/>
          </a:xfrm>
          <a:prstGeom prst="rect">
            <a:avLst/>
          </a:prstGeom>
        </p:spPr>
      </p:pic>
      <p:pic>
        <p:nvPicPr>
          <p:cNvPr id="4" name="Image 3">
            <a:extLst>
              <a:ext uri="{FF2B5EF4-FFF2-40B4-BE49-F238E27FC236}">
                <a16:creationId xmlns:a16="http://schemas.microsoft.com/office/drawing/2014/main" id="{4609A3FE-D7BB-42F0-A31E-333F13AFE97A}"/>
              </a:ext>
            </a:extLst>
          </p:cNvPr>
          <p:cNvPicPr>
            <a:picLocks noChangeAspect="1"/>
          </p:cNvPicPr>
          <p:nvPr>
            <p:custDataLst>
              <p:tags r:id="rId6"/>
            </p:custDataLst>
          </p:nvPr>
        </p:nvPicPr>
        <p:blipFill>
          <a:blip r:embed="rId11"/>
          <a:stretch>
            <a:fillRect/>
          </a:stretch>
        </p:blipFill>
        <p:spPr>
          <a:xfrm>
            <a:off x="1766272" y="3567652"/>
            <a:ext cx="763342" cy="763342"/>
          </a:xfrm>
          <a:prstGeom prst="rect">
            <a:avLst/>
          </a:prstGeom>
        </p:spPr>
      </p:pic>
      <p:pic>
        <p:nvPicPr>
          <p:cNvPr id="9" name="Image 8">
            <a:extLst>
              <a:ext uri="{FF2B5EF4-FFF2-40B4-BE49-F238E27FC236}">
                <a16:creationId xmlns:a16="http://schemas.microsoft.com/office/drawing/2014/main" id="{F5A0D50A-3D1A-49DC-95E8-11786855A420}"/>
              </a:ext>
            </a:extLst>
          </p:cNvPr>
          <p:cNvPicPr>
            <a:picLocks noChangeAspect="1"/>
          </p:cNvPicPr>
          <p:nvPr>
            <p:custDataLst>
              <p:tags r:id="rId7"/>
            </p:custDataLst>
          </p:nvPr>
        </p:nvPicPr>
        <p:blipFill>
          <a:blip r:embed="rId12"/>
          <a:stretch>
            <a:fillRect/>
          </a:stretch>
        </p:blipFill>
        <p:spPr>
          <a:xfrm>
            <a:off x="7937" y="0"/>
            <a:ext cx="2743200" cy="660400"/>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79B3651-1252-C546-8C20-8E1129FF2EB8}"/>
              </a:ext>
            </a:extLst>
          </p:cNvPr>
          <p:cNvPicPr>
            <a:picLocks noChangeAspect="1"/>
          </p:cNvPicPr>
          <p:nvPr>
            <p:custDataLst>
              <p:tags r:id="rId1"/>
            </p:custDataLst>
          </p:nvPr>
        </p:nvPicPr>
        <p:blipFill>
          <a:blip r:embed="rId8"/>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626411907"/>
              </p:ext>
            </p:extLst>
          </p:nvPr>
        </p:nvGraphicFramePr>
        <p:xfrm>
          <a:off x="3954097" y="1646155"/>
          <a:ext cx="3279702" cy="647114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71242">
                <a:tc>
                  <a:txBody>
                    <a:bodyPr/>
                    <a:lstStyle/>
                    <a:p>
                      <a:pPr lvl="0">
                        <a:lnSpc>
                          <a:spcPct val="114000"/>
                        </a:lnSpc>
                      </a:pPr>
                      <a:r>
                        <a:rPr lang="fr-FR" sz="1000" b="0" kern="1300" baseline="0" dirty="0">
                          <a:solidFill>
                            <a:schemeClr val="dk1"/>
                          </a:solidFill>
                          <a:effectLst/>
                          <a:latin typeface="Roboto" panose="02000000000000000000"/>
                          <a:ea typeface="+mn-ea"/>
                          <a:cs typeface="+mn-cs"/>
                        </a:rPr>
                        <a:t>B. Associez les expressions familières avec leur définition. </a:t>
                      </a:r>
                    </a:p>
                    <a:p>
                      <a:pPr lvl="0">
                        <a:lnSpc>
                          <a:spcPct val="114000"/>
                        </a:lnSpc>
                      </a:pPr>
                      <a:br>
                        <a:rPr lang="fr-FR" sz="1000" b="0" kern="1300" baseline="0" dirty="0">
                          <a:solidFill>
                            <a:schemeClr val="dk1"/>
                          </a:solidFill>
                          <a:effectLst/>
                          <a:latin typeface="Roboto" panose="02000000000000000000"/>
                          <a:ea typeface="+mn-ea"/>
                          <a:cs typeface="+mn-cs"/>
                        </a:rPr>
                      </a:br>
                      <a:r>
                        <a:rPr lang="fr-FR" sz="1000" i="1" dirty="0">
                          <a:solidFill>
                            <a:srgbClr val="E05329"/>
                          </a:solidFill>
                          <a:latin typeface="Roboto" panose="02000000000000000000"/>
                          <a:ea typeface="Roboto" panose="02000000000000000000" pitchFamily="2" charset="0"/>
                        </a:rPr>
                        <a:t>1. Foutre le bordel : C</a:t>
                      </a: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i="1" dirty="0">
                          <a:solidFill>
                            <a:srgbClr val="E05329"/>
                          </a:solidFill>
                          <a:latin typeface="Roboto" panose="02000000000000000000"/>
                          <a:ea typeface="Roboto" panose="02000000000000000000" pitchFamily="2" charset="0"/>
                        </a:rPr>
                        <a:t>2. Se prendre une veste : B</a:t>
                      </a:r>
                    </a:p>
                    <a:p>
                      <a:pPr marL="0" marR="0" lvl="0" indent="0" algn="l" defTabSz="755934" rtl="0" eaLnBrk="1" fontAlgn="auto" latinLnBrk="0" hangingPunct="1">
                        <a:lnSpc>
                          <a:spcPct val="114000"/>
                        </a:lnSpc>
                        <a:spcBef>
                          <a:spcPts val="0"/>
                        </a:spcBef>
                        <a:spcAft>
                          <a:spcPts val="0"/>
                        </a:spcAft>
                        <a:buClrTx/>
                        <a:buSzTx/>
                        <a:buFontTx/>
                        <a:buNone/>
                        <a:tabLst/>
                        <a:defRPr/>
                      </a:pPr>
                      <a:r>
                        <a:rPr lang="fr-FR" sz="1000" i="1" dirty="0">
                          <a:solidFill>
                            <a:srgbClr val="E05329"/>
                          </a:solidFill>
                          <a:latin typeface="Roboto" panose="02000000000000000000"/>
                        </a:rPr>
                        <a:t>3. S’y frotter </a:t>
                      </a:r>
                      <a:r>
                        <a:rPr lang="fr-FR" sz="1000" i="1" dirty="0">
                          <a:solidFill>
                            <a:srgbClr val="E05329"/>
                          </a:solidFill>
                          <a:latin typeface="Roboto" panose="02000000000000000000"/>
                          <a:ea typeface="Roboto" panose="02000000000000000000" pitchFamily="2" charset="0"/>
                        </a:rPr>
                        <a:t>: A</a:t>
                      </a:r>
                      <a:endParaRPr lang="fr-FR" sz="1000" i="1" dirty="0">
                        <a:solidFill>
                          <a:srgbClr val="E05329"/>
                        </a:solidFill>
                        <a:latin typeface="Roboto" panose="02000000000000000000"/>
                      </a:endParaRPr>
                    </a:p>
                    <a:p>
                      <a:pPr marL="0" marR="0" lvl="0" indent="0" algn="l" defTabSz="755934" rtl="0" eaLnBrk="1" fontAlgn="base" latinLnBrk="0" hangingPunct="1">
                        <a:lnSpc>
                          <a:spcPct val="114000"/>
                        </a:lnSpc>
                        <a:spcBef>
                          <a:spcPts val="0"/>
                        </a:spcBef>
                        <a:spcAft>
                          <a:spcPts val="0"/>
                        </a:spcAft>
                        <a:buClrTx/>
                        <a:buSzTx/>
                        <a:buFontTx/>
                        <a:buNone/>
                        <a:tabLst/>
                        <a:defRPr/>
                      </a:pPr>
                      <a:r>
                        <a:rPr lang="fr-FR" sz="1000" i="1" dirty="0">
                          <a:solidFill>
                            <a:srgbClr val="E05329"/>
                          </a:solidFill>
                          <a:latin typeface="Roboto" panose="02000000000000000000"/>
                        </a:rPr>
                        <a:t>4. Pouvoir se brosser </a:t>
                      </a:r>
                      <a:r>
                        <a:rPr lang="fr-FR" sz="1000" i="1" dirty="0">
                          <a:solidFill>
                            <a:srgbClr val="E05329"/>
                          </a:solidFill>
                          <a:latin typeface="Roboto" panose="02000000000000000000"/>
                          <a:ea typeface="Roboto" panose="02000000000000000000" pitchFamily="2" charset="0"/>
                        </a:rPr>
                        <a:t>: D</a:t>
                      </a:r>
                      <a:endParaRPr lang="fr-FR" sz="1000" i="1" dirty="0">
                        <a:solidFill>
                          <a:srgbClr val="E05329"/>
                        </a:solidFill>
                        <a:latin typeface="Roboto" panose="02000000000000000000"/>
                      </a:endParaRPr>
                    </a:p>
                    <a:p>
                      <a:pPr>
                        <a:lnSpc>
                          <a:spcPct val="114000"/>
                        </a:lnSpc>
                      </a:pPr>
                      <a:endParaRPr lang="fr-FR" sz="1600" b="1" i="0" kern="1300" baseline="0" dirty="0">
                        <a:latin typeface="Roboto" panose="02000000000000000000" pitchFamily="2" charset="0"/>
                      </a:endParaRPr>
                    </a:p>
                    <a:p>
                      <a:pPr>
                        <a:lnSpc>
                          <a:spcPct val="114000"/>
                        </a:lnSpc>
                      </a:pPr>
                      <a:r>
                        <a:rPr lang="fr-FR" sz="1600" b="1" i="0" kern="1300" baseline="0" dirty="0">
                          <a:latin typeface="Roboto" panose="02000000000000000000" pitchFamily="2" charset="0"/>
                        </a:rPr>
                        <a:t>Après l’écoute</a:t>
                      </a:r>
                    </a:p>
                    <a:p>
                      <a:pPr>
                        <a:lnSpc>
                          <a:spcPct val="114000"/>
                        </a:lnSpc>
                      </a:pPr>
                      <a:endParaRPr lang="fr-FR" sz="5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134138">
                <a:tc>
                  <a:txBody>
                    <a:bodyPr/>
                    <a:lstStyle/>
                    <a:p>
                      <a:pPr>
                        <a:lnSpc>
                          <a:spcPct val="114000"/>
                        </a:lnSpc>
                      </a:pPr>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299327">
                <a:tc>
                  <a:txBody>
                    <a:bodyPr/>
                    <a:lstStyle/>
                    <a:p>
                      <a:pPr algn="just">
                        <a:lnSpc>
                          <a:spcPct val="114000"/>
                        </a:lnSpc>
                      </a:pPr>
                      <a:endParaRPr lang="fr-FR" sz="500" b="0" i="1" kern="1300" baseline="0" dirty="0">
                        <a:solidFill>
                          <a:schemeClr val="dk1"/>
                        </a:solidFill>
                        <a:effectLst/>
                        <a:latin typeface="Roboto Medium" panose="02000000000000000000" pitchFamily="2" charset="0"/>
                        <a:ea typeface="+mn-ea"/>
                        <a:cs typeface="+mn-cs"/>
                      </a:endParaRP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Rédigez une liste de conseils pour prendre en considération les métiers difficiles qu’on ne valorise pas. </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Filmez-vous face caméra pour réaliser des petits clips de 30’ où vous interpellez les spectateurs. Faites-leur comprendre qu’ils ne prennent pas suffisamment en considération certains métiers. </a:t>
                      </a:r>
                      <a:endParaRPr lang="fr-FR" sz="1000" b="0" i="0" kern="1300" baseline="0" dirty="0">
                        <a:latin typeface="Roboto" panose="02000000000000000000" pitchFamily="2" charset="0"/>
                      </a:endParaRPr>
                    </a:p>
                    <a:p>
                      <a:pPr algn="just">
                        <a:lnSpc>
                          <a:spcPct val="114000"/>
                        </a:lnSpc>
                      </a:pPr>
                      <a:endParaRPr lang="fr-FR" sz="1000" b="0" i="0" kern="1300" baseline="0" dirty="0">
                        <a:solidFill>
                          <a:schemeClr val="dk1"/>
                        </a:solidFill>
                        <a:effectLst/>
                        <a:latin typeface="Roboto Medium" panose="02000000000000000000" pitchFamily="2" charset="0"/>
                        <a:ea typeface="+mn-ea"/>
                        <a:cs typeface="+mn-cs"/>
                      </a:endParaRPr>
                    </a:p>
                    <a:p>
                      <a:pPr algn="just">
                        <a:lnSpc>
                          <a:spcPct val="114000"/>
                        </a:lnSpc>
                      </a:pPr>
                      <a:r>
                        <a:rPr lang="fr-FR" sz="1000" b="0" i="1" kern="1300" baseline="0" dirty="0">
                          <a:solidFill>
                            <a:srgbClr val="E05329"/>
                          </a:solidFill>
                          <a:effectLst/>
                          <a:latin typeface="Roboto Medium" panose="02000000000000000000" pitchFamily="2" charset="0"/>
                          <a:ea typeface="+mn-ea"/>
                          <a:cs typeface="+mn-cs"/>
                        </a:rPr>
                        <a:t>Et toi, c’est quand la dernière fois que tu as salué un éboueur en le regardant dans les yeux ?</a:t>
                      </a:r>
                    </a:p>
                    <a:p>
                      <a:pPr algn="just">
                        <a:lnSpc>
                          <a:spcPct val="114000"/>
                        </a:lnSpc>
                      </a:pPr>
                      <a:endParaRPr lang="fr-FR" sz="500" b="0" i="1" kern="1300" baseline="0" dirty="0">
                        <a:solidFill>
                          <a:srgbClr val="E05329"/>
                        </a:solidFill>
                        <a:effectLst/>
                        <a:latin typeface="Roboto Medium" panose="02000000000000000000" pitchFamily="2" charset="0"/>
                        <a:ea typeface="+mn-ea"/>
                        <a:cs typeface="+mn-cs"/>
                      </a:endParaRPr>
                    </a:p>
                    <a:p>
                      <a:pPr algn="just">
                        <a:lnSpc>
                          <a:spcPct val="114000"/>
                        </a:lnSpc>
                      </a:pPr>
                      <a:r>
                        <a:rPr lang="fr-FR" sz="1000" b="0" i="1" kern="1300" baseline="0" dirty="0">
                          <a:solidFill>
                            <a:srgbClr val="E05329"/>
                          </a:solidFill>
                          <a:effectLst/>
                          <a:latin typeface="Roboto Medium" panose="02000000000000000000" pitchFamily="2" charset="0"/>
                          <a:ea typeface="+mn-ea"/>
                          <a:cs typeface="+mn-cs"/>
                        </a:rPr>
                        <a:t>Quand tu quittes le bureau, tu prends soin de ranger tes affaires ? </a:t>
                      </a:r>
                    </a:p>
                    <a:p>
                      <a:pPr algn="just">
                        <a:lnSpc>
                          <a:spcPct val="114000"/>
                        </a:lnSpc>
                      </a:pPr>
                      <a:endParaRPr lang="fr-FR" sz="500" b="0" i="1" kern="1300" baseline="0" dirty="0">
                        <a:solidFill>
                          <a:srgbClr val="E05329"/>
                        </a:solidFill>
                        <a:effectLst/>
                        <a:latin typeface="Roboto Medium" panose="02000000000000000000" pitchFamily="2" charset="0"/>
                        <a:ea typeface="+mn-ea"/>
                        <a:cs typeface="+mn-cs"/>
                      </a:endParaRPr>
                    </a:p>
                    <a:p>
                      <a:pPr algn="just">
                        <a:lnSpc>
                          <a:spcPct val="114000"/>
                        </a:lnSpc>
                      </a:pPr>
                      <a:r>
                        <a:rPr lang="fr-FR" sz="1000" b="0" i="1" kern="1300" baseline="0" dirty="0">
                          <a:solidFill>
                            <a:srgbClr val="E05329"/>
                          </a:solidFill>
                          <a:effectLst/>
                          <a:latin typeface="Roboto Medium" panose="02000000000000000000" pitchFamily="2" charset="0"/>
                          <a:ea typeface="+mn-ea"/>
                          <a:cs typeface="+mn-cs"/>
                        </a:rPr>
                        <a:t>C’est quand la dernière fois que tu as souri à un serveur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267003">
                <a:tc>
                  <a:txBody>
                    <a:bodyPr/>
                    <a:lstStyle/>
                    <a:p>
                      <a:pPr algn="just">
                        <a:lnSpc>
                          <a:spcPct val="114000"/>
                        </a:lnSpc>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Santé » </a:t>
            </a:r>
            <a:r>
              <a:rPr lang="fr-FR" sz="1200" dirty="0">
                <a:latin typeface="Roboto" panose="02000000000000000000" pitchFamily="2" charset="0"/>
                <a:ea typeface="Roboto" panose="02000000000000000000" pitchFamily="2" charset="0"/>
              </a:rPr>
              <a:t>Stromae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Alizée </a:t>
            </a:r>
            <a:r>
              <a:rPr lang="fr-FR" sz="800" kern="1000" dirty="0" err="1">
                <a:latin typeface="Roboto Light" panose="02000000000000000000" pitchFamily="2" charset="0"/>
                <a:ea typeface="Roboto" panose="02000000000000000000" pitchFamily="2" charset="0"/>
              </a:rPr>
              <a:t>Giorgetta</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custDataLst>
              <p:tags r:id="rId5"/>
            </p:custDataLst>
            <p:extLst>
              <p:ext uri="{D42A27DB-BD31-4B8C-83A1-F6EECF244321}">
                <p14:modId xmlns:p14="http://schemas.microsoft.com/office/powerpoint/2010/main" val="1003560508"/>
              </p:ext>
            </p:extLst>
          </p:nvPr>
        </p:nvGraphicFramePr>
        <p:xfrm>
          <a:off x="325877" y="1311555"/>
          <a:ext cx="3279702" cy="840103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18109">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06771">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602382">
                <a:tc>
                  <a:txBody>
                    <a:bodyPr/>
                    <a:lstStyle/>
                    <a:p>
                      <a:pPr algn="just">
                        <a:lnSpc>
                          <a:spcPct val="114000"/>
                        </a:lnSpc>
                      </a:pPr>
                      <a:endParaRPr lang="fr-FR" sz="500" b="0" i="0" kern="1300" baseline="0" dirty="0">
                        <a:solidFill>
                          <a:schemeClr val="dk1"/>
                        </a:solidFill>
                        <a:effectLst/>
                        <a:latin typeface="Roboto Medium" panose="02000000000000000000" pitchFamily="2" charset="0"/>
                        <a:ea typeface="+mn-ea"/>
                        <a:cs typeface="+mn-cs"/>
                      </a:endParaRP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Décrivez dans quelle(s) circonstance(s) peut-on utiliser l’expression « Santé ! ». </a:t>
                      </a:r>
                    </a:p>
                    <a:p>
                      <a:pPr algn="just">
                        <a:lnSpc>
                          <a:spcPct val="114000"/>
                        </a:lnSpc>
                      </a:pPr>
                      <a:r>
                        <a:rPr lang="fr-FR" sz="1000" b="0" i="0" kern="1300" baseline="0" dirty="0">
                          <a:solidFill>
                            <a:schemeClr val="dk1"/>
                          </a:solidFill>
                          <a:effectLst/>
                          <a:latin typeface="Roboto Medium" panose="02000000000000000000" pitchFamily="2" charset="0"/>
                          <a:ea typeface="+mn-ea"/>
                          <a:cs typeface="+mn-cs"/>
                        </a:rPr>
                        <a:t>Imaginez la thématique de la chanson.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1" kern="1300" baseline="0" dirty="0">
                          <a:solidFill>
                            <a:srgbClr val="E05329"/>
                          </a:solidFill>
                          <a:effectLst/>
                          <a:latin typeface="Roboto Medium" panose="02000000000000000000" pitchFamily="2" charset="0"/>
                          <a:ea typeface="+mn-ea"/>
                          <a:cs typeface="+mn-cs"/>
                        </a:rPr>
                        <a:t>Piste de correction :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1" kern="1300" baseline="0" dirty="0">
                          <a:solidFill>
                            <a:srgbClr val="E05329"/>
                          </a:solidFill>
                          <a:effectLst/>
                          <a:latin typeface="Roboto Medium" panose="02000000000000000000" pitchFamily="2" charset="0"/>
                          <a:ea typeface="+mn-ea"/>
                          <a:cs typeface="+mn-cs"/>
                        </a:rPr>
                        <a:t>C’est un mot qu’on utilise quand on trinque, pour célébrer quelque chose ou quelqu’un.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i="1" kern="1300" baseline="0" dirty="0">
                          <a:solidFill>
                            <a:srgbClr val="E05329"/>
                          </a:solidFill>
                          <a:effectLst/>
                          <a:latin typeface="Roboto Medium" panose="02000000000000000000" pitchFamily="2" charset="0"/>
                          <a:ea typeface="+mn-ea"/>
                          <a:cs typeface="+mn-cs"/>
                        </a:rPr>
                        <a:t>Peut-être que le thème de la chanson va être la fête. </a:t>
                      </a:r>
                    </a:p>
                    <a:p>
                      <a:pPr>
                        <a:lnSpc>
                          <a:spcPct val="114000"/>
                        </a:lnSpc>
                      </a:pPr>
                      <a:endParaRPr lang="fr-FR" sz="1000" b="0" i="0" kern="1300" baseline="0" dirty="0">
                        <a:solidFill>
                          <a:schemeClr val="dk1"/>
                        </a:solidFill>
                        <a:effectLst/>
                        <a:latin typeface="Roboto Medium" panose="02000000000000000000" pitchFamily="2" charset="0"/>
                        <a:ea typeface="+mn-ea"/>
                        <a:cs typeface="+mn-cs"/>
                      </a:endParaRPr>
                    </a:p>
                    <a:p>
                      <a:pPr>
                        <a:lnSpc>
                          <a:spcPct val="114000"/>
                        </a:lnSpc>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18109">
                <a:tc>
                  <a:txBody>
                    <a:bodyPr/>
                    <a:lstStyle/>
                    <a:p>
                      <a:pPr marL="0" marR="0" lvl="0" indent="0" algn="l" defTabSz="755934" rtl="0" eaLnBrk="1" fontAlgn="auto" latinLnBrk="0" hangingPunct="1">
                        <a:lnSpc>
                          <a:spcPct val="114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06771">
                <a:tc>
                  <a:txBody>
                    <a:bodyPr/>
                    <a:lstStyle/>
                    <a:p>
                      <a:pPr marL="0" marR="0" lvl="0" indent="0" algn="l" defTabSz="755934" rtl="0" eaLnBrk="1" fontAlgn="auto" latinLnBrk="0" hangingPunct="1">
                        <a:lnSpc>
                          <a:spcPct val="114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2623408">
                <a:tc>
                  <a:txBody>
                    <a:bodyPr/>
                    <a:lstStyle/>
                    <a:p>
                      <a:pPr>
                        <a:lnSpc>
                          <a:spcPct val="114000"/>
                        </a:lnSpc>
                      </a:pPr>
                      <a:endParaRPr lang="fr-FR" sz="500" b="0" i="0" kern="1300" baseline="0" dirty="0">
                        <a:solidFill>
                          <a:schemeClr val="dk1"/>
                        </a:solidFill>
                        <a:effectLst/>
                        <a:latin typeface="Roboto" panose="02000000000000000000" pitchFamily="2" charset="0"/>
                        <a:ea typeface="+mn-ea"/>
                        <a:cs typeface="+mn-cs"/>
                      </a:endParaRPr>
                    </a:p>
                    <a:p>
                      <a:pPr marL="0" indent="0" algn="just">
                        <a:lnSpc>
                          <a:spcPct val="114000"/>
                        </a:lnSpc>
                        <a:buNone/>
                      </a:pPr>
                      <a:r>
                        <a:rPr lang="fr-FR" sz="1000" b="0" i="0" kern="1300" baseline="0" dirty="0">
                          <a:solidFill>
                            <a:schemeClr val="dk1"/>
                          </a:solidFill>
                          <a:effectLst/>
                          <a:latin typeface="Roboto Medium" panose="02000000000000000000" pitchFamily="2" charset="0"/>
                          <a:ea typeface="+mn-ea"/>
                          <a:cs typeface="+mn-cs"/>
                        </a:rPr>
                        <a:t>Fermez les yeux, écoutez la chanson et répondez aux questions. </a:t>
                      </a:r>
                    </a:p>
                    <a:p>
                      <a:pPr marL="228600" indent="-228600" algn="just">
                        <a:lnSpc>
                          <a:spcPct val="114000"/>
                        </a:lnSpc>
                        <a:buAutoNum type="arabicPeriod"/>
                      </a:pPr>
                      <a:r>
                        <a:rPr lang="fr-FR" sz="1000" b="0" i="0" kern="1300" baseline="0" dirty="0">
                          <a:solidFill>
                            <a:schemeClr val="dk1"/>
                          </a:solidFill>
                          <a:effectLst/>
                          <a:latin typeface="Roboto Medium" panose="02000000000000000000" pitchFamily="2" charset="0"/>
                          <a:ea typeface="+mn-ea"/>
                          <a:cs typeface="+mn-cs"/>
                        </a:rPr>
                        <a:t>Quelle famille d’instrument reconnaissez-vous ? </a:t>
                      </a:r>
                    </a:p>
                    <a:p>
                      <a:pPr marL="0" indent="0" algn="just">
                        <a:lnSpc>
                          <a:spcPct val="114000"/>
                        </a:lnSpc>
                        <a:buFont typeface="Wingdings" panose="05000000000000000000" pitchFamily="2" charset="2"/>
                        <a:buNone/>
                      </a:pPr>
                      <a:r>
                        <a:rPr lang="fr-FR" sz="1000" b="0" i="1" kern="1300" baseline="0" dirty="0">
                          <a:solidFill>
                            <a:srgbClr val="E05329"/>
                          </a:solidFill>
                          <a:effectLst/>
                          <a:latin typeface="Roboto Medium" panose="02000000000000000000" pitchFamily="2" charset="0"/>
                          <a:ea typeface="+mn-ea"/>
                          <a:cs typeface="+mn-cs"/>
                        </a:rPr>
                        <a:t>Des cordes et des percussions</a:t>
                      </a:r>
                    </a:p>
                    <a:p>
                      <a:pPr marL="0" indent="0" algn="just">
                        <a:lnSpc>
                          <a:spcPct val="114000"/>
                        </a:lnSpc>
                        <a:buFont typeface="Wingdings" panose="05000000000000000000" pitchFamily="2" charset="2"/>
                        <a:buNone/>
                      </a:pPr>
                      <a:endParaRPr lang="fr-FR" sz="500" b="0" i="0" kern="1300" baseline="0" dirty="0">
                        <a:solidFill>
                          <a:schemeClr val="dk1"/>
                        </a:solidFill>
                        <a:effectLst/>
                        <a:latin typeface="Roboto Medium" panose="02000000000000000000" pitchFamily="2" charset="0"/>
                        <a:ea typeface="+mn-ea"/>
                        <a:cs typeface="+mn-cs"/>
                      </a:endParaRPr>
                    </a:p>
                    <a:p>
                      <a:pPr marL="0" indent="0" algn="just">
                        <a:lnSpc>
                          <a:spcPct val="114000"/>
                        </a:lnSpc>
                        <a:buFont typeface="Wingdings" panose="05000000000000000000" pitchFamily="2" charset="2"/>
                        <a:buNone/>
                      </a:pPr>
                      <a:r>
                        <a:rPr lang="fr-FR" sz="1000" b="0" i="0" kern="1300" baseline="0" dirty="0">
                          <a:solidFill>
                            <a:schemeClr val="dk1"/>
                          </a:solidFill>
                          <a:effectLst/>
                          <a:latin typeface="Roboto Medium" panose="02000000000000000000" pitchFamily="2" charset="0"/>
                          <a:ea typeface="+mn-ea"/>
                          <a:cs typeface="+mn-cs"/>
                        </a:rPr>
                        <a:t>2. Comment caractériseriez-vous le style de la chanson ? (Rock, jazz, latino, électro…) </a:t>
                      </a:r>
                    </a:p>
                    <a:p>
                      <a:pPr marL="0" indent="0" algn="just">
                        <a:lnSpc>
                          <a:spcPct val="114000"/>
                        </a:lnSpc>
                        <a:buFont typeface="Wingdings" panose="05000000000000000000" pitchFamily="2" charset="2"/>
                        <a:buNone/>
                      </a:pPr>
                      <a:r>
                        <a:rPr lang="fr-FR" sz="1000" b="0" i="1" kern="1300" baseline="0" dirty="0">
                          <a:solidFill>
                            <a:srgbClr val="E05329"/>
                          </a:solidFill>
                          <a:effectLst/>
                          <a:latin typeface="Roboto Medium" panose="02000000000000000000" pitchFamily="2" charset="0"/>
                          <a:ea typeface="+mn-ea"/>
                          <a:cs typeface="+mn-cs"/>
                        </a:rPr>
                        <a:t>C’est une musique électro avec des touches africaines et latinos. </a:t>
                      </a:r>
                    </a:p>
                    <a:p>
                      <a:pPr marL="0" indent="0" algn="just">
                        <a:lnSpc>
                          <a:spcPct val="114000"/>
                        </a:lnSpc>
                        <a:buNone/>
                      </a:pPr>
                      <a:endParaRPr lang="fr-FR" sz="500" b="0" i="0" kern="1300" baseline="0" dirty="0">
                        <a:solidFill>
                          <a:schemeClr val="dk1"/>
                        </a:solidFill>
                        <a:effectLst/>
                        <a:latin typeface="Roboto Medium" panose="02000000000000000000" pitchFamily="2" charset="0"/>
                        <a:ea typeface="+mn-ea"/>
                        <a:cs typeface="+mn-cs"/>
                      </a:endParaRPr>
                    </a:p>
                    <a:p>
                      <a:pPr marL="0" indent="0" algn="just">
                        <a:lnSpc>
                          <a:spcPct val="114000"/>
                        </a:lnSpc>
                        <a:buNone/>
                      </a:pPr>
                      <a:r>
                        <a:rPr lang="fr-FR" sz="1000" b="0" i="0" kern="1300" baseline="0" dirty="0">
                          <a:solidFill>
                            <a:schemeClr val="dk1"/>
                          </a:solidFill>
                          <a:effectLst/>
                          <a:latin typeface="Roboto Medium" panose="02000000000000000000" pitchFamily="2" charset="0"/>
                          <a:ea typeface="+mn-ea"/>
                          <a:cs typeface="+mn-cs"/>
                        </a:rPr>
                        <a:t>3. Concentrez-vous sur la voix du chanteur, que remarquez-vous ? </a:t>
                      </a:r>
                    </a:p>
                    <a:p>
                      <a:pPr marL="0" indent="0" algn="just">
                        <a:lnSpc>
                          <a:spcPct val="114000"/>
                        </a:lnSpc>
                        <a:buFont typeface="Wingdings" panose="05000000000000000000" pitchFamily="2" charset="2"/>
                        <a:buNone/>
                      </a:pPr>
                      <a:r>
                        <a:rPr lang="fr-FR" sz="1000" b="0" i="1" kern="1300" baseline="0" dirty="0">
                          <a:solidFill>
                            <a:srgbClr val="E05329"/>
                          </a:solidFill>
                          <a:effectLst/>
                          <a:latin typeface="Roboto Medium" panose="02000000000000000000" pitchFamily="2" charset="0"/>
                          <a:ea typeface="+mn-ea"/>
                          <a:cs typeface="+mn-cs"/>
                        </a:rPr>
                        <a:t>Il change sa voix en fonction du couplet. </a:t>
                      </a:r>
                    </a:p>
                    <a:p>
                      <a:pPr marL="0" indent="0" algn="just">
                        <a:lnSpc>
                          <a:spcPct val="114000"/>
                        </a:lnSpc>
                        <a:buFont typeface="Wingdings" panose="05000000000000000000" pitchFamily="2" charset="2"/>
                        <a:buNone/>
                      </a:pPr>
                      <a:r>
                        <a:rPr lang="fr-FR" sz="1000" b="0" i="1" kern="1300" baseline="0" dirty="0">
                          <a:solidFill>
                            <a:srgbClr val="E05329"/>
                          </a:solidFill>
                          <a:effectLst/>
                          <a:latin typeface="Roboto Medium" panose="02000000000000000000" pitchFamily="2" charset="0"/>
                          <a:ea typeface="+mn-ea"/>
                          <a:cs typeface="+mn-cs"/>
                        </a:rPr>
                        <a:t>Il répète certains mot ou certaines phrases.</a:t>
                      </a:r>
                    </a:p>
                    <a:p>
                      <a:pPr marL="0" indent="0" algn="just">
                        <a:lnSpc>
                          <a:spcPct val="114000"/>
                        </a:lnSpc>
                        <a:buFont typeface="Wingdings" panose="05000000000000000000" pitchFamily="2" charset="2"/>
                        <a:buNone/>
                      </a:pPr>
                      <a:r>
                        <a:rPr lang="fr-FR" sz="1000" b="0" i="1" kern="1300" baseline="0" dirty="0">
                          <a:solidFill>
                            <a:srgbClr val="E05329"/>
                          </a:solidFill>
                          <a:effectLst/>
                          <a:latin typeface="Roboto Medium" panose="02000000000000000000" pitchFamily="2" charset="0"/>
                          <a:ea typeface="+mn-ea"/>
                          <a:cs typeface="+mn-cs"/>
                        </a:rPr>
                        <a:t>Il insiste sur le son « R ».</a:t>
                      </a:r>
                    </a:p>
                    <a:p>
                      <a:pPr marL="0" indent="0" algn="just">
                        <a:lnSpc>
                          <a:spcPct val="114000"/>
                        </a:lnSpc>
                        <a:buFont typeface="Wingdings" panose="05000000000000000000" pitchFamily="2" charset="2"/>
                        <a:buNone/>
                      </a:pPr>
                      <a:r>
                        <a:rPr lang="fr-FR" sz="1000" b="0" i="1" kern="1300" baseline="0" dirty="0">
                          <a:solidFill>
                            <a:srgbClr val="E05329"/>
                          </a:solidFill>
                          <a:effectLst/>
                          <a:latin typeface="Roboto Medium" panose="02000000000000000000" pitchFamily="2" charset="0"/>
                          <a:ea typeface="+mn-ea"/>
                          <a:cs typeface="+mn-cs"/>
                        </a:rPr>
                        <a:t>Il fait des rimes.</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42868">
                <a:tc>
                  <a:txBody>
                    <a:bodyPr/>
                    <a:lstStyle/>
                    <a:p>
                      <a:pPr>
                        <a:lnSpc>
                          <a:spcPct val="114000"/>
                        </a:lnSpc>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06771">
                <a:tc>
                  <a:txBody>
                    <a:bodyPr/>
                    <a:lstStyle/>
                    <a:p>
                      <a:pPr>
                        <a:lnSpc>
                          <a:spcPct val="114000"/>
                        </a:lnSpc>
                      </a:pPr>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2587317">
                <a:tc>
                  <a:txBody>
                    <a:bodyPr/>
                    <a:lstStyle/>
                    <a:p>
                      <a:pPr algn="just">
                        <a:lnSpc>
                          <a:spcPct val="114000"/>
                        </a:lnSpc>
                      </a:pPr>
                      <a:endParaRPr lang="fr-FR" sz="500" b="0" kern="1300" baseline="0" dirty="0">
                        <a:solidFill>
                          <a:schemeClr val="dk1"/>
                        </a:solidFill>
                        <a:effectLst/>
                        <a:latin typeface="Roboto" panose="02000000000000000000" pitchFamily="2" charset="0"/>
                        <a:ea typeface="+mn-ea"/>
                        <a:cs typeface="+mn-cs"/>
                      </a:endParaRPr>
                    </a:p>
                    <a:p>
                      <a:pPr marL="228600" indent="-228600" algn="just">
                        <a:lnSpc>
                          <a:spcPct val="114000"/>
                        </a:lnSpc>
                        <a:buAutoNum type="alphaUcPeriod"/>
                      </a:pPr>
                      <a:r>
                        <a:rPr lang="fr-FR" sz="1000" b="0" kern="1300" baseline="0" dirty="0">
                          <a:solidFill>
                            <a:schemeClr val="dk1"/>
                          </a:solidFill>
                          <a:effectLst/>
                          <a:latin typeface="Roboto Medium" panose="02000000000000000000" pitchFamily="2" charset="0"/>
                          <a:ea typeface="+mn-ea"/>
                          <a:cs typeface="+mn-cs"/>
                        </a:rPr>
                        <a:t>Numérotez les couplets où les effets décrits sont utilisés par le chanteur pour faire passer son message.</a:t>
                      </a:r>
                    </a:p>
                    <a:p>
                      <a:pPr marL="171450" indent="-171450" algn="just">
                        <a:lnSpc>
                          <a:spcPct val="114000"/>
                        </a:lnSpc>
                        <a:buFont typeface="Wingdings" panose="05000000000000000000" pitchFamily="2" charset="2"/>
                        <a:buChar char="§"/>
                      </a:pPr>
                      <a:r>
                        <a:rPr lang="fr-FR" sz="1000" b="0" i="1" kern="1300" baseline="0" dirty="0">
                          <a:solidFill>
                            <a:srgbClr val="E05329"/>
                          </a:solidFill>
                          <a:effectLst/>
                          <a:latin typeface="Roboto Medium" panose="02000000000000000000" pitchFamily="2" charset="0"/>
                          <a:ea typeface="+mn-ea"/>
                          <a:cs typeface="+mn-cs"/>
                        </a:rPr>
                        <a:t>Il imite une personne impolie et mécontente d’un service.</a:t>
                      </a:r>
                    </a:p>
                    <a:p>
                      <a:pPr marL="0" indent="0" algn="just">
                        <a:lnSpc>
                          <a:spcPct val="114000"/>
                        </a:lnSpc>
                        <a:buFont typeface="Wingdings" panose="05000000000000000000" pitchFamily="2" charset="2"/>
                        <a:buNone/>
                      </a:pPr>
                      <a:r>
                        <a:rPr lang="fr-FR" sz="1000" b="0" i="1" kern="1300" baseline="0" dirty="0">
                          <a:solidFill>
                            <a:srgbClr val="E05329"/>
                          </a:solidFill>
                          <a:effectLst/>
                          <a:latin typeface="Roboto Medium" panose="02000000000000000000" pitchFamily="2" charset="0"/>
                          <a:ea typeface="+mn-ea"/>
                          <a:cs typeface="+mn-cs"/>
                          <a:sym typeface="Wingdings" panose="05000000000000000000" pitchFamily="2" charset="2"/>
                        </a:rPr>
                        <a:t> Couplet n°2</a:t>
                      </a:r>
                      <a:endParaRPr lang="fr-FR" sz="1000" b="0" i="1" kern="1300" baseline="0" dirty="0">
                        <a:solidFill>
                          <a:srgbClr val="E05329"/>
                        </a:solidFill>
                        <a:effectLst/>
                        <a:latin typeface="Roboto Medium" panose="02000000000000000000" pitchFamily="2" charset="0"/>
                        <a:ea typeface="+mn-ea"/>
                        <a:cs typeface="+mn-cs"/>
                      </a:endParaRPr>
                    </a:p>
                    <a:p>
                      <a:pPr marL="171450" marR="0" lvl="0" indent="-171450" algn="just" defTabSz="755934" rtl="0" eaLnBrk="1" fontAlgn="auto" latinLnBrk="0" hangingPunct="1">
                        <a:lnSpc>
                          <a:spcPct val="114000"/>
                        </a:lnSpc>
                        <a:spcBef>
                          <a:spcPts val="0"/>
                        </a:spcBef>
                        <a:spcAft>
                          <a:spcPts val="0"/>
                        </a:spcAft>
                        <a:buClrTx/>
                        <a:buSzTx/>
                        <a:buFont typeface="Wingdings" panose="05000000000000000000" pitchFamily="2" charset="2"/>
                        <a:buChar char="§"/>
                        <a:tabLst/>
                        <a:defRPr/>
                      </a:pPr>
                      <a:r>
                        <a:rPr lang="fr-FR" sz="1000" b="0" i="1" kern="1300" baseline="0" dirty="0">
                          <a:solidFill>
                            <a:srgbClr val="E05329"/>
                          </a:solidFill>
                          <a:effectLst/>
                          <a:latin typeface="Roboto Medium" panose="02000000000000000000" pitchFamily="2" charset="0"/>
                          <a:ea typeface="+mn-ea"/>
                          <a:cs typeface="+mn-cs"/>
                        </a:rPr>
                        <a:t>Il liste les métiers à qui il veut rendre hommage. </a:t>
                      </a:r>
                    </a:p>
                    <a:p>
                      <a:pPr marL="0" marR="0" lvl="0" indent="0" algn="just" defTabSz="755934" rtl="0" eaLnBrk="1" fontAlgn="auto" latinLnBrk="0" hangingPunct="1">
                        <a:lnSpc>
                          <a:spcPct val="114000"/>
                        </a:lnSpc>
                        <a:spcBef>
                          <a:spcPts val="0"/>
                        </a:spcBef>
                        <a:spcAft>
                          <a:spcPts val="0"/>
                        </a:spcAft>
                        <a:buClrTx/>
                        <a:buSzTx/>
                        <a:buFont typeface="Wingdings" panose="05000000000000000000" pitchFamily="2" charset="2"/>
                        <a:buNone/>
                        <a:tabLst/>
                        <a:defRPr/>
                      </a:pPr>
                      <a:r>
                        <a:rPr lang="fr-FR" sz="1000" b="0" i="1" kern="1300" baseline="0" dirty="0">
                          <a:solidFill>
                            <a:srgbClr val="E05329"/>
                          </a:solidFill>
                          <a:effectLst/>
                          <a:latin typeface="Roboto Medium" panose="02000000000000000000" pitchFamily="2" charset="0"/>
                          <a:ea typeface="+mn-ea"/>
                          <a:cs typeface="+mn-cs"/>
                          <a:sym typeface="Wingdings" panose="05000000000000000000" pitchFamily="2" charset="2"/>
                        </a:rPr>
                        <a:t> Couplet n°4</a:t>
                      </a:r>
                      <a:endParaRPr lang="fr-FR" sz="1000" b="0" i="1" kern="1300" baseline="0" dirty="0">
                        <a:solidFill>
                          <a:srgbClr val="E05329"/>
                        </a:solidFill>
                        <a:effectLst/>
                        <a:latin typeface="Roboto Medium" panose="02000000000000000000" pitchFamily="2" charset="0"/>
                        <a:ea typeface="+mn-ea"/>
                        <a:cs typeface="+mn-cs"/>
                      </a:endParaRPr>
                    </a:p>
                    <a:p>
                      <a:pPr marL="171450" indent="-171450" algn="just">
                        <a:lnSpc>
                          <a:spcPct val="114000"/>
                        </a:lnSpc>
                        <a:buFont typeface="Wingdings" panose="05000000000000000000" pitchFamily="2" charset="2"/>
                        <a:buChar char="§"/>
                      </a:pPr>
                      <a:r>
                        <a:rPr lang="fr-FR" sz="1000" b="0" i="1" kern="1300" baseline="0" dirty="0">
                          <a:solidFill>
                            <a:srgbClr val="E05329"/>
                          </a:solidFill>
                          <a:effectLst/>
                          <a:latin typeface="Roboto Medium" panose="02000000000000000000" pitchFamily="2" charset="0"/>
                          <a:ea typeface="+mn-ea"/>
                          <a:cs typeface="+mn-cs"/>
                        </a:rPr>
                        <a:t>Il s’adresse aux personnes nominalement et les tutoie. </a:t>
                      </a:r>
                    </a:p>
                    <a:p>
                      <a:pPr marL="0" marR="0" lvl="0" indent="0" algn="just" defTabSz="755934" rtl="0" eaLnBrk="1" fontAlgn="auto" latinLnBrk="0" hangingPunct="1">
                        <a:lnSpc>
                          <a:spcPct val="114000"/>
                        </a:lnSpc>
                        <a:spcBef>
                          <a:spcPts val="0"/>
                        </a:spcBef>
                        <a:spcAft>
                          <a:spcPts val="0"/>
                        </a:spcAft>
                        <a:buClrTx/>
                        <a:buSzTx/>
                        <a:buFont typeface="Wingdings" panose="05000000000000000000" pitchFamily="2" charset="2"/>
                        <a:buNone/>
                        <a:tabLst/>
                        <a:defRPr/>
                      </a:pPr>
                      <a:r>
                        <a:rPr lang="fr-FR" sz="1000" b="0" i="1" kern="1300" baseline="0" dirty="0">
                          <a:solidFill>
                            <a:srgbClr val="E05329"/>
                          </a:solidFill>
                          <a:effectLst/>
                          <a:latin typeface="Roboto Medium" panose="02000000000000000000" pitchFamily="2" charset="0"/>
                          <a:ea typeface="+mn-ea"/>
                          <a:cs typeface="+mn-cs"/>
                          <a:sym typeface="Wingdings" panose="05000000000000000000" pitchFamily="2" charset="2"/>
                        </a:rPr>
                        <a:t> Couplet n°1</a:t>
                      </a:r>
                      <a:endParaRPr lang="fr-FR" sz="1000" b="0" i="1" kern="1300" baseline="0" dirty="0">
                        <a:solidFill>
                          <a:srgbClr val="E05329"/>
                        </a:solidFill>
                        <a:effectLst/>
                        <a:latin typeface="Roboto Medium" panose="02000000000000000000" pitchFamily="2" charset="0"/>
                        <a:ea typeface="+mn-ea"/>
                        <a:cs typeface="+mn-cs"/>
                      </a:endParaRPr>
                    </a:p>
                    <a:p>
                      <a:pPr marL="171450" indent="-171450" algn="just">
                        <a:lnSpc>
                          <a:spcPct val="114000"/>
                        </a:lnSpc>
                        <a:buFont typeface="Wingdings" panose="05000000000000000000" pitchFamily="2" charset="2"/>
                        <a:buChar char="§"/>
                      </a:pPr>
                      <a:r>
                        <a:rPr lang="fr-FR" sz="1000" b="0" i="1" kern="1300" baseline="0" dirty="0">
                          <a:solidFill>
                            <a:srgbClr val="E05329"/>
                          </a:solidFill>
                          <a:effectLst/>
                          <a:latin typeface="Roboto Medium" panose="02000000000000000000" pitchFamily="2" charset="0"/>
                          <a:ea typeface="+mn-ea"/>
                          <a:cs typeface="+mn-cs"/>
                        </a:rPr>
                        <a:t>Il se fait le porte-parole d’une personne qui fait le ménage et répond à un client irrespectueux. </a:t>
                      </a:r>
                    </a:p>
                    <a:p>
                      <a:pPr marL="0" marR="0" lvl="0" indent="0" algn="just" defTabSz="755934" rtl="0" eaLnBrk="1" fontAlgn="auto" latinLnBrk="0" hangingPunct="1">
                        <a:lnSpc>
                          <a:spcPct val="114000"/>
                        </a:lnSpc>
                        <a:spcBef>
                          <a:spcPts val="0"/>
                        </a:spcBef>
                        <a:spcAft>
                          <a:spcPts val="0"/>
                        </a:spcAft>
                        <a:buClrTx/>
                        <a:buSzTx/>
                        <a:buFont typeface="Wingdings" panose="05000000000000000000" pitchFamily="2" charset="2"/>
                        <a:buNone/>
                        <a:tabLst/>
                        <a:defRPr/>
                      </a:pPr>
                      <a:r>
                        <a:rPr lang="fr-FR" sz="1000" b="0" i="1" kern="1300" baseline="0" dirty="0">
                          <a:solidFill>
                            <a:srgbClr val="E05329"/>
                          </a:solidFill>
                          <a:effectLst/>
                          <a:latin typeface="Roboto Medium" panose="02000000000000000000" pitchFamily="2" charset="0"/>
                          <a:ea typeface="+mn-ea"/>
                          <a:cs typeface="+mn-cs"/>
                          <a:sym typeface="Wingdings" panose="05000000000000000000" pitchFamily="2" charset="2"/>
                        </a:rPr>
                        <a:t> Couplet n°3</a:t>
                      </a:r>
                      <a:endParaRPr lang="fr-FR" sz="1000" b="0" i="1" kern="1300" baseline="0" dirty="0">
                        <a:solidFill>
                          <a:srgbClr val="E05329"/>
                        </a:solidFill>
                        <a:effectLst/>
                        <a:latin typeface="Roboto Medium" panose="02000000000000000000" pitchFamily="2" charset="0"/>
                        <a:ea typeface="+mn-ea"/>
                        <a:cs typeface="+mn-cs"/>
                      </a:endParaRPr>
                    </a:p>
                    <a:p>
                      <a:pPr algn="just">
                        <a:lnSpc>
                          <a:spcPct val="114000"/>
                        </a:lnSpc>
                      </a:pPr>
                      <a:r>
                        <a:rPr lang="fr-FR" sz="1000" b="0" kern="1300" baseline="0" dirty="0">
                          <a:solidFill>
                            <a:schemeClr val="dk1"/>
                          </a:solidFill>
                          <a:effectLst/>
                          <a:latin typeface="Roboto Medium" panose="02000000000000000000" pitchFamily="2" charset="0"/>
                          <a:ea typeface="+mn-ea"/>
                          <a:cs typeface="+mn-cs"/>
                        </a:rPr>
                        <a:t>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custDataLst>
              <p:tags r:id="rId6"/>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SOCIÉTÉ</a:t>
            </a:r>
          </a:p>
        </p:txBody>
      </p:sp>
    </p:spTree>
    <p:extLst>
      <p:ext uri="{BB962C8B-B14F-4D97-AF65-F5344CB8AC3E}">
        <p14:creationId xmlns:p14="http://schemas.microsoft.com/office/powerpoint/2010/main" val="3654016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7"/>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2948</TotalTime>
  <Words>1559</Words>
  <Application>Microsoft Office PowerPoint</Application>
  <PresentationFormat>Personnalisé</PresentationFormat>
  <Paragraphs>220</Paragraphs>
  <Slides>5</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vt:i4>
      </vt:variant>
    </vt:vector>
  </HeadingPairs>
  <TitlesOfParts>
    <vt:vector size="16" baseType="lpstr">
      <vt:lpstr>Arial</vt:lpstr>
      <vt:lpstr>Calibri</vt:lpstr>
      <vt:lpstr>Calibri Light</vt:lpstr>
      <vt:lpstr>Proto Grotesk</vt:lpstr>
      <vt:lpstr>Roboto</vt:lpstr>
      <vt:lpstr>Roboto Black</vt:lpstr>
      <vt:lpstr>Roboto Light</vt:lpstr>
      <vt:lpstr>Roboto Medium</vt:lpstr>
      <vt:lpstr>Tahoma</vt:lpstr>
      <vt:lpstr>Wingdings</vt:lpstr>
      <vt:lpstr>Thème Office</vt:lpstr>
      <vt:lpstr>Santé</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Laurence ROGY</cp:lastModifiedBy>
  <cp:revision>101</cp:revision>
  <cp:lastPrinted>2022-05-02T09:48:25Z</cp:lastPrinted>
  <dcterms:created xsi:type="dcterms:W3CDTF">2022-03-24T14:32:05Z</dcterms:created>
  <dcterms:modified xsi:type="dcterms:W3CDTF">2022-09-16T10:39:57Z</dcterms:modified>
</cp:coreProperties>
</file>