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tags/tag14.xml" ContentType="application/vnd.openxmlformats-officedocument.presentationml.tags+xml"/>
  <Override PartName="/ppt/tags/tag54.xml" ContentType="application/vnd.openxmlformats-officedocument.presentationml.tags+xml"/>
  <Override PartName="/ppt/tags/tag53.xml" ContentType="application/vnd.openxmlformats-officedocument.presentationml.tags+xml"/>
  <Override PartName="/ppt/tags/tag56.xml" ContentType="application/vnd.openxmlformats-officedocument.presentationml.tags+xml"/>
  <Override PartName="/ppt/tags/tag55.xml" ContentType="application/vnd.openxmlformats-officedocument.presentationml.tags+xml"/>
  <Override PartName="/ppt/tags/tag57.xml" ContentType="application/vnd.openxmlformats-officedocument.presentationml.tags+xml"/>
  <Override PartName="/ppt/tags/tag51.xml" ContentType="application/vnd.openxmlformats-officedocument.presentationml.tags+xml"/>
  <Override PartName="/ppt/tags/tag50.xml" ContentType="application/vnd.openxmlformats-officedocument.presentationml.tags+xml"/>
  <Override PartName="/ppt/tags/tag49.xml" ContentType="application/vnd.openxmlformats-officedocument.presentationml.tags+xml"/>
  <Override PartName="/ppt/tags/tag48.xml" ContentType="application/vnd.openxmlformats-officedocument.presentationml.tags+xml"/>
  <Override PartName="/ppt/tags/tag52.xml" ContentType="application/vnd.openxmlformats-officedocument.presentationml.tags+xml"/>
  <Override PartName="/ppt/tags/tag1.xml" ContentType="application/vnd.openxmlformats-officedocument.presentationml.tags+xml"/>
  <Override PartName="/ppt/tags/tag59.xml" ContentType="application/vnd.openxmlformats-officedocument.presentationml.tags+xml"/>
  <Override PartName="/ppt/tags/tag4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58.xml" ContentType="application/vnd.openxmlformats-officedocument.presentationml.tags+xml"/>
  <Override PartName="/ppt/tags/tag43.xml" ContentType="application/vnd.openxmlformats-officedocument.presentationml.tags+xml"/>
  <Override PartName="/ppt/tags/tag45.xml" ContentType="application/vnd.openxmlformats-officedocument.presentationml.tags+xml"/>
  <Override PartName="/ppt/tags/tag24.xml" ContentType="application/vnd.openxmlformats-officedocument.presentationml.tags+xml"/>
  <Override PartName="/ppt/tags/tag11.xml" ContentType="application/vnd.openxmlformats-officedocument.presentationml.tags+xml"/>
  <Override PartName="/ppt/tags/tag10.xml" ContentType="application/vnd.openxmlformats-officedocument.presentationml.tags+xml"/>
  <Override PartName="/ppt/tags/tag9.xml" ContentType="application/vnd.openxmlformats-officedocument.presentationml.tags+xml"/>
  <Override PartName="/ppt/tags/tag8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3.xml" ContentType="application/vnd.openxmlformats-officedocument.presentationml.tags+xml"/>
  <Override PartName="/ppt/tags/tag22.xml" ContentType="application/vnd.openxmlformats-officedocument.presentationml.tags+xml"/>
  <Override PartName="/ppt/tags/tag12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7.xml" ContentType="application/vnd.openxmlformats-officedocument.presentationml.tags+xml"/>
  <Override PartName="/ppt/tags/tag13.xml" ContentType="application/vnd.openxmlformats-officedocument.presentationml.tags+xml"/>
  <Override PartName="/ppt/tags/tag44.xml" ContentType="application/vnd.openxmlformats-officedocument.presentationml.tags+xml"/>
  <Override PartName="/ppt/tags/tag38.xml" ContentType="application/vnd.openxmlformats-officedocument.presentationml.tags+xml"/>
  <Override PartName="/ppt/tags/tag37.xml" ContentType="application/vnd.openxmlformats-officedocument.presentationml.tags+xml"/>
  <Override PartName="/ppt/tags/tag36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60" r:id="rId4"/>
    <p:sldId id="258" r:id="rId5"/>
    <p:sldId id="261" r:id="rId6"/>
  </p:sldIdLst>
  <p:sldSz cx="6858000" cy="9906000" type="A4"/>
  <p:notesSz cx="6799263" cy="9929813"/>
  <p:embeddedFontLst>
    <p:embeddedFont>
      <p:font typeface="Proto Grotesk" panose="02000000000000000000" pitchFamily="50" charset="0"/>
      <p:regular r:id="rId8"/>
      <p:bold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Proto Grotesk Light" panose="02000000000000000000" pitchFamily="50" charset="0"/>
      <p:regular r:id="rId16"/>
    </p:embeddedFont>
    <p:embeddedFont>
      <p:font typeface="Tahoma" panose="020B0604030504040204" pitchFamily="34" charset="0"/>
      <p:regular r:id="rId17"/>
      <p:bold r:id="rId18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B2320786-FA42-4973-B61D-C95364239DBC}">
          <p14:sldIdLst>
            <p14:sldId id="256"/>
          </p14:sldIdLst>
        </p14:section>
        <p14:section name="Section sans titre" id="{55191E2A-A5C0-4AFD-98F5-9B39B59F7138}">
          <p14:sldIdLst>
            <p14:sldId id="257"/>
            <p14:sldId id="260"/>
            <p14:sldId id="258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LE MOUNIER" initials="LLM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3471"/>
    <a:srgbClr val="495897"/>
    <a:srgbClr val="DC3471"/>
    <a:srgbClr val="C2C6E0"/>
    <a:srgbClr val="6770B1"/>
    <a:srgbClr val="F4C4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07"/>
    <p:restoredTop sz="94674"/>
  </p:normalViewPr>
  <p:slideViewPr>
    <p:cSldViewPr snapToGrid="0" snapToObjects="1">
      <p:cViewPr>
        <p:scale>
          <a:sx n="190" d="100"/>
          <a:sy n="190" d="100"/>
        </p:scale>
        <p:origin x="390" y="-663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59A51-DAB0-4C61-8418-8C669140346D}" type="datetimeFigureOut">
              <a:rPr lang="fr-FR" smtClean="0"/>
              <a:t>27/01/2021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93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5C7BD-18C9-4AE9-99EE-38C051510B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137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4F56-432C-B24D-94F0-2AF737F75735}" type="datetimeFigureOut">
              <a:rPr lang="fr-FR" smtClean="0"/>
              <a:t>27/01/2021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199-DFF0-EA40-8F27-74D860EAA2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2854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4F56-432C-B24D-94F0-2AF737F75735}" type="datetimeFigureOut">
              <a:rPr lang="fr-FR" smtClean="0"/>
              <a:t>27/01/2021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199-DFF0-EA40-8F27-74D860EAA2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9450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4F56-432C-B24D-94F0-2AF737F75735}" type="datetimeFigureOut">
              <a:rPr lang="fr-FR" smtClean="0"/>
              <a:t>27/01/2021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199-DFF0-EA40-8F27-74D860EAA2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9856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4F56-432C-B24D-94F0-2AF737F75735}" type="datetimeFigureOut">
              <a:rPr lang="fr-FR" smtClean="0"/>
              <a:t>27/01/2021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199-DFF0-EA40-8F27-74D860EAA2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5556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4F56-432C-B24D-94F0-2AF737F75735}" type="datetimeFigureOut">
              <a:rPr lang="fr-FR" smtClean="0"/>
              <a:t>27/01/2021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199-DFF0-EA40-8F27-74D860EAA2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4113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4F56-432C-B24D-94F0-2AF737F75735}" type="datetimeFigureOut">
              <a:rPr lang="fr-FR" smtClean="0"/>
              <a:t>27/01/2021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199-DFF0-EA40-8F27-74D860EAA2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1180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4F56-432C-B24D-94F0-2AF737F75735}" type="datetimeFigureOut">
              <a:rPr lang="fr-FR" smtClean="0"/>
              <a:t>27/01/2021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199-DFF0-EA40-8F27-74D860EAA2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9706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4F56-432C-B24D-94F0-2AF737F75735}" type="datetimeFigureOut">
              <a:rPr lang="fr-FR" smtClean="0"/>
              <a:t>27/01/2021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199-DFF0-EA40-8F27-74D860EAA2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6817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4F56-432C-B24D-94F0-2AF737F75735}" type="datetimeFigureOut">
              <a:rPr lang="fr-FR" smtClean="0"/>
              <a:t>27/01/2021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199-DFF0-EA40-8F27-74D860EAA2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8065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4F56-432C-B24D-94F0-2AF737F75735}" type="datetimeFigureOut">
              <a:rPr lang="fr-FR" smtClean="0"/>
              <a:t>27/01/2021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199-DFF0-EA40-8F27-74D860EAA2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9303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64F56-432C-B24D-94F0-2AF737F75735}" type="datetimeFigureOut">
              <a:rPr lang="fr-FR" smtClean="0"/>
              <a:t>27/01/2021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199-DFF0-EA40-8F27-74D860EAA2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3452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64F56-432C-B24D-94F0-2AF737F75735}" type="datetimeFigureOut">
              <a:rPr lang="fr-FR" smtClean="0"/>
              <a:t>27/01/2021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B3199-DFF0-EA40-8F27-74D860EAA2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106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.jpg"/><Relationship Id="rId5" Type="http://schemas.openxmlformats.org/officeDocument/2006/relationships/tags" Target="../tags/tag5.xml"/><Relationship Id="rId15" Type="http://schemas.openxmlformats.org/officeDocument/2006/relationships/image" Target="../media/image5.jpg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tags" Target="../tags/tag2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5" Type="http://schemas.openxmlformats.org/officeDocument/2006/relationships/tags" Target="../tags/tag14.xml"/><Relationship Id="rId10" Type="http://schemas.openxmlformats.org/officeDocument/2006/relationships/tags" Target="../tags/tag19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tags" Target="../tags/tag24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g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tags" Target="../tags/tag37.xml"/><Relationship Id="rId18" Type="http://schemas.openxmlformats.org/officeDocument/2006/relationships/tags" Target="../tags/tag42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tags" Target="../tags/tag36.xml"/><Relationship Id="rId17" Type="http://schemas.openxmlformats.org/officeDocument/2006/relationships/tags" Target="../tags/tag41.xml"/><Relationship Id="rId2" Type="http://schemas.openxmlformats.org/officeDocument/2006/relationships/tags" Target="../tags/tag26.xml"/><Relationship Id="rId16" Type="http://schemas.openxmlformats.org/officeDocument/2006/relationships/tags" Target="../tags/tag40.xml"/><Relationship Id="rId20" Type="http://schemas.openxmlformats.org/officeDocument/2006/relationships/image" Target="../media/image16.jpg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5" Type="http://schemas.openxmlformats.org/officeDocument/2006/relationships/tags" Target="../tags/tag29.xml"/><Relationship Id="rId15" Type="http://schemas.openxmlformats.org/officeDocument/2006/relationships/tags" Target="../tags/tag39.xml"/><Relationship Id="rId10" Type="http://schemas.openxmlformats.org/officeDocument/2006/relationships/tags" Target="../tags/tag34.xml"/><Relationship Id="rId19" Type="http://schemas.openxmlformats.org/officeDocument/2006/relationships/slideLayout" Target="../slideLayouts/slideLayout1.xml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tags" Target="../tags/tag3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tags" Target="../tags/tag55.xml"/><Relationship Id="rId18" Type="http://schemas.openxmlformats.org/officeDocument/2006/relationships/tags" Target="../tags/tag60.xml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17" Type="http://schemas.openxmlformats.org/officeDocument/2006/relationships/tags" Target="../tags/tag59.xml"/><Relationship Id="rId2" Type="http://schemas.openxmlformats.org/officeDocument/2006/relationships/tags" Target="../tags/tag44.xml"/><Relationship Id="rId16" Type="http://schemas.openxmlformats.org/officeDocument/2006/relationships/tags" Target="../tags/tag58.xml"/><Relationship Id="rId20" Type="http://schemas.openxmlformats.org/officeDocument/2006/relationships/image" Target="../media/image17.jpg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5" Type="http://schemas.openxmlformats.org/officeDocument/2006/relationships/tags" Target="../tags/tag47.xml"/><Relationship Id="rId15" Type="http://schemas.openxmlformats.org/officeDocument/2006/relationships/tags" Target="../tags/tag57.xml"/><Relationship Id="rId10" Type="http://schemas.openxmlformats.org/officeDocument/2006/relationships/tags" Target="../tags/tag52.xml"/><Relationship Id="rId19" Type="http://schemas.openxmlformats.org/officeDocument/2006/relationships/slideLayout" Target="../slideLayouts/slideLayout1.xml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tags" Target="../tags/tag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17D404B-61EE-D246-B347-93B4BCD3720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673832" y="1163248"/>
            <a:ext cx="1943100" cy="18034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138D9BF-A046-3243-A906-64BC914C8D7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286000" y="2849492"/>
            <a:ext cx="4330932" cy="513986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fr-FR" sz="8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Mes parents sont bio</a:t>
            </a:r>
            <a:r>
              <a:rPr lang="fr-FR" sz="800" baseline="300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1</a:t>
            </a:r>
            <a:r>
              <a:rPr lang="fr-FR" sz="8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, bio, bio, bio, bio</a:t>
            </a:r>
          </a:p>
          <a:p>
            <a:r>
              <a:rPr lang="fr-FR" sz="8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Ne mangent que du bio, bio, bio, bio, bio</a:t>
            </a:r>
          </a:p>
          <a:p>
            <a:r>
              <a:rPr lang="fr-FR" sz="8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Ne boivent que du bio, bio, bio, bio, bio</a:t>
            </a:r>
          </a:p>
          <a:p>
            <a:r>
              <a:rPr lang="fr-FR" sz="8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Ne jurent que par bio</a:t>
            </a:r>
          </a:p>
          <a:p>
            <a:r>
              <a:rPr lang="fr-FR" sz="8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Chez nous tout est bio, bio, bio, bio, bio</a:t>
            </a:r>
          </a:p>
          <a:p>
            <a:r>
              <a:rPr lang="fr-FR" sz="8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Le sel il est bio, bio, bio, bio, bio</a:t>
            </a:r>
          </a:p>
          <a:p>
            <a:r>
              <a:rPr lang="fr-FR" sz="8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La poêle elle est bio, bio, bio, bio, bio</a:t>
            </a:r>
          </a:p>
          <a:p>
            <a:r>
              <a:rPr lang="fr-FR" sz="8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Y’a rien qu’est pas bio</a:t>
            </a:r>
          </a:p>
          <a:p>
            <a:r>
              <a:rPr lang="fr-FR" sz="8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 </a:t>
            </a:r>
          </a:p>
          <a:p>
            <a:r>
              <a:rPr lang="fr-FR" sz="8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Mon père c’est </a:t>
            </a:r>
            <a:r>
              <a:rPr lang="fr-FR" sz="800" dirty="0" err="1" smtClean="0">
                <a:solidFill>
                  <a:srgbClr val="495897"/>
                </a:solidFill>
                <a:latin typeface="Proto Grotesk Light" panose="02000000000000000000" pitchFamily="2" charset="0"/>
              </a:rPr>
              <a:t>Bioman</a:t>
            </a:r>
            <a:endParaRPr lang="fr-FR" sz="800" dirty="0" smtClean="0">
              <a:solidFill>
                <a:srgbClr val="495897"/>
              </a:solidFill>
              <a:latin typeface="Proto Grotesk Light" panose="02000000000000000000" pitchFamily="2" charset="0"/>
            </a:endParaRPr>
          </a:p>
          <a:p>
            <a:r>
              <a:rPr lang="fr-FR" sz="8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Et ma mère ben c’est sa femme</a:t>
            </a:r>
          </a:p>
          <a:p>
            <a:r>
              <a:rPr lang="fr-FR" sz="8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Ensemble ils sont bio, bio, bio, bio, bio, bio, bio, bio, bio</a:t>
            </a:r>
          </a:p>
          <a:p>
            <a:r>
              <a:rPr lang="fr-FR" sz="8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Seulement voilà en plus de ça</a:t>
            </a:r>
          </a:p>
          <a:p>
            <a:r>
              <a:rPr lang="fr-FR" sz="8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Ils cuisinent tout à la vapeur</a:t>
            </a:r>
          </a:p>
          <a:p>
            <a:r>
              <a:rPr lang="fr-FR" sz="8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Y’a même plus un morceau de beurre</a:t>
            </a:r>
          </a:p>
          <a:p>
            <a:r>
              <a:rPr lang="fr-FR" sz="8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Et moi je rêve d’un hamburger</a:t>
            </a:r>
          </a:p>
          <a:p>
            <a:r>
              <a:rPr lang="fr-FR" sz="8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Mais...</a:t>
            </a:r>
          </a:p>
          <a:p>
            <a:r>
              <a:rPr lang="fr-FR" sz="8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 </a:t>
            </a:r>
          </a:p>
          <a:p>
            <a:r>
              <a:rPr lang="fr-FR" sz="8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Mes parents sont bio, bio, bio, bio, bio</a:t>
            </a:r>
          </a:p>
          <a:p>
            <a:r>
              <a:rPr lang="fr-FR" sz="8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N’achètent que du bio, bio, bio, bio, bio</a:t>
            </a:r>
          </a:p>
          <a:p>
            <a:r>
              <a:rPr lang="fr-FR" sz="8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Ne parlent que du bio, bio, bio, bio, bio</a:t>
            </a:r>
          </a:p>
          <a:p>
            <a:r>
              <a:rPr lang="fr-FR" sz="8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Ne prient que pour bio</a:t>
            </a:r>
          </a:p>
          <a:p>
            <a:r>
              <a:rPr lang="fr-FR" sz="8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Leurs amis sont bio, bio, bio, bio, bio</a:t>
            </a:r>
          </a:p>
          <a:p>
            <a:r>
              <a:rPr lang="fr-FR" sz="8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Quand ils se voient bio, bio, bio, bio, bio</a:t>
            </a:r>
          </a:p>
          <a:p>
            <a:r>
              <a:rPr lang="fr-FR" sz="8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C’est à celui qui bio, bio, bio, bio, bio</a:t>
            </a:r>
          </a:p>
          <a:p>
            <a:r>
              <a:rPr lang="fr-FR" sz="8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Sera le plus bio</a:t>
            </a:r>
          </a:p>
          <a:p>
            <a:r>
              <a:rPr lang="fr-FR" sz="8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 </a:t>
            </a:r>
          </a:p>
          <a:p>
            <a:r>
              <a:rPr lang="fr-FR" sz="8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Mon père c’est </a:t>
            </a:r>
            <a:r>
              <a:rPr lang="fr-FR" sz="800" dirty="0" err="1" smtClean="0">
                <a:solidFill>
                  <a:srgbClr val="495897"/>
                </a:solidFill>
                <a:latin typeface="Proto Grotesk Light" panose="02000000000000000000" pitchFamily="2" charset="0"/>
              </a:rPr>
              <a:t>Bioman</a:t>
            </a:r>
            <a:endParaRPr lang="fr-FR" sz="800" dirty="0" smtClean="0">
              <a:solidFill>
                <a:srgbClr val="495897"/>
              </a:solidFill>
              <a:latin typeface="Proto Grotesk Light" panose="02000000000000000000" pitchFamily="2" charset="0"/>
            </a:endParaRPr>
          </a:p>
          <a:p>
            <a:r>
              <a:rPr lang="fr-FR" sz="8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Marié à </a:t>
            </a:r>
            <a:r>
              <a:rPr lang="fr-FR" sz="800" dirty="0" err="1" smtClean="0">
                <a:solidFill>
                  <a:srgbClr val="495897"/>
                </a:solidFill>
                <a:latin typeface="Proto Grotesk Light" panose="02000000000000000000" pitchFamily="2" charset="0"/>
              </a:rPr>
              <a:t>Biowoman</a:t>
            </a:r>
            <a:endParaRPr lang="fr-FR" sz="800" dirty="0" smtClean="0">
              <a:solidFill>
                <a:srgbClr val="495897"/>
              </a:solidFill>
              <a:latin typeface="Proto Grotesk Light" panose="02000000000000000000" pitchFamily="2" charset="0"/>
            </a:endParaRPr>
          </a:p>
          <a:p>
            <a:r>
              <a:rPr lang="fr-FR" sz="8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Ensemble ils sont bio, bio, bio, bio, bio, bio, bio, bio, bio</a:t>
            </a:r>
          </a:p>
          <a:p>
            <a:r>
              <a:rPr lang="fr-FR" sz="8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On mange des blettes</a:t>
            </a:r>
            <a:r>
              <a:rPr lang="fr-FR" sz="800" baseline="300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2</a:t>
            </a:r>
            <a:r>
              <a:rPr lang="fr-FR" sz="8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 ou bien des bettes</a:t>
            </a:r>
            <a:r>
              <a:rPr lang="fr-FR" sz="800" baseline="300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2</a:t>
            </a:r>
            <a:r>
              <a:rPr lang="fr-FR" sz="8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 [c’est la même chose]</a:t>
            </a:r>
          </a:p>
          <a:p>
            <a:r>
              <a:rPr lang="fr-FR" sz="8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Soi-disant que c’est plein de vitamines</a:t>
            </a:r>
          </a:p>
          <a:p>
            <a:r>
              <a:rPr lang="fr-FR" sz="8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Moi j’irais bien en prendre ailleurs</a:t>
            </a:r>
          </a:p>
          <a:p>
            <a:r>
              <a:rPr lang="fr-FR" sz="8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Par exemple dans un hamburger</a:t>
            </a:r>
          </a:p>
          <a:p>
            <a:r>
              <a:rPr lang="fr-FR" sz="8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Mais... </a:t>
            </a:r>
          </a:p>
          <a:p>
            <a:r>
              <a:rPr lang="fr-FR" sz="8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 </a:t>
            </a:r>
          </a:p>
          <a:p>
            <a:r>
              <a:rPr lang="fr-FR" sz="8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À la maison bio, bio, bio, bio, bio</a:t>
            </a:r>
          </a:p>
          <a:p>
            <a:r>
              <a:rPr lang="fr-FR" sz="8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Même les rats sont bio, bio, bio, bio, bio</a:t>
            </a:r>
          </a:p>
          <a:p>
            <a:r>
              <a:rPr lang="fr-FR" sz="8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Même les </a:t>
            </a:r>
            <a:r>
              <a:rPr lang="fr-FR" sz="8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claques</a:t>
            </a:r>
            <a:r>
              <a:rPr lang="fr-FR" sz="800" baseline="300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3</a:t>
            </a:r>
            <a:r>
              <a:rPr lang="fr-FR" sz="8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 </a:t>
            </a:r>
            <a:r>
              <a:rPr lang="fr-FR" sz="8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sont bio, bio, bio, bio, bio</a:t>
            </a:r>
          </a:p>
          <a:p>
            <a:r>
              <a:rPr lang="fr-FR" sz="800" dirty="0" smtClean="0">
                <a:solidFill>
                  <a:srgbClr val="495897"/>
                </a:solidFill>
                <a:latin typeface="Proto Grotesk Light" panose="02000000000000000000" pitchFamily="2" charset="0"/>
              </a:rPr>
              <a:t>Tout le monde il est bio, bio, bio, bio</a:t>
            </a:r>
            <a:endParaRPr lang="fr-FR" sz="800" dirty="0">
              <a:solidFill>
                <a:srgbClr val="495897"/>
              </a:solidFill>
              <a:latin typeface="Proto Grotesk Light" panose="02000000000000000000" pitchFamily="2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79B4AEF-908E-FA40-873A-07CECC5D7AF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286000" y="1273410"/>
            <a:ext cx="433093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 smtClean="0">
                <a:solidFill>
                  <a:srgbClr val="495897"/>
                </a:solidFill>
                <a:latin typeface="Proto Grotesk" panose="02000000000000000000" pitchFamily="2" charset="0"/>
              </a:rPr>
              <a:t>Mes parents sont bio</a:t>
            </a:r>
            <a:endParaRPr lang="fr-FR" sz="3000" b="1" dirty="0">
              <a:solidFill>
                <a:srgbClr val="495897"/>
              </a:solidFill>
              <a:latin typeface="Proto Grotesk" panose="02000000000000000000" pitchFamily="2" charset="0"/>
            </a:endParaRPr>
          </a:p>
          <a:p>
            <a:r>
              <a:rPr lang="fr-FR" sz="2250" b="1" dirty="0" smtClean="0">
                <a:solidFill>
                  <a:srgbClr val="495897"/>
                </a:solidFill>
                <a:latin typeface="Proto Grotesk" panose="02000000000000000000" pitchFamily="2" charset="0"/>
              </a:rPr>
              <a:t>Pascal </a:t>
            </a:r>
            <a:r>
              <a:rPr lang="fr-FR" sz="2250" b="1" dirty="0" err="1" smtClean="0">
                <a:solidFill>
                  <a:srgbClr val="495897"/>
                </a:solidFill>
                <a:latin typeface="Proto Grotesk" panose="02000000000000000000" pitchFamily="2" charset="0"/>
              </a:rPr>
              <a:t>Parisot</a:t>
            </a:r>
            <a:r>
              <a:rPr lang="fr-FR" sz="2250" b="1" dirty="0" smtClean="0">
                <a:solidFill>
                  <a:srgbClr val="495897"/>
                </a:solidFill>
                <a:latin typeface="Proto Grotesk" panose="02000000000000000000" pitchFamily="2" charset="0"/>
              </a:rPr>
              <a:t> </a:t>
            </a:r>
            <a:endParaRPr lang="fr-FR" sz="2250" b="1" dirty="0">
              <a:solidFill>
                <a:srgbClr val="495897"/>
              </a:solidFill>
              <a:latin typeface="Proto Grotesk" panose="02000000000000000000" pitchFamily="2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C24A12A-6703-4546-84B6-7A867960660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64435" y="6095772"/>
            <a:ext cx="1692000" cy="1061829"/>
          </a:xfrm>
          <a:prstGeom prst="rect">
            <a:avLst/>
          </a:prstGeom>
          <a:solidFill>
            <a:srgbClr val="495897"/>
          </a:solidFill>
        </p:spPr>
        <p:txBody>
          <a:bodyPr wrap="square" rtlCol="0">
            <a:spAutoFit/>
          </a:bodyPr>
          <a:lstStyle/>
          <a:p>
            <a:r>
              <a:rPr lang="fr-FR" sz="700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1. </a:t>
            </a:r>
            <a:r>
              <a:rPr lang="fr-FR" sz="700" b="1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Bio </a:t>
            </a:r>
            <a:r>
              <a:rPr lang="fr-FR" sz="700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: issu de l’agriculture biologique, cultivé sans engrais ni pesticides.</a:t>
            </a:r>
          </a:p>
          <a:p>
            <a:r>
              <a:rPr lang="fr-FR" sz="700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2. </a:t>
            </a:r>
            <a:r>
              <a:rPr lang="fr-FR" sz="700" b="1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Les blettes ou bettes </a:t>
            </a:r>
            <a:r>
              <a:rPr lang="fr-FR" sz="700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: plantes potagères cultivées pour leurs larges feuilles</a:t>
            </a:r>
            <a:r>
              <a:rPr lang="fr-FR" sz="700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.</a:t>
            </a:r>
          </a:p>
          <a:p>
            <a:r>
              <a:rPr lang="fr-FR" sz="700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3. </a:t>
            </a:r>
            <a:r>
              <a:rPr lang="fr-FR" sz="700" b="1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Une claque </a:t>
            </a:r>
            <a:r>
              <a:rPr lang="fr-FR" sz="700" dirty="0" smtClean="0">
                <a:solidFill>
                  <a:schemeClr val="bg1"/>
                </a:solidFill>
                <a:latin typeface="Proto Grotesk Light" panose="02000000000000000000" pitchFamily="50" charset="0"/>
              </a:rPr>
              <a:t>: une gifle, un coup donné sur la joue avec le plat de la main.</a:t>
            </a:r>
            <a:endParaRPr lang="fr-FR" sz="700" dirty="0">
              <a:solidFill>
                <a:schemeClr val="bg1"/>
              </a:solidFill>
              <a:latin typeface="Proto Grotesk Light" panose="02000000000000000000" pitchFamily="50" charset="0"/>
            </a:endParaRP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955C5316-5EB7-0D46-B2AE-4D3BD5F5734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/>
          <a:stretch>
            <a:fillRect/>
          </a:stretch>
        </p:blipFill>
        <p:spPr>
          <a:xfrm rot="3448392">
            <a:off x="293300" y="2551139"/>
            <a:ext cx="1943100" cy="180340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66B8E713-1F74-B94C-AD4C-6E2A309100BB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64435" y="3454948"/>
            <a:ext cx="1692000" cy="2585323"/>
          </a:xfrm>
          <a:prstGeom prst="rect">
            <a:avLst/>
          </a:prstGeom>
          <a:solidFill>
            <a:srgbClr val="DA3471">
              <a:alpha val="15000"/>
            </a:srgbClr>
          </a:solidFill>
        </p:spPr>
        <p:txBody>
          <a:bodyPr wrap="square" rtlCol="0">
            <a:spAutoFit/>
          </a:bodyPr>
          <a:lstStyle/>
          <a:p>
            <a:endParaRPr lang="fr-FR" sz="1350" b="1" dirty="0">
              <a:solidFill>
                <a:srgbClr val="DA3471"/>
              </a:solidFill>
              <a:latin typeface="Proto Grotesk" panose="02000000000000000000" pitchFamily="2" charset="0"/>
            </a:endParaRPr>
          </a:p>
          <a:p>
            <a:r>
              <a:rPr lang="fr-FR" sz="1350" b="1" dirty="0">
                <a:solidFill>
                  <a:srgbClr val="DA3471"/>
                </a:solidFill>
                <a:latin typeface="Proto Grotesk" panose="02000000000000000000" pitchFamily="2" charset="0"/>
              </a:rPr>
              <a:t>Biographie</a:t>
            </a:r>
          </a:p>
          <a:p>
            <a:r>
              <a:rPr lang="fr-FR" sz="750" dirty="0">
                <a:solidFill>
                  <a:srgbClr val="DA3471"/>
                </a:solidFill>
                <a:latin typeface="Proto Grotesk" panose="02000000000000000000" pitchFamily="2" charset="0"/>
              </a:rPr>
              <a:t>Pascal </a:t>
            </a:r>
            <a:r>
              <a:rPr lang="fr-FR" sz="750" dirty="0" err="1">
                <a:solidFill>
                  <a:srgbClr val="DA3471"/>
                </a:solidFill>
                <a:latin typeface="Proto Grotesk" panose="02000000000000000000" pitchFamily="2" charset="0"/>
              </a:rPr>
              <a:t>Parisot</a:t>
            </a:r>
            <a:r>
              <a:rPr lang="fr-FR" sz="750" dirty="0">
                <a:solidFill>
                  <a:srgbClr val="DA3471"/>
                </a:solidFill>
                <a:latin typeface="Proto Grotesk" panose="02000000000000000000" pitchFamily="2" charset="0"/>
              </a:rPr>
              <a:t> est un auteur-compositeur, musicien et arrangeur français ; c’est dans les piano-bars qu’il fait ses débuts en interprétant des airs du répertoire français et brésilien. Il se distingue désormais dans l’univers des chansons pour la jeunesse. </a:t>
            </a:r>
          </a:p>
          <a:p>
            <a:r>
              <a:rPr lang="fr-FR" sz="750" dirty="0">
                <a:solidFill>
                  <a:srgbClr val="DA3471"/>
                </a:solidFill>
                <a:latin typeface="Proto Grotesk" panose="02000000000000000000" pitchFamily="2" charset="0"/>
              </a:rPr>
              <a:t>Son style </a:t>
            </a:r>
            <a:r>
              <a:rPr lang="fr-FR" sz="75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loufoque </a:t>
            </a:r>
            <a:r>
              <a:rPr lang="fr-FR" sz="750" dirty="0">
                <a:solidFill>
                  <a:srgbClr val="DA3471"/>
                </a:solidFill>
                <a:latin typeface="Proto Grotesk" panose="02000000000000000000" pitchFamily="2" charset="0"/>
              </a:rPr>
              <a:t>et décalé, </a:t>
            </a:r>
            <a:r>
              <a:rPr lang="fr-FR" sz="75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réussit </a:t>
            </a:r>
            <a:r>
              <a:rPr lang="fr-FR" sz="750" dirty="0">
                <a:solidFill>
                  <a:srgbClr val="DA3471"/>
                </a:solidFill>
                <a:latin typeface="Proto Grotesk" panose="02000000000000000000" pitchFamily="2" charset="0"/>
              </a:rPr>
              <a:t>à plaire autant aux enfants qu'aux parents.</a:t>
            </a:r>
          </a:p>
          <a:p>
            <a:r>
              <a:rPr lang="fr-FR" sz="75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Le </a:t>
            </a:r>
            <a:r>
              <a:rPr lang="fr-FR" sz="750" dirty="0">
                <a:solidFill>
                  <a:srgbClr val="DA3471"/>
                </a:solidFill>
                <a:latin typeface="Proto Grotesk" panose="02000000000000000000" pitchFamily="2" charset="0"/>
              </a:rPr>
              <a:t>livre-disque </a:t>
            </a:r>
            <a:r>
              <a:rPr lang="fr-FR" sz="750" i="1" dirty="0">
                <a:solidFill>
                  <a:srgbClr val="DA3471"/>
                </a:solidFill>
                <a:latin typeface="Proto Grotesk" panose="02000000000000000000" pitchFamily="2" charset="0"/>
              </a:rPr>
              <a:t>Les pieds dans le plat</a:t>
            </a:r>
            <a:r>
              <a:rPr lang="fr-FR" sz="750" dirty="0">
                <a:solidFill>
                  <a:srgbClr val="DA3471"/>
                </a:solidFill>
                <a:latin typeface="Proto Grotesk" panose="02000000000000000000" pitchFamily="2" charset="0"/>
              </a:rPr>
              <a:t> croque avec humour et poésie l’univers de la nourriture en 14 chansons.  </a:t>
            </a:r>
          </a:p>
          <a:p>
            <a:r>
              <a:rPr lang="fr-FR" sz="750" dirty="0">
                <a:solidFill>
                  <a:srgbClr val="DA3471"/>
                </a:solidFill>
                <a:latin typeface="Proto Grotesk" panose="02000000000000000000" pitchFamily="2" charset="0"/>
              </a:rPr>
              <a:t>Site officiel de l’artiste : https://www.pascalparisot.com/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EBDBCB5F-3491-3548-A702-A05F140C9E36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2392018" y="8839200"/>
            <a:ext cx="4224914" cy="200055"/>
          </a:xfrm>
          <a:prstGeom prst="rect">
            <a:avLst/>
          </a:prstGeom>
          <a:solidFill>
            <a:srgbClr val="495897"/>
          </a:solidFill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Proto Grotesk" panose="02000000000000000000" pitchFamily="2" charset="0"/>
              </a:rPr>
              <a:t>© </a:t>
            </a:r>
            <a:r>
              <a:rPr lang="fr-FR" sz="700" dirty="0" smtClean="0">
                <a:solidFill>
                  <a:schemeClr val="bg1"/>
                </a:solidFill>
                <a:latin typeface="Proto Grotesk" panose="02000000000000000000" pitchFamily="2" charset="0"/>
              </a:rPr>
              <a:t>Didier Jeunesse</a:t>
            </a:r>
            <a:endParaRPr lang="fr-FR" sz="700" dirty="0">
              <a:solidFill>
                <a:schemeClr val="bg1"/>
              </a:solidFill>
              <a:latin typeface="Proto Grotesk" panose="02000000000000000000" pitchFamily="2" charset="0"/>
            </a:endParaRPr>
          </a:p>
        </p:txBody>
      </p:sp>
      <p:sp>
        <p:nvSpPr>
          <p:cNvPr id="2" name="ZoneTexte 1"/>
          <p:cNvSpPr txBox="1"/>
          <p:nvPr>
            <p:custDataLst>
              <p:tags r:id="rId8"/>
            </p:custDataLst>
          </p:nvPr>
        </p:nvSpPr>
        <p:spPr>
          <a:xfrm rot="16200000">
            <a:off x="-278582" y="7117784"/>
            <a:ext cx="73597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dirty="0" smtClean="0">
                <a:solidFill>
                  <a:srgbClr val="6770B1"/>
                </a:solidFill>
              </a:rPr>
              <a:t>Marjolaine Pierré</a:t>
            </a:r>
            <a:endParaRPr lang="fr-FR" sz="500" dirty="0">
              <a:solidFill>
                <a:srgbClr val="6770B1"/>
              </a:solidFill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248DBDBC-3793-4543-97EA-BB58A45D6E01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4"/>
          <a:stretch>
            <a:fillRect/>
          </a:stretch>
        </p:blipFill>
        <p:spPr>
          <a:xfrm rot="4856733">
            <a:off x="4523276" y="4800382"/>
            <a:ext cx="1943100" cy="18034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99" y="1182948"/>
            <a:ext cx="1764000" cy="17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14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DCF9718A-EF7A-2349-B1E9-4ACA9F47F45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043951" y="796067"/>
            <a:ext cx="38199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00" b="1" dirty="0" smtClean="0">
                <a:solidFill>
                  <a:srgbClr val="495897">
                    <a:alpha val="55000"/>
                  </a:srgbClr>
                </a:solidFill>
                <a:latin typeface="Proto Grotesk" panose="02000000000000000000" pitchFamily="2" charset="0"/>
              </a:rPr>
              <a:t>Mes parents sont bio </a:t>
            </a:r>
            <a:r>
              <a:rPr lang="fr-FR" sz="1100" b="1" dirty="0" smtClean="0">
                <a:solidFill>
                  <a:srgbClr val="495897">
                    <a:alpha val="55000"/>
                  </a:srgbClr>
                </a:solidFill>
                <a:latin typeface="Proto Grotesk" panose="02000000000000000000" pitchFamily="2" charset="0"/>
              </a:rPr>
              <a:t>Pascal </a:t>
            </a:r>
            <a:r>
              <a:rPr lang="fr-FR" sz="1100" b="1" dirty="0" err="1" smtClean="0">
                <a:solidFill>
                  <a:srgbClr val="495897">
                    <a:alpha val="55000"/>
                  </a:srgbClr>
                </a:solidFill>
                <a:latin typeface="Proto Grotesk" panose="02000000000000000000" pitchFamily="2" charset="0"/>
              </a:rPr>
              <a:t>Parisot</a:t>
            </a:r>
            <a:endParaRPr lang="fr-FR" sz="1100" b="1" dirty="0">
              <a:solidFill>
                <a:srgbClr val="495897">
                  <a:alpha val="55000"/>
                </a:srgbClr>
              </a:solidFill>
              <a:latin typeface="Proto Grotesk" panose="02000000000000000000" pitchFamily="2" charset="0"/>
            </a:endParaRPr>
          </a:p>
          <a:p>
            <a:endParaRPr lang="fr-FR" sz="1100" b="1" dirty="0">
              <a:solidFill>
                <a:srgbClr val="495897">
                  <a:alpha val="55000"/>
                </a:srgbClr>
              </a:solidFill>
              <a:latin typeface="Proto Grotesk" panose="02000000000000000000" pitchFamily="2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23B1BC1-EE33-7547-B534-841688DD2F1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083730" y="1428684"/>
            <a:ext cx="540730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La nourriture, la famille</a:t>
            </a:r>
            <a:endParaRPr lang="fr-FR" sz="2100" b="1" dirty="0">
              <a:solidFill>
                <a:srgbClr val="DA3471"/>
              </a:solidFill>
              <a:latin typeface="Proto Grotesk" panose="02000000000000000000" pitchFamily="2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AE4A591-2B1B-1349-AD08-71D3FAE0E97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73551" y="2345649"/>
            <a:ext cx="3809351" cy="1245808"/>
          </a:xfrm>
          <a:prstGeom prst="rect">
            <a:avLst/>
          </a:prstGeom>
          <a:noFill/>
          <a:ln w="38100">
            <a:solidFill>
              <a:srgbClr val="DA3471">
                <a:alpha val="25000"/>
              </a:srgbClr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pPr>
              <a:spcAft>
                <a:spcPts val="400"/>
              </a:spcAft>
            </a:pPr>
            <a:r>
              <a:rPr lang="fr-FR" sz="1500" b="1" dirty="0">
                <a:solidFill>
                  <a:srgbClr val="DA3471"/>
                </a:solidFill>
                <a:latin typeface="Proto Grotesk" panose="02000000000000000000" pitchFamily="2" charset="0"/>
              </a:rPr>
              <a:t>Mise en route</a:t>
            </a:r>
          </a:p>
          <a:p>
            <a:r>
              <a:rPr lang="fr-FR" sz="130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Quel est votre plat préféré ? Quel plat est-ce vous détestez ?</a:t>
            </a:r>
            <a:endParaRPr lang="fr-FR" sz="1300" i="1" dirty="0">
              <a:solidFill>
                <a:srgbClr val="DA3471"/>
              </a:solidFill>
              <a:latin typeface="Proto Grotesk" panose="02000000000000000000" pitchFamily="2" charset="0"/>
            </a:endParaRPr>
          </a:p>
          <a:p>
            <a:r>
              <a:rPr lang="fr-FR" sz="1300" i="1" dirty="0">
                <a:solidFill>
                  <a:srgbClr val="495897"/>
                </a:solidFill>
                <a:latin typeface="Proto Grotesk" panose="02000000000000000000" pitchFamily="2" charset="0"/>
              </a:rPr>
              <a:t>Mise en commun</a:t>
            </a:r>
            <a:r>
              <a:rPr lang="fr-FR" sz="1300" i="1" dirty="0" smtClean="0">
                <a:solidFill>
                  <a:srgbClr val="495897"/>
                </a:solidFill>
                <a:latin typeface="Proto Grotesk" panose="02000000000000000000" pitchFamily="2" charset="0"/>
              </a:rPr>
              <a:t>.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8A4ECC1-9F69-9C47-B290-0EFDD84CC30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806014" y="2368540"/>
            <a:ext cx="260204" cy="323165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  <a:latin typeface="Proto Grotesk" panose="02000000000000000000" pitchFamily="2" charset="0"/>
              </a:rPr>
              <a:t>1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7F3DF4F-93B9-A940-B5DA-9CE7D19C372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69826" y="3677518"/>
            <a:ext cx="3813076" cy="3846520"/>
          </a:xfrm>
          <a:prstGeom prst="rect">
            <a:avLst/>
          </a:prstGeom>
          <a:noFill/>
          <a:ln w="38100">
            <a:solidFill>
              <a:srgbClr val="DA3471">
                <a:alpha val="25000"/>
              </a:srgbClr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pPr>
              <a:spcAft>
                <a:spcPts val="400"/>
              </a:spcAft>
            </a:pPr>
            <a:r>
              <a:rPr lang="fr-FR" sz="1500" b="1" dirty="0">
                <a:solidFill>
                  <a:srgbClr val="DA3471"/>
                </a:solidFill>
                <a:latin typeface="Proto Grotesk" panose="02000000000000000000" pitchFamily="2" charset="0"/>
              </a:rPr>
              <a:t>Découverte de la chanson</a:t>
            </a:r>
          </a:p>
          <a:p>
            <a:r>
              <a:rPr lang="fr-FR" sz="1300" i="1" dirty="0" smtClean="0">
                <a:solidFill>
                  <a:srgbClr val="495897"/>
                </a:solidFill>
                <a:latin typeface="Proto Grotesk" panose="02000000000000000000" pitchFamily="2" charset="0"/>
              </a:rPr>
              <a:t>Montrer ou distribuer la planche « Instruments de musique » et vérifier le vocabulaire.</a:t>
            </a:r>
          </a:p>
          <a:p>
            <a:r>
              <a:rPr lang="fr-FR" sz="1300" i="1" dirty="0" smtClean="0">
                <a:solidFill>
                  <a:srgbClr val="495897"/>
                </a:solidFill>
                <a:latin typeface="Proto Grotesk" panose="02000000000000000000" pitchFamily="2" charset="0"/>
              </a:rPr>
              <a:t>Écouter </a:t>
            </a:r>
            <a:r>
              <a:rPr lang="fr-FR" sz="1300" i="1" dirty="0">
                <a:solidFill>
                  <a:srgbClr val="495897"/>
                </a:solidFill>
                <a:latin typeface="Proto Grotesk" panose="02000000000000000000" pitchFamily="2" charset="0"/>
              </a:rPr>
              <a:t>la chanson.</a:t>
            </a:r>
          </a:p>
          <a:p>
            <a:r>
              <a:rPr lang="fr-FR" sz="130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Quels instruments est-ce que vous entendez ? Est-ce que vous jouez / avez déjà joué de ces instruments ?</a:t>
            </a:r>
          </a:p>
          <a:p>
            <a:r>
              <a:rPr lang="fr-FR" sz="130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Qui accompagne le chanteur ?</a:t>
            </a:r>
            <a:endParaRPr lang="fr-FR" sz="1300" i="1" dirty="0">
              <a:solidFill>
                <a:srgbClr val="DA3471"/>
              </a:solidFill>
              <a:latin typeface="Proto Grotesk" panose="02000000000000000000" pitchFamily="2" charset="0"/>
            </a:endParaRPr>
          </a:p>
          <a:p>
            <a:r>
              <a:rPr lang="fr-FR" sz="1300" i="1" dirty="0">
                <a:solidFill>
                  <a:srgbClr val="495897"/>
                </a:solidFill>
                <a:latin typeface="Proto Grotesk" panose="02000000000000000000" pitchFamily="2" charset="0"/>
              </a:rPr>
              <a:t>Mise en commun.</a:t>
            </a:r>
          </a:p>
          <a:p>
            <a:endParaRPr lang="fr-FR" sz="1300" i="1" dirty="0">
              <a:solidFill>
                <a:srgbClr val="495897"/>
              </a:solidFill>
              <a:latin typeface="Proto Grotesk" panose="02000000000000000000" pitchFamily="2" charset="0"/>
            </a:endParaRPr>
          </a:p>
          <a:p>
            <a:r>
              <a:rPr lang="fr-FR" sz="1300" i="1" dirty="0">
                <a:solidFill>
                  <a:srgbClr val="495897"/>
                </a:solidFill>
                <a:latin typeface="Proto Grotesk" panose="02000000000000000000" pitchFamily="2" charset="0"/>
              </a:rPr>
              <a:t>Avec les paroles :</a:t>
            </a:r>
          </a:p>
          <a:p>
            <a:r>
              <a:rPr lang="fr-FR" sz="130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Quel est le mot le plus répété dans la chanson ? À votre avis, qu’est-ce que ça signifie ?</a:t>
            </a:r>
          </a:p>
          <a:p>
            <a:r>
              <a:rPr lang="fr-FR" sz="130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Qui parle dans la chanson ? </a:t>
            </a:r>
          </a:p>
          <a:p>
            <a:r>
              <a:rPr lang="fr-FR" sz="130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Qu’est-ce qu’il veut manger ?</a:t>
            </a:r>
            <a:endParaRPr lang="fr-FR" sz="1300" i="1" dirty="0">
              <a:solidFill>
                <a:srgbClr val="DA3471"/>
              </a:solidFill>
              <a:latin typeface="Proto Grotesk" panose="02000000000000000000" pitchFamily="2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6882648-4A70-7347-8841-F94075F60CA3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800706" y="3696860"/>
            <a:ext cx="261712" cy="313846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  <a:latin typeface="Proto Grotesk" panose="02000000000000000000" pitchFamily="2" charset="0"/>
              </a:rPr>
              <a:t>2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FD62B50-71DE-9D4C-9AFB-FAB391761146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4221126" y="2362901"/>
            <a:ext cx="2387206" cy="1645918"/>
          </a:xfrm>
          <a:prstGeom prst="rect">
            <a:avLst/>
          </a:prstGeom>
          <a:noFill/>
          <a:ln w="38100">
            <a:solidFill>
              <a:srgbClr val="DA3471">
                <a:alpha val="25000"/>
              </a:srgbClr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pPr>
              <a:spcAft>
                <a:spcPts val="400"/>
              </a:spcAft>
            </a:pPr>
            <a:r>
              <a:rPr lang="fr-FR" sz="1500" b="1" dirty="0">
                <a:solidFill>
                  <a:srgbClr val="DA3471"/>
                </a:solidFill>
                <a:latin typeface="Proto Grotesk" panose="02000000000000000000" pitchFamily="2" charset="0"/>
              </a:rPr>
              <a:t>Expression orale</a:t>
            </a:r>
          </a:p>
          <a:p>
            <a:r>
              <a:rPr lang="fr-FR" sz="130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D’après vous, qu’est-ce qu’il faut manger et boire pour être en bonne santé ?</a:t>
            </a:r>
            <a:endParaRPr lang="fr-FR" sz="1300" i="1" dirty="0">
              <a:solidFill>
                <a:srgbClr val="DA3471"/>
              </a:solidFill>
              <a:latin typeface="Proto Grotesk" panose="02000000000000000000" pitchFamily="2" charset="0"/>
            </a:endParaRPr>
          </a:p>
          <a:p>
            <a:r>
              <a:rPr lang="fr-FR" sz="1300" i="1" dirty="0">
                <a:solidFill>
                  <a:srgbClr val="495897"/>
                </a:solidFill>
                <a:latin typeface="Proto Grotesk" panose="02000000000000000000" pitchFamily="2" charset="0"/>
              </a:rPr>
              <a:t>Mise en commun.</a:t>
            </a:r>
            <a:endParaRPr lang="fr-FR" sz="1300" i="1" dirty="0">
              <a:solidFill>
                <a:srgbClr val="DA3471"/>
              </a:solidFill>
              <a:latin typeface="Proto Grotesk" panose="02000000000000000000" pitchFamily="2" charset="0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452B9A7-E98E-8C41-A0F2-E6F7185D1835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6354766" y="2383272"/>
            <a:ext cx="233436" cy="323165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  <a:latin typeface="Proto Grotesk" panose="02000000000000000000" pitchFamily="2" charset="0"/>
              </a:rPr>
              <a:t>3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368FDAC-0672-2A46-98A3-B78F40D4BCBC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4221126" y="5079902"/>
            <a:ext cx="2387206" cy="2446137"/>
          </a:xfrm>
          <a:prstGeom prst="rect">
            <a:avLst/>
          </a:prstGeom>
          <a:noFill/>
          <a:ln w="38100">
            <a:solidFill>
              <a:srgbClr val="DA3471">
                <a:alpha val="25000"/>
              </a:srgbClr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pPr>
              <a:spcAft>
                <a:spcPts val="400"/>
              </a:spcAft>
            </a:pPr>
            <a:r>
              <a:rPr lang="fr-FR" sz="1500" b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Créativité</a:t>
            </a:r>
            <a:endParaRPr lang="fr-FR" sz="1500" b="1" dirty="0">
              <a:solidFill>
                <a:srgbClr val="DA3471"/>
              </a:solidFill>
              <a:latin typeface="Proto Grotesk" panose="02000000000000000000" pitchFamily="2" charset="0"/>
            </a:endParaRPr>
          </a:p>
          <a:p>
            <a:r>
              <a:rPr lang="fr-FR" sz="130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À deux. Proposez un menu « spécial enfant, interdit aux parents ». Illustrez-le.</a:t>
            </a:r>
          </a:p>
          <a:p>
            <a:r>
              <a:rPr lang="fr-FR" sz="1300" i="1" dirty="0">
                <a:solidFill>
                  <a:srgbClr val="495897"/>
                </a:solidFill>
                <a:latin typeface="Proto Grotesk" panose="02000000000000000000" pitchFamily="2" charset="0"/>
              </a:rPr>
              <a:t>Mise en </a:t>
            </a:r>
            <a:r>
              <a:rPr lang="fr-FR" sz="1300" i="1" dirty="0" smtClean="0">
                <a:solidFill>
                  <a:srgbClr val="495897"/>
                </a:solidFill>
                <a:latin typeface="Proto Grotesk" panose="02000000000000000000" pitchFamily="2" charset="0"/>
              </a:rPr>
              <a:t>commun. Il est possible d’utiliser ces menus pour faire jouer des saynètes au restaurant.</a:t>
            </a:r>
            <a:endParaRPr lang="fr-FR" sz="1300" i="1" dirty="0">
              <a:solidFill>
                <a:srgbClr val="DA3471"/>
              </a:solidFill>
              <a:latin typeface="Proto Grotesk" panose="02000000000000000000" pitchFamily="2" charset="0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93B7558-EA45-5F48-90F6-D9456AEF56A5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6355483" y="5098566"/>
            <a:ext cx="233436" cy="323165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  <a:latin typeface="Proto Grotesk" panose="02000000000000000000" pitchFamily="2" charset="0"/>
              </a:rPr>
              <a:t>4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9BA0642-FF56-5642-91CA-0FAF04C46997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273550" y="7601114"/>
            <a:ext cx="6334781" cy="1116000"/>
          </a:xfrm>
          <a:prstGeom prst="rect">
            <a:avLst/>
          </a:prstGeom>
          <a:solidFill>
            <a:srgbClr val="495897"/>
          </a:solidFill>
        </p:spPr>
        <p:txBody>
          <a:bodyPr wrap="square" lIns="180000" tIns="180000" rIns="180000" bIns="180000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Proto Grotesk" panose="02000000000000000000" pitchFamily="2" charset="0"/>
              </a:rPr>
              <a:t>Pour aller plus loin</a:t>
            </a:r>
          </a:p>
          <a:p>
            <a:r>
              <a:rPr lang="fr-FR" sz="1200" i="1" dirty="0" smtClean="0">
                <a:solidFill>
                  <a:schemeClr val="bg1"/>
                </a:solidFill>
                <a:latin typeface="Proto Grotesk" panose="02000000000000000000" pitchFamily="2" charset="0"/>
              </a:rPr>
              <a:t>Découvrez d’autres chansons sur le thème de la nourriture dans l’album </a:t>
            </a:r>
            <a:r>
              <a:rPr lang="fr-FR" sz="1200" dirty="0" smtClean="0">
                <a:solidFill>
                  <a:schemeClr val="bg1"/>
                </a:solidFill>
                <a:latin typeface="Proto Grotesk" panose="02000000000000000000" pitchFamily="2" charset="0"/>
              </a:rPr>
              <a:t>Les pieds dans le plat </a:t>
            </a:r>
            <a:r>
              <a:rPr lang="fr-FR" sz="1200" i="1" dirty="0">
                <a:solidFill>
                  <a:schemeClr val="bg1"/>
                </a:solidFill>
                <a:latin typeface="Proto Grotesk" panose="02000000000000000000" pitchFamily="2" charset="0"/>
              </a:rPr>
              <a:t>: https://</a:t>
            </a:r>
            <a:r>
              <a:rPr lang="fr-FR" sz="1200" i="1" dirty="0" smtClean="0">
                <a:solidFill>
                  <a:schemeClr val="bg1"/>
                </a:solidFill>
                <a:latin typeface="Proto Grotesk" panose="02000000000000000000" pitchFamily="2" charset="0"/>
              </a:rPr>
              <a:t>didier-jeunesse.com/collections/zim-zim-carillon/les-pieds-dans-le-plat-cd-9782278089147. </a:t>
            </a:r>
            <a:endParaRPr lang="fr-FR" sz="1200" i="1" dirty="0">
              <a:solidFill>
                <a:schemeClr val="bg1"/>
              </a:solidFill>
              <a:latin typeface="Proto Grotesk" panose="02000000000000000000" pitchFamily="2" charset="0"/>
            </a:endParaRPr>
          </a:p>
        </p:txBody>
      </p:sp>
      <p:sp>
        <p:nvSpPr>
          <p:cNvPr id="20" name="ZoneTexte 19"/>
          <p:cNvSpPr txBox="1"/>
          <p:nvPr>
            <p:custDataLst>
              <p:tags r:id="rId12"/>
            </p:custDataLst>
          </p:nvPr>
        </p:nvSpPr>
        <p:spPr>
          <a:xfrm rot="16200000">
            <a:off x="-824998" y="6578687"/>
            <a:ext cx="182880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dirty="0" smtClean="0">
                <a:solidFill>
                  <a:srgbClr val="6770B1"/>
                </a:solidFill>
              </a:rPr>
              <a:t>Marjolaine Pierré</a:t>
            </a:r>
            <a:endParaRPr lang="fr-FR" sz="500" dirty="0">
              <a:solidFill>
                <a:srgbClr val="6770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34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CF9718A-EF7A-2349-B1E9-4ACA9F47F45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043951" y="796067"/>
            <a:ext cx="381990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495897">
                    <a:alpha val="55000"/>
                  </a:srgbClr>
                </a:solidFill>
                <a:latin typeface="Proto Grotesk" panose="02000000000000000000" pitchFamily="2" charset="0"/>
              </a:rPr>
              <a:t>Mes parents sont bio </a:t>
            </a:r>
            <a:r>
              <a:rPr lang="fr-FR" sz="1000" b="1" dirty="0" smtClean="0">
                <a:solidFill>
                  <a:srgbClr val="495897">
                    <a:alpha val="55000"/>
                  </a:srgbClr>
                </a:solidFill>
                <a:latin typeface="Proto Grotesk" panose="02000000000000000000" pitchFamily="2" charset="0"/>
              </a:rPr>
              <a:t>Pascal </a:t>
            </a:r>
            <a:r>
              <a:rPr lang="fr-FR" sz="1000" b="1" dirty="0" err="1" smtClean="0">
                <a:solidFill>
                  <a:srgbClr val="495897">
                    <a:alpha val="55000"/>
                  </a:srgbClr>
                </a:solidFill>
                <a:latin typeface="Proto Grotesk" panose="02000000000000000000" pitchFamily="2" charset="0"/>
              </a:rPr>
              <a:t>Parisot</a:t>
            </a:r>
            <a:endParaRPr lang="fr-FR" sz="1000" b="1" dirty="0">
              <a:solidFill>
                <a:srgbClr val="495897">
                  <a:alpha val="55000"/>
                </a:srgbClr>
              </a:solidFill>
              <a:latin typeface="Proto Grotesk" panose="02000000000000000000" pitchFamily="2" charset="0"/>
            </a:endParaRPr>
          </a:p>
          <a:p>
            <a:endParaRPr lang="fr-FR" sz="1100" b="1" dirty="0">
              <a:solidFill>
                <a:srgbClr val="495897">
                  <a:alpha val="55000"/>
                </a:srgbClr>
              </a:solidFill>
              <a:latin typeface="Proto Grotesk" panose="02000000000000000000" pitchFamily="2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23B1BC1-EE33-7547-B534-841688DD2F1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083730" y="1428684"/>
            <a:ext cx="540730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b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Les instruments de musique</a:t>
            </a:r>
            <a:endParaRPr lang="fr-FR" sz="2100" b="1" dirty="0">
              <a:solidFill>
                <a:srgbClr val="DA3471"/>
              </a:solidFill>
              <a:latin typeface="Proto Grotesk" panose="02000000000000000000" pitchFamily="2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AE4A591-2B1B-1349-AD08-71D3FAE0E979}"/>
              </a:ext>
            </a:extLst>
          </p:cNvPr>
          <p:cNvSpPr txBox="1"/>
          <p:nvPr/>
        </p:nvSpPr>
        <p:spPr>
          <a:xfrm>
            <a:off x="273551" y="1945597"/>
            <a:ext cx="6282997" cy="6804000"/>
          </a:xfrm>
          <a:prstGeom prst="rect">
            <a:avLst/>
          </a:prstGeom>
          <a:noFill/>
          <a:ln w="38100">
            <a:solidFill>
              <a:srgbClr val="DA3471">
                <a:alpha val="25000"/>
              </a:srgbClr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r>
              <a:rPr lang="fr-FR" sz="1400" i="1" dirty="0">
                <a:solidFill>
                  <a:srgbClr val="DA3471"/>
                </a:solidFill>
                <a:latin typeface="Proto Grotesk" panose="02000000000000000000" pitchFamily="2" charset="0"/>
              </a:rPr>
              <a:t>Comment s’appellent ces instruments ? </a:t>
            </a:r>
            <a:endParaRPr lang="fr-FR" sz="1400" i="1" dirty="0" smtClean="0">
              <a:solidFill>
                <a:srgbClr val="DA3471"/>
              </a:solidFill>
              <a:latin typeface="Proto Grotesk" panose="02000000000000000000" pitchFamily="2" charset="0"/>
            </a:endParaRPr>
          </a:p>
          <a:p>
            <a:endParaRPr lang="fr-FR" sz="1400" dirty="0" smtClean="0"/>
          </a:p>
          <a:p>
            <a:endParaRPr lang="fr-FR" sz="1400" dirty="0" smtClean="0"/>
          </a:p>
          <a:p>
            <a:endParaRPr lang="fr-FR" sz="1400" dirty="0"/>
          </a:p>
          <a:p>
            <a:endParaRPr lang="fr-FR" sz="1400" dirty="0" smtClean="0"/>
          </a:p>
          <a:p>
            <a:endParaRPr lang="fr-FR" sz="1400" dirty="0"/>
          </a:p>
          <a:p>
            <a:endParaRPr lang="fr-FR" sz="1400" dirty="0" smtClean="0"/>
          </a:p>
          <a:p>
            <a:endParaRPr lang="fr-FR" sz="1400" dirty="0"/>
          </a:p>
          <a:p>
            <a:r>
              <a:rPr lang="fr-FR" sz="1400" dirty="0" smtClean="0">
                <a:solidFill>
                  <a:srgbClr val="DA3471"/>
                </a:solidFill>
                <a:latin typeface="Proto Grotesk" panose="02000000000000000000" pitchFamily="50" charset="0"/>
              </a:rPr>
              <a:t>un v_ _</a:t>
            </a:r>
            <a:r>
              <a:rPr lang="fr-FR" sz="1400" dirty="0" err="1" smtClean="0">
                <a:solidFill>
                  <a:srgbClr val="DA3471"/>
                </a:solidFill>
                <a:latin typeface="Proto Grotesk" panose="02000000000000000000" pitchFamily="50" charset="0"/>
              </a:rPr>
              <a:t>l_n</a:t>
            </a:r>
            <a:r>
              <a:rPr lang="fr-FR" sz="1400" dirty="0" smtClean="0">
                <a:solidFill>
                  <a:srgbClr val="DA3471"/>
                </a:solidFill>
                <a:latin typeface="Proto Grotesk" panose="02000000000000000000" pitchFamily="50" charset="0"/>
              </a:rPr>
              <a:t>	                    des </a:t>
            </a:r>
            <a:r>
              <a:rPr lang="fr-FR" sz="1400" dirty="0" err="1" smtClean="0">
                <a:solidFill>
                  <a:srgbClr val="DA3471"/>
                </a:solidFill>
                <a:latin typeface="Proto Grotesk" panose="02000000000000000000" pitchFamily="50" charset="0"/>
              </a:rPr>
              <a:t>b_ng_s</a:t>
            </a:r>
            <a:r>
              <a:rPr lang="fr-FR" sz="1400" dirty="0">
                <a:solidFill>
                  <a:srgbClr val="DA3471"/>
                </a:solidFill>
                <a:latin typeface="Proto Grotesk" panose="02000000000000000000" pitchFamily="50" charset="0"/>
              </a:rPr>
              <a:t> </a:t>
            </a:r>
            <a:r>
              <a:rPr lang="fr-FR" sz="1400" dirty="0" smtClean="0">
                <a:solidFill>
                  <a:srgbClr val="DA3471"/>
                </a:solidFill>
                <a:latin typeface="Proto Grotesk" panose="02000000000000000000" pitchFamily="50" charset="0"/>
              </a:rPr>
              <a:t>                un p_ _n_	   une </a:t>
            </a:r>
            <a:r>
              <a:rPr lang="fr-FR" sz="1400" dirty="0" err="1" smtClean="0">
                <a:solidFill>
                  <a:srgbClr val="DA3471"/>
                </a:solidFill>
                <a:latin typeface="Proto Grotesk" panose="02000000000000000000" pitchFamily="50" charset="0"/>
              </a:rPr>
              <a:t>tr_mp_tt</a:t>
            </a:r>
            <a:r>
              <a:rPr lang="fr-FR" sz="1400" dirty="0" smtClean="0">
                <a:solidFill>
                  <a:srgbClr val="DA3471"/>
                </a:solidFill>
                <a:latin typeface="Proto Grotesk" panose="02000000000000000000" pitchFamily="50" charset="0"/>
              </a:rPr>
              <a:t>_</a:t>
            </a:r>
          </a:p>
          <a:p>
            <a:r>
              <a:rPr lang="fr-FR" sz="1400" dirty="0">
                <a:solidFill>
                  <a:srgbClr val="DA3471"/>
                </a:solidFill>
                <a:latin typeface="Proto Grotesk" panose="02000000000000000000" pitchFamily="50" charset="0"/>
              </a:rPr>
              <a:t> </a:t>
            </a:r>
            <a:r>
              <a:rPr lang="fr-FR" sz="1400" dirty="0" smtClean="0">
                <a:solidFill>
                  <a:srgbClr val="DA3471"/>
                </a:solidFill>
                <a:latin typeface="Proto Grotesk" panose="02000000000000000000" pitchFamily="50" charset="0"/>
              </a:rPr>
              <a:t>        	 	</a:t>
            </a:r>
          </a:p>
          <a:p>
            <a:endParaRPr lang="fr-FR" sz="1400" dirty="0">
              <a:solidFill>
                <a:srgbClr val="DA3471"/>
              </a:solidFill>
              <a:latin typeface="Proto Grotesk" panose="02000000000000000000" pitchFamily="50" charset="0"/>
            </a:endParaRPr>
          </a:p>
          <a:p>
            <a:endParaRPr lang="fr-FR" sz="1400" dirty="0" smtClean="0">
              <a:solidFill>
                <a:srgbClr val="DA3471"/>
              </a:solidFill>
              <a:latin typeface="Proto Grotesk" panose="02000000000000000000" pitchFamily="50" charset="0"/>
            </a:endParaRPr>
          </a:p>
          <a:p>
            <a:endParaRPr lang="fr-FR" sz="1400" dirty="0">
              <a:solidFill>
                <a:srgbClr val="DA3471"/>
              </a:solidFill>
              <a:latin typeface="Proto Grotesk" panose="02000000000000000000" pitchFamily="50" charset="0"/>
            </a:endParaRPr>
          </a:p>
          <a:p>
            <a:endParaRPr lang="fr-FR" sz="1400" dirty="0" smtClean="0">
              <a:solidFill>
                <a:srgbClr val="DA3471"/>
              </a:solidFill>
              <a:latin typeface="Proto Grotesk" panose="02000000000000000000" pitchFamily="50" charset="0"/>
            </a:endParaRPr>
          </a:p>
          <a:p>
            <a:endParaRPr lang="fr-FR" sz="1400" dirty="0">
              <a:solidFill>
                <a:srgbClr val="DA3471"/>
              </a:solidFill>
              <a:latin typeface="Proto Grotesk" panose="02000000000000000000" pitchFamily="50" charset="0"/>
            </a:endParaRPr>
          </a:p>
          <a:p>
            <a:endParaRPr lang="fr-FR" sz="1400" dirty="0" smtClean="0">
              <a:solidFill>
                <a:srgbClr val="DA3471"/>
              </a:solidFill>
              <a:latin typeface="Proto Grotesk" panose="02000000000000000000" pitchFamily="50" charset="0"/>
            </a:endParaRPr>
          </a:p>
          <a:p>
            <a:endParaRPr lang="fr-FR" sz="1400" dirty="0">
              <a:solidFill>
                <a:srgbClr val="DA3471"/>
              </a:solidFill>
              <a:latin typeface="Proto Grotesk" panose="02000000000000000000" pitchFamily="50" charset="0"/>
            </a:endParaRPr>
          </a:p>
          <a:p>
            <a:endParaRPr lang="fr-FR" sz="1400" dirty="0" smtClean="0">
              <a:solidFill>
                <a:srgbClr val="DA3471"/>
              </a:solidFill>
              <a:latin typeface="Proto Grotesk" panose="02000000000000000000" pitchFamily="50" charset="0"/>
            </a:endParaRPr>
          </a:p>
          <a:p>
            <a:endParaRPr lang="fr-FR" sz="1400" dirty="0">
              <a:solidFill>
                <a:srgbClr val="DA3471"/>
              </a:solidFill>
              <a:latin typeface="Proto Grotesk" panose="02000000000000000000" pitchFamily="50" charset="0"/>
            </a:endParaRPr>
          </a:p>
          <a:p>
            <a:endParaRPr lang="fr-FR" sz="1400" dirty="0" smtClean="0">
              <a:solidFill>
                <a:srgbClr val="DA3471"/>
              </a:solidFill>
              <a:latin typeface="Proto Grotesk" panose="02000000000000000000" pitchFamily="50" charset="0"/>
            </a:endParaRPr>
          </a:p>
          <a:p>
            <a:endParaRPr lang="fr-FR" sz="1400" dirty="0">
              <a:solidFill>
                <a:srgbClr val="DA3471"/>
              </a:solidFill>
              <a:latin typeface="Proto Grotesk" panose="02000000000000000000" pitchFamily="50" charset="0"/>
            </a:endParaRPr>
          </a:p>
          <a:p>
            <a:r>
              <a:rPr lang="fr-FR" sz="1400" dirty="0">
                <a:solidFill>
                  <a:srgbClr val="DA3471"/>
                </a:solidFill>
                <a:latin typeface="Proto Grotesk" panose="02000000000000000000" pitchFamily="50" charset="0"/>
              </a:rPr>
              <a:t>u</a:t>
            </a:r>
            <a:r>
              <a:rPr lang="fr-FR" sz="1400" dirty="0" smtClean="0">
                <a:solidFill>
                  <a:srgbClr val="DA3471"/>
                </a:solidFill>
                <a:latin typeface="Proto Grotesk" panose="02000000000000000000" pitchFamily="50" charset="0"/>
              </a:rPr>
              <a:t>ne g_ _</a:t>
            </a:r>
            <a:r>
              <a:rPr lang="fr-FR" sz="1400" dirty="0" err="1" smtClean="0">
                <a:solidFill>
                  <a:srgbClr val="DA3471"/>
                </a:solidFill>
                <a:latin typeface="Proto Grotesk" panose="02000000000000000000" pitchFamily="50" charset="0"/>
              </a:rPr>
              <a:t>t_r</a:t>
            </a:r>
            <a:r>
              <a:rPr lang="fr-FR" sz="1400" dirty="0" smtClean="0">
                <a:solidFill>
                  <a:srgbClr val="DA3471"/>
                </a:solidFill>
                <a:latin typeface="Proto Grotesk" panose="02000000000000000000" pitchFamily="50" charset="0"/>
              </a:rPr>
              <a:t>_              des </a:t>
            </a:r>
            <a:r>
              <a:rPr lang="fr-FR" sz="1400" dirty="0" err="1" smtClean="0">
                <a:solidFill>
                  <a:srgbClr val="DA3471"/>
                </a:solidFill>
                <a:latin typeface="Proto Grotesk" panose="02000000000000000000" pitchFamily="50" charset="0"/>
              </a:rPr>
              <a:t>m_r_c_s</a:t>
            </a:r>
            <a:r>
              <a:rPr lang="fr-FR" sz="1400" dirty="0" smtClean="0">
                <a:solidFill>
                  <a:srgbClr val="DA3471"/>
                </a:solidFill>
                <a:latin typeface="Proto Grotesk" panose="02000000000000000000" pitchFamily="50" charset="0"/>
              </a:rPr>
              <a:t>	           une </a:t>
            </a:r>
            <a:r>
              <a:rPr lang="fr-FR" sz="1400" dirty="0" err="1" smtClean="0">
                <a:solidFill>
                  <a:srgbClr val="DA3471"/>
                </a:solidFill>
                <a:latin typeface="Proto Grotesk" panose="02000000000000000000" pitchFamily="50" charset="0"/>
              </a:rPr>
              <a:t>b_tt_r</a:t>
            </a:r>
            <a:r>
              <a:rPr lang="fr-FR" sz="1400" dirty="0" smtClean="0">
                <a:solidFill>
                  <a:srgbClr val="DA3471"/>
                </a:solidFill>
                <a:latin typeface="Proto Grotesk" panose="02000000000000000000" pitchFamily="50" charset="0"/>
              </a:rPr>
              <a:t>_ _	       une </a:t>
            </a:r>
            <a:r>
              <a:rPr lang="fr-FR" sz="1400" dirty="0" err="1" smtClean="0">
                <a:solidFill>
                  <a:srgbClr val="DA3471"/>
                </a:solidFill>
                <a:latin typeface="Proto Grotesk" panose="02000000000000000000" pitchFamily="50" charset="0"/>
              </a:rPr>
              <a:t>fl_t</a:t>
            </a:r>
            <a:r>
              <a:rPr lang="fr-FR" sz="1400" dirty="0" smtClean="0">
                <a:solidFill>
                  <a:srgbClr val="DA3471"/>
                </a:solidFill>
                <a:latin typeface="Proto Grotesk" panose="02000000000000000000" pitchFamily="50" charset="0"/>
              </a:rPr>
              <a:t>_</a:t>
            </a:r>
          </a:p>
          <a:p>
            <a:endParaRPr lang="fr-FR" sz="1400" dirty="0">
              <a:solidFill>
                <a:srgbClr val="DA3471"/>
              </a:solidFill>
              <a:latin typeface="Proto Grotesk" panose="02000000000000000000" pitchFamily="50" charset="0"/>
            </a:endParaRPr>
          </a:p>
          <a:p>
            <a:endParaRPr lang="fr-FR" sz="1400" dirty="0" smtClean="0">
              <a:solidFill>
                <a:srgbClr val="DA3471"/>
              </a:solidFill>
              <a:latin typeface="Proto Grotesk" panose="02000000000000000000" pitchFamily="50" charset="0"/>
            </a:endParaRPr>
          </a:p>
          <a:p>
            <a:endParaRPr lang="fr-FR" sz="1400" dirty="0">
              <a:solidFill>
                <a:srgbClr val="DA3471"/>
              </a:solidFill>
              <a:latin typeface="Proto Grotesk" panose="02000000000000000000" pitchFamily="50" charset="0"/>
            </a:endParaRPr>
          </a:p>
          <a:p>
            <a:endParaRPr lang="fr-FR" sz="1400" dirty="0" smtClean="0">
              <a:solidFill>
                <a:srgbClr val="DA3471"/>
              </a:solidFill>
              <a:latin typeface="Proto Grotesk" panose="02000000000000000000" pitchFamily="50" charset="0"/>
            </a:endParaRPr>
          </a:p>
          <a:p>
            <a:endParaRPr lang="fr-FR" sz="1400" dirty="0">
              <a:solidFill>
                <a:srgbClr val="DA3471"/>
              </a:solidFill>
              <a:latin typeface="Proto Grotesk" panose="02000000000000000000" pitchFamily="50" charset="0"/>
            </a:endParaRPr>
          </a:p>
          <a:p>
            <a:endParaRPr lang="fr-FR" sz="1400" dirty="0" smtClean="0">
              <a:solidFill>
                <a:srgbClr val="DA3471"/>
              </a:solidFill>
              <a:latin typeface="Proto Grotesk" panose="02000000000000000000" pitchFamily="50" charset="0"/>
            </a:endParaRPr>
          </a:p>
          <a:p>
            <a:endParaRPr lang="fr-FR" sz="1400" dirty="0">
              <a:solidFill>
                <a:srgbClr val="DA3471"/>
              </a:solidFill>
              <a:latin typeface="Proto Grotesk" panose="02000000000000000000" pitchFamily="50" charset="0"/>
            </a:endParaRPr>
          </a:p>
          <a:p>
            <a:endParaRPr lang="fr-FR" sz="1400" dirty="0" smtClean="0">
              <a:solidFill>
                <a:srgbClr val="DA3471"/>
              </a:solidFill>
              <a:latin typeface="Proto Grotesk" panose="02000000000000000000" pitchFamily="50" charset="0"/>
            </a:endParaRPr>
          </a:p>
        </p:txBody>
      </p:sp>
      <p:pic>
        <p:nvPicPr>
          <p:cNvPr id="12" name="Google Shape;102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9784" y="2560642"/>
            <a:ext cx="108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04;p15"/>
          <p:cNvPicPr preferRelativeResize="0"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36003" y="5276837"/>
            <a:ext cx="108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00;p15"/>
          <p:cNvPicPr preferRelativeResize="0"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15458" y="2560642"/>
            <a:ext cx="108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94;p15"/>
          <p:cNvPicPr preferRelativeResize="0">
            <a:picLocks noChangeAspect="1"/>
          </p:cNvPicPr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36003" y="2560642"/>
            <a:ext cx="108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90;p15"/>
          <p:cNvPicPr preferRelativeResize="0">
            <a:picLocks noChangeAspect="1"/>
          </p:cNvPicPr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29784" y="5276837"/>
            <a:ext cx="108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96;p15"/>
          <p:cNvPicPr preferRelativeResize="0">
            <a:picLocks noChangeAspect="1"/>
          </p:cNvPicPr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715458" y="5276837"/>
            <a:ext cx="108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98;p15"/>
          <p:cNvPicPr preferRelativeResize="0">
            <a:picLocks noChangeAspect="1"/>
          </p:cNvPicPr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122621" y="5276837"/>
            <a:ext cx="108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06;p15"/>
          <p:cNvPicPr preferRelativeResize="0">
            <a:picLocks noChangeAspect="1"/>
          </p:cNvPicPr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122621" y="2647667"/>
            <a:ext cx="108000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ZoneTexte 19"/>
          <p:cNvSpPr txBox="1"/>
          <p:nvPr/>
        </p:nvSpPr>
        <p:spPr>
          <a:xfrm>
            <a:off x="5491423" y="8038686"/>
            <a:ext cx="9395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solidFill>
                  <a:srgbClr val="DA3471"/>
                </a:solidFill>
                <a:latin typeface="Proto Grotesk" panose="02000000000000000000" pitchFamily="50" charset="0"/>
              </a:rPr>
              <a:t>Réponses :</a:t>
            </a:r>
          </a:p>
        </p:txBody>
      </p:sp>
      <p:sp>
        <p:nvSpPr>
          <p:cNvPr id="21" name="ZoneTexte 20"/>
          <p:cNvSpPr txBox="1"/>
          <p:nvPr/>
        </p:nvSpPr>
        <p:spPr>
          <a:xfrm rot="10800000">
            <a:off x="3150158" y="8270906"/>
            <a:ext cx="3280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 smtClean="0">
                <a:solidFill>
                  <a:srgbClr val="DA3471"/>
                </a:solidFill>
                <a:latin typeface="Proto Grotesk" panose="02000000000000000000" pitchFamily="50" charset="0"/>
              </a:rPr>
              <a:t>un violon, des bongos, un piano, une trompette</a:t>
            </a:r>
          </a:p>
          <a:p>
            <a:r>
              <a:rPr lang="fr-FR" sz="1000" i="1" dirty="0" smtClean="0">
                <a:solidFill>
                  <a:srgbClr val="DA3471"/>
                </a:solidFill>
                <a:latin typeface="Proto Grotesk" panose="02000000000000000000" pitchFamily="50" charset="0"/>
              </a:rPr>
              <a:t>une guitare, des maracas, une batterie, une flûte</a:t>
            </a:r>
          </a:p>
        </p:txBody>
      </p:sp>
      <p:sp>
        <p:nvSpPr>
          <p:cNvPr id="22" name="ZoneTexte 21"/>
          <p:cNvSpPr txBox="1"/>
          <p:nvPr>
            <p:custDataLst>
              <p:tags r:id="rId3"/>
            </p:custDataLst>
          </p:nvPr>
        </p:nvSpPr>
        <p:spPr>
          <a:xfrm rot="16200000">
            <a:off x="-824998" y="6578687"/>
            <a:ext cx="182880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dirty="0" smtClean="0">
                <a:solidFill>
                  <a:srgbClr val="6770B1"/>
                </a:solidFill>
              </a:rPr>
              <a:t>Marjolaine Pierré</a:t>
            </a:r>
            <a:endParaRPr lang="fr-FR" sz="500" dirty="0">
              <a:solidFill>
                <a:srgbClr val="6770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819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" y="102624"/>
            <a:ext cx="6858000" cy="970075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B3D5DA9-E610-F54C-88B9-C6FCA5533DB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37508" y="1181321"/>
            <a:ext cx="30551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DA3471">
                    <a:alpha val="55000"/>
                  </a:srgbClr>
                </a:solidFill>
                <a:latin typeface="Proto Grotesk" panose="02000000000000000000" pitchFamily="2" charset="0"/>
              </a:rPr>
              <a:t>Pascal </a:t>
            </a:r>
            <a:r>
              <a:rPr lang="fr-FR" sz="1100" b="1" dirty="0" err="1" smtClean="0">
                <a:solidFill>
                  <a:srgbClr val="DA3471">
                    <a:alpha val="55000"/>
                  </a:srgbClr>
                </a:solidFill>
                <a:latin typeface="Proto Grotesk" panose="02000000000000000000" pitchFamily="2" charset="0"/>
              </a:rPr>
              <a:t>Parisot</a:t>
            </a:r>
            <a:endParaRPr lang="fr-FR" sz="1100" b="1" dirty="0">
              <a:solidFill>
                <a:srgbClr val="DA3471">
                  <a:alpha val="55000"/>
                </a:srgbClr>
              </a:solidFill>
              <a:latin typeface="Proto Grotesk" panose="02000000000000000000" pitchFamily="2" charset="0"/>
            </a:endParaRPr>
          </a:p>
          <a:p>
            <a:r>
              <a:rPr lang="fr-FR" sz="1900" b="1" dirty="0" smtClean="0">
                <a:solidFill>
                  <a:srgbClr val="DA3471">
                    <a:alpha val="55000"/>
                  </a:srgbClr>
                </a:solidFill>
                <a:latin typeface="Proto Grotesk" panose="02000000000000000000" pitchFamily="2" charset="0"/>
              </a:rPr>
              <a:t>Mes parents sont bio</a:t>
            </a:r>
            <a:endParaRPr lang="fr-FR" sz="1900" b="1" dirty="0">
              <a:solidFill>
                <a:srgbClr val="DA3471">
                  <a:alpha val="55000"/>
                </a:srgbClr>
              </a:solidFill>
              <a:latin typeface="Proto Grotesk" panose="02000000000000000000" pitchFamily="2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6091D16-9BDA-1146-82B3-BBACE12470A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37508" y="3077331"/>
            <a:ext cx="6362417" cy="1816871"/>
          </a:xfrm>
          <a:prstGeom prst="rect">
            <a:avLst/>
          </a:prstGeom>
          <a:noFill/>
          <a:ln w="38100">
            <a:solidFill>
              <a:srgbClr val="DA3471">
                <a:alpha val="25000"/>
              </a:srgbClr>
            </a:solidFill>
          </a:ln>
        </p:spPr>
        <p:txBody>
          <a:bodyPr wrap="square" lIns="180000" tIns="108000" rIns="108000" bIns="180000" rtlCol="0">
            <a:spAutoFit/>
          </a:bodyPr>
          <a:lstStyle/>
          <a:p>
            <a:pPr>
              <a:spcAft>
                <a:spcPts val="400"/>
              </a:spcAft>
            </a:pPr>
            <a:r>
              <a:rPr lang="fr-FR" sz="1600" b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Bio, bio, bio…</a:t>
            </a:r>
            <a:endParaRPr lang="fr-FR" sz="1600" b="1" dirty="0">
              <a:solidFill>
                <a:srgbClr val="DA3471"/>
              </a:solidFill>
              <a:latin typeface="Proto Grotesk" panose="02000000000000000000" pitchFamily="2" charset="0"/>
            </a:endParaRPr>
          </a:p>
          <a:p>
            <a:pPr>
              <a:spcAft>
                <a:spcPts val="400"/>
              </a:spcAft>
            </a:pPr>
            <a:r>
              <a:rPr lang="fr-FR" sz="105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Écoute la chanson. Retrouve :</a:t>
            </a:r>
            <a:endParaRPr lang="fr-FR" sz="1050" i="1" dirty="0">
              <a:solidFill>
                <a:srgbClr val="DA3471"/>
              </a:solidFill>
              <a:latin typeface="Proto Grotesk" panose="02000000000000000000" pitchFamily="2" charset="0"/>
            </a:endParaRPr>
          </a:p>
          <a:p>
            <a:pPr marL="171450" indent="-171450">
              <a:buFontTx/>
              <a:buChar char="-"/>
            </a:pPr>
            <a:r>
              <a:rPr lang="fr-FR" sz="110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les actions bio des parents :</a:t>
            </a:r>
          </a:p>
          <a:p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 dormir	 manger	 boire         s’habiller       cuisiner</a:t>
            </a:r>
            <a:r>
              <a:rPr lang="fr-FR" sz="1100" dirty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 </a:t>
            </a:r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      travailler</a:t>
            </a:r>
            <a:r>
              <a:rPr lang="fr-FR" sz="1100" dirty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 </a:t>
            </a:r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       acheter</a:t>
            </a:r>
            <a:endParaRPr lang="fr-FR" sz="1100" dirty="0" smtClean="0">
              <a:solidFill>
                <a:srgbClr val="DA3471"/>
              </a:solidFill>
              <a:latin typeface="Proto Grotesk" panose="02000000000000000000" pitchFamily="2" charset="0"/>
            </a:endParaRPr>
          </a:p>
          <a:p>
            <a:pPr marL="171450" indent="-171450">
              <a:buFontTx/>
              <a:buChar char="-"/>
            </a:pPr>
            <a:r>
              <a:rPr lang="fr-FR" sz="110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ce qui est bio dans la maison :</a:t>
            </a:r>
          </a:p>
          <a:p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 le sel	 le sucre	  la casserole         la poêle           les chats        les rats</a:t>
            </a:r>
            <a:endParaRPr lang="fr-FR" sz="1100" dirty="0" smtClean="0">
              <a:solidFill>
                <a:srgbClr val="DA3471"/>
              </a:solidFill>
              <a:latin typeface="Proto Grotesk" panose="02000000000000000000" pitchFamily="2" charset="0"/>
            </a:endParaRPr>
          </a:p>
          <a:p>
            <a:pPr marL="171450" indent="-171450">
              <a:buFontTx/>
              <a:buChar char="-"/>
            </a:pPr>
            <a:r>
              <a:rPr lang="fr-FR" sz="110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la chose pas bio qui manque à l’enfant :</a:t>
            </a:r>
          </a:p>
          <a:p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 une pizza	</a:t>
            </a:r>
            <a:r>
              <a:rPr lang="fr-FR" sz="1100" dirty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  </a:t>
            </a:r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                  un gâteau au chocolat	</a:t>
            </a:r>
            <a:r>
              <a:rPr lang="fr-FR" sz="1100" dirty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 </a:t>
            </a:r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 un hamburger</a:t>
            </a:r>
            <a:endParaRPr lang="fr-FR" sz="1100" dirty="0">
              <a:solidFill>
                <a:srgbClr val="DA3471"/>
              </a:solidFill>
              <a:latin typeface="Proto Grotesk" panose="02000000000000000000" pitchFamily="2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975F8A0-79ED-364A-BAE8-13E3C473825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37508" y="5002866"/>
            <a:ext cx="6348701" cy="2066546"/>
          </a:xfrm>
          <a:prstGeom prst="rect">
            <a:avLst/>
          </a:prstGeom>
          <a:noFill/>
          <a:ln w="38100">
            <a:solidFill>
              <a:srgbClr val="DA3471">
                <a:alpha val="25000"/>
              </a:srgbClr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pPr>
              <a:spcAft>
                <a:spcPts val="400"/>
              </a:spcAft>
            </a:pPr>
            <a:r>
              <a:rPr lang="fr-FR" sz="1600" b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Il mange ses mots !</a:t>
            </a:r>
            <a:endParaRPr lang="fr-FR" sz="1600" b="1" dirty="0">
              <a:solidFill>
                <a:srgbClr val="DA3471"/>
              </a:solidFill>
              <a:latin typeface="Proto Grotesk" panose="02000000000000000000" pitchFamily="2" charset="0"/>
            </a:endParaRPr>
          </a:p>
          <a:p>
            <a:pPr>
              <a:spcAft>
                <a:spcPts val="400"/>
              </a:spcAft>
            </a:pPr>
            <a:r>
              <a:rPr lang="fr-FR" sz="110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Écoute la chanson. Compte les syllabes des paroles.</a:t>
            </a:r>
          </a:p>
          <a:p>
            <a:r>
              <a:rPr lang="fr-FR" sz="110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Mon père, c’est </a:t>
            </a:r>
            <a:r>
              <a:rPr lang="fr-FR" sz="1100" dirty="0" err="1" smtClean="0">
                <a:solidFill>
                  <a:srgbClr val="DA3471"/>
                </a:solidFill>
                <a:latin typeface="Proto Grotesk" panose="02000000000000000000" pitchFamily="2" charset="0"/>
              </a:rPr>
              <a:t>Bioman</a:t>
            </a:r>
            <a:r>
              <a:rPr lang="fr-FR" sz="110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 = </a:t>
            </a:r>
            <a:r>
              <a:rPr lang="fr-FR" sz="1100" dirty="0">
                <a:solidFill>
                  <a:srgbClr val="DA34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 </a:t>
            </a:r>
            <a:r>
              <a:rPr lang="fr-FR" sz="110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	            Mon </a:t>
            </a:r>
            <a:r>
              <a:rPr lang="fr-FR" sz="1100" dirty="0">
                <a:solidFill>
                  <a:srgbClr val="DA3471"/>
                </a:solidFill>
                <a:latin typeface="Proto Grotesk" panose="02000000000000000000" pitchFamily="2" charset="0"/>
              </a:rPr>
              <a:t>père, c’est </a:t>
            </a:r>
            <a:r>
              <a:rPr lang="fr-FR" sz="1100" dirty="0" err="1">
                <a:solidFill>
                  <a:srgbClr val="DA3471"/>
                </a:solidFill>
                <a:latin typeface="Proto Grotesk" panose="02000000000000000000" pitchFamily="2" charset="0"/>
              </a:rPr>
              <a:t>Bioman</a:t>
            </a:r>
            <a:r>
              <a:rPr lang="fr-FR" sz="1100" dirty="0">
                <a:solidFill>
                  <a:srgbClr val="DA3471"/>
                </a:solidFill>
                <a:latin typeface="Proto Grotesk" panose="02000000000000000000" pitchFamily="2" charset="0"/>
              </a:rPr>
              <a:t> = </a:t>
            </a:r>
            <a:r>
              <a:rPr lang="fr-FR" sz="1100" dirty="0" smtClean="0">
                <a:solidFill>
                  <a:srgbClr val="DA34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</a:t>
            </a:r>
            <a:endParaRPr lang="fr-FR" sz="1100" dirty="0" smtClean="0">
              <a:solidFill>
                <a:srgbClr val="DA3471"/>
              </a:solidFill>
              <a:latin typeface="Proto Grotesk" panose="02000000000000000000" pitchFamily="2" charset="0"/>
            </a:endParaRPr>
          </a:p>
          <a:p>
            <a:r>
              <a:rPr lang="fr-FR" sz="110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Et ma mère, ben c’est sa femme =</a:t>
            </a:r>
            <a:r>
              <a:rPr lang="fr-FR" sz="1100" dirty="0">
                <a:solidFill>
                  <a:srgbClr val="DA34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___ </a:t>
            </a:r>
            <a:r>
              <a:rPr lang="fr-FR" sz="110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	            Marié </a:t>
            </a:r>
            <a:r>
              <a:rPr lang="fr-FR" sz="1100" dirty="0">
                <a:solidFill>
                  <a:srgbClr val="DA3471"/>
                </a:solidFill>
                <a:latin typeface="Proto Grotesk" panose="02000000000000000000" pitchFamily="2" charset="0"/>
              </a:rPr>
              <a:t>à </a:t>
            </a:r>
            <a:r>
              <a:rPr lang="fr-FR" sz="1100" dirty="0" err="1">
                <a:solidFill>
                  <a:srgbClr val="DA3471"/>
                </a:solidFill>
                <a:latin typeface="Proto Grotesk" panose="02000000000000000000" pitchFamily="2" charset="0"/>
              </a:rPr>
              <a:t>Biowoman</a:t>
            </a:r>
            <a:r>
              <a:rPr lang="fr-FR" sz="1100" dirty="0">
                <a:solidFill>
                  <a:srgbClr val="DA3471"/>
                </a:solidFill>
                <a:latin typeface="Proto Grotesk" panose="02000000000000000000" pitchFamily="2" charset="0"/>
              </a:rPr>
              <a:t> </a:t>
            </a:r>
            <a:r>
              <a:rPr lang="fr-FR" sz="110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= </a:t>
            </a:r>
            <a:r>
              <a:rPr lang="fr-FR" sz="1100" dirty="0" smtClean="0">
                <a:solidFill>
                  <a:srgbClr val="DA34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</a:t>
            </a:r>
            <a:endParaRPr lang="fr-FR" sz="1100" dirty="0" smtClean="0">
              <a:solidFill>
                <a:srgbClr val="DA3471"/>
              </a:solidFill>
              <a:latin typeface="Proto Grotesk" panose="02000000000000000000" pitchFamily="2" charset="0"/>
            </a:endParaRPr>
          </a:p>
          <a:p>
            <a:endParaRPr lang="fr-FR" sz="1100" dirty="0" smtClean="0">
              <a:solidFill>
                <a:srgbClr val="DA3471"/>
              </a:solidFill>
              <a:latin typeface="Proto Grotesk" panose="02000000000000000000" pitchFamily="2" charset="0"/>
            </a:endParaRPr>
          </a:p>
          <a:p>
            <a:r>
              <a:rPr lang="fr-FR" sz="1100" dirty="0">
                <a:solidFill>
                  <a:srgbClr val="DA3471"/>
                </a:solidFill>
                <a:latin typeface="Proto Grotesk" panose="02000000000000000000" pitchFamily="2" charset="0"/>
              </a:rPr>
              <a:t>Mes parents sont bio, bio, bio, bio, bio = </a:t>
            </a:r>
            <a:r>
              <a:rPr lang="fr-FR" sz="1100" dirty="0">
                <a:solidFill>
                  <a:srgbClr val="DA34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  </a:t>
            </a:r>
            <a:r>
              <a:rPr lang="fr-FR" sz="1100" dirty="0" smtClean="0">
                <a:solidFill>
                  <a:srgbClr val="DA34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fr-FR" sz="110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À </a:t>
            </a:r>
            <a:r>
              <a:rPr lang="fr-FR" sz="1100" dirty="0">
                <a:solidFill>
                  <a:srgbClr val="DA3471"/>
                </a:solidFill>
                <a:latin typeface="Proto Grotesk" panose="02000000000000000000" pitchFamily="2" charset="0"/>
              </a:rPr>
              <a:t>la </a:t>
            </a:r>
            <a:r>
              <a:rPr lang="fr-FR" sz="110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maison bio, bio, bio, bio, bio </a:t>
            </a:r>
            <a:r>
              <a:rPr lang="fr-FR" sz="1100" dirty="0">
                <a:solidFill>
                  <a:srgbClr val="DA3471"/>
                </a:solidFill>
                <a:latin typeface="Proto Grotesk" panose="02000000000000000000" pitchFamily="2" charset="0"/>
              </a:rPr>
              <a:t>= </a:t>
            </a:r>
            <a:r>
              <a:rPr lang="fr-FR" sz="1100" dirty="0" smtClean="0">
                <a:solidFill>
                  <a:srgbClr val="DA34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</a:t>
            </a:r>
            <a:endParaRPr lang="fr-FR" sz="1100" dirty="0" smtClean="0">
              <a:solidFill>
                <a:srgbClr val="DA3471"/>
              </a:solidFill>
              <a:latin typeface="Proto Grotesk" panose="02000000000000000000" pitchFamily="2" charset="0"/>
            </a:endParaRPr>
          </a:p>
          <a:p>
            <a:r>
              <a:rPr lang="fr-FR" sz="1100" dirty="0">
                <a:solidFill>
                  <a:srgbClr val="DA3471"/>
                </a:solidFill>
                <a:latin typeface="Proto Grotesk" panose="02000000000000000000" pitchFamily="2" charset="0"/>
              </a:rPr>
              <a:t>Leurs amis sont bio, bio, bio, bio, bio = </a:t>
            </a:r>
            <a:r>
              <a:rPr lang="fr-FR" sz="1100" dirty="0">
                <a:solidFill>
                  <a:srgbClr val="DA34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 </a:t>
            </a:r>
            <a:r>
              <a:rPr lang="fr-FR" sz="1100" dirty="0" smtClean="0">
                <a:solidFill>
                  <a:srgbClr val="DA34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fr-FR" sz="110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Même les rats sont bio, bio, bio, bio, bio </a:t>
            </a:r>
          </a:p>
          <a:p>
            <a:r>
              <a:rPr lang="fr-FR" sz="1100" dirty="0">
                <a:solidFill>
                  <a:srgbClr val="DA3471"/>
                </a:solidFill>
                <a:latin typeface="Proto Grotesk" panose="02000000000000000000" pitchFamily="2" charset="0"/>
              </a:rPr>
              <a:t>	</a:t>
            </a:r>
            <a:r>
              <a:rPr lang="fr-FR" sz="110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		            			= </a:t>
            </a:r>
            <a:r>
              <a:rPr lang="fr-FR" sz="1100" dirty="0" smtClean="0">
                <a:solidFill>
                  <a:srgbClr val="DA34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</a:t>
            </a:r>
          </a:p>
          <a:p>
            <a:r>
              <a:rPr lang="fr-FR" sz="1100" dirty="0">
                <a:solidFill>
                  <a:srgbClr val="DA34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fr-FR" sz="1100" dirty="0" smtClean="0">
                <a:solidFill>
                  <a:srgbClr val="DA34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         </a:t>
            </a:r>
            <a:r>
              <a:rPr lang="fr-FR" sz="110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Tout </a:t>
            </a:r>
            <a:r>
              <a:rPr lang="fr-FR" sz="1100" dirty="0">
                <a:solidFill>
                  <a:srgbClr val="DA3471"/>
                </a:solidFill>
                <a:latin typeface="Proto Grotesk" panose="02000000000000000000" pitchFamily="2" charset="0"/>
              </a:rPr>
              <a:t>le monde il est bio = </a:t>
            </a:r>
            <a:r>
              <a:rPr lang="fr-FR" sz="1100" dirty="0" smtClean="0">
                <a:solidFill>
                  <a:srgbClr val="DA34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___</a:t>
            </a:r>
            <a:endParaRPr lang="fr-FR" sz="1100" dirty="0">
              <a:solidFill>
                <a:srgbClr val="DA3471"/>
              </a:solidFill>
              <a:latin typeface="Proto Grotesk" panose="02000000000000000000" pitchFamily="2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4397140-DB3F-3C44-8B2E-9D76CED5A535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326246" y="3097803"/>
            <a:ext cx="260204" cy="323165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  <a:latin typeface="Proto Grotesk" panose="02000000000000000000" pitchFamily="2" charset="0"/>
              </a:rPr>
              <a:t>2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D9AE6EAA-3432-4246-8022-98DCDBB8006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534770" y="7168241"/>
            <a:ext cx="3031725" cy="1338141"/>
          </a:xfrm>
          <a:custGeom>
            <a:avLst/>
            <a:gdLst>
              <a:gd name="connsiteX0" fmla="*/ 0 w 3313119"/>
              <a:gd name="connsiteY0" fmla="*/ 0 h 3615688"/>
              <a:gd name="connsiteX1" fmla="*/ 3313119 w 3313119"/>
              <a:gd name="connsiteY1" fmla="*/ 0 h 3615688"/>
              <a:gd name="connsiteX2" fmla="*/ 3313119 w 3313119"/>
              <a:gd name="connsiteY2" fmla="*/ 3615688 h 3615688"/>
              <a:gd name="connsiteX3" fmla="*/ 0 w 3313119"/>
              <a:gd name="connsiteY3" fmla="*/ 3615688 h 3615688"/>
              <a:gd name="connsiteX4" fmla="*/ 0 w 3313119"/>
              <a:gd name="connsiteY4" fmla="*/ 0 h 3615688"/>
              <a:gd name="connsiteX0" fmla="*/ 0 w 3313119"/>
              <a:gd name="connsiteY0" fmla="*/ 0 h 3615688"/>
              <a:gd name="connsiteX1" fmla="*/ 3313119 w 3313119"/>
              <a:gd name="connsiteY1" fmla="*/ 0 h 3615688"/>
              <a:gd name="connsiteX2" fmla="*/ 3313119 w 3313119"/>
              <a:gd name="connsiteY2" fmla="*/ 3615688 h 3615688"/>
              <a:gd name="connsiteX3" fmla="*/ 0 w 3313119"/>
              <a:gd name="connsiteY3" fmla="*/ 3568063 h 3615688"/>
              <a:gd name="connsiteX4" fmla="*/ 0 w 3313119"/>
              <a:gd name="connsiteY4" fmla="*/ 0 h 3615688"/>
              <a:gd name="connsiteX0" fmla="*/ 0 w 3313119"/>
              <a:gd name="connsiteY0" fmla="*/ 0 h 3568063"/>
              <a:gd name="connsiteX1" fmla="*/ 3313119 w 3313119"/>
              <a:gd name="connsiteY1" fmla="*/ 0 h 3568063"/>
              <a:gd name="connsiteX2" fmla="*/ 3313119 w 3313119"/>
              <a:gd name="connsiteY2" fmla="*/ 3558538 h 3568063"/>
              <a:gd name="connsiteX3" fmla="*/ 0 w 3313119"/>
              <a:gd name="connsiteY3" fmla="*/ 3568063 h 3568063"/>
              <a:gd name="connsiteX4" fmla="*/ 0 w 3313119"/>
              <a:gd name="connsiteY4" fmla="*/ 0 h 3568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3119" h="3568063">
                <a:moveTo>
                  <a:pt x="0" y="0"/>
                </a:moveTo>
                <a:lnTo>
                  <a:pt x="3313119" y="0"/>
                </a:lnTo>
                <a:lnTo>
                  <a:pt x="3313119" y="3558538"/>
                </a:lnTo>
                <a:lnTo>
                  <a:pt x="0" y="3568063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DA3471">
                <a:alpha val="25000"/>
              </a:srgbClr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pPr>
              <a:spcAft>
                <a:spcPts val="400"/>
              </a:spcAft>
            </a:pPr>
            <a:r>
              <a:rPr lang="fr-FR" sz="1600" b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L’enfant du </a:t>
            </a:r>
            <a:r>
              <a:rPr lang="fr-FR" sz="1600" b="1" dirty="0" err="1" smtClean="0">
                <a:solidFill>
                  <a:srgbClr val="DA3471"/>
                </a:solidFill>
                <a:latin typeface="Proto Grotesk" panose="02000000000000000000" pitchFamily="2" charset="0"/>
              </a:rPr>
              <a:t>Bioman</a:t>
            </a:r>
            <a:endParaRPr lang="fr-FR" sz="1600" b="1" dirty="0">
              <a:solidFill>
                <a:srgbClr val="DA3471"/>
              </a:solidFill>
              <a:latin typeface="Proto Grotesk" panose="02000000000000000000" pitchFamily="2" charset="0"/>
            </a:endParaRPr>
          </a:p>
          <a:p>
            <a:r>
              <a:rPr lang="fr-FR" sz="110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Tu es le fils ou la fille de </a:t>
            </a:r>
            <a:r>
              <a:rPr lang="fr-FR" sz="1100" i="1" dirty="0" err="1" smtClean="0">
                <a:solidFill>
                  <a:srgbClr val="DA3471"/>
                </a:solidFill>
                <a:latin typeface="Proto Grotesk" panose="02000000000000000000" pitchFamily="2" charset="0"/>
              </a:rPr>
              <a:t>Bioman</a:t>
            </a:r>
            <a:r>
              <a:rPr lang="fr-FR" sz="110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 et de </a:t>
            </a:r>
            <a:r>
              <a:rPr lang="fr-FR" sz="1100" i="1" dirty="0" err="1" smtClean="0">
                <a:solidFill>
                  <a:srgbClr val="DA3471"/>
                </a:solidFill>
                <a:latin typeface="Proto Grotesk" panose="02000000000000000000" pitchFamily="2" charset="0"/>
              </a:rPr>
              <a:t>Biowoman</a:t>
            </a:r>
            <a:r>
              <a:rPr lang="fr-FR" sz="110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. Présente-toi ! Donne ton nom, explique ta mission et tes superpouvoirs. Dessine ton costume.</a:t>
            </a:r>
            <a:endParaRPr lang="fr-FR" sz="1100" i="1" dirty="0">
              <a:solidFill>
                <a:srgbClr val="DA3471"/>
              </a:solidFill>
              <a:latin typeface="Proto Grotesk" panose="02000000000000000000" pitchFamily="2" charset="0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4A8C8829-F705-844E-80E5-FFE650145CFD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37508" y="7174013"/>
            <a:ext cx="3183875" cy="1338141"/>
          </a:xfrm>
          <a:prstGeom prst="rect">
            <a:avLst/>
          </a:prstGeom>
          <a:noFill/>
          <a:ln w="38100">
            <a:solidFill>
              <a:srgbClr val="DA3471">
                <a:alpha val="25000"/>
              </a:srgbClr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pPr>
              <a:spcAft>
                <a:spcPts val="400"/>
              </a:spcAft>
            </a:pPr>
            <a:r>
              <a:rPr lang="fr-FR" sz="1600" b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Les blettes, tu aimes ?</a:t>
            </a:r>
            <a:endParaRPr lang="fr-FR" sz="1600" b="1" dirty="0">
              <a:solidFill>
                <a:srgbClr val="DA3471"/>
              </a:solidFill>
              <a:latin typeface="Proto Grotesk" panose="02000000000000000000" pitchFamily="2" charset="0"/>
            </a:endParaRPr>
          </a:p>
          <a:p>
            <a:pPr>
              <a:spcAft>
                <a:spcPts val="400"/>
              </a:spcAft>
            </a:pPr>
            <a:r>
              <a:rPr lang="fr-FR" sz="110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En petits groupes, faites un sondage pour savoir quels sont les aliments préférés de la classe. Et imaginez un menu « bio » qui plaira à tout le monde.</a:t>
            </a:r>
            <a:endParaRPr lang="fr-FR" sz="1100" i="1" dirty="0">
              <a:solidFill>
                <a:srgbClr val="DA3471"/>
              </a:solidFill>
              <a:latin typeface="Proto Grotesk" panose="02000000000000000000" pitchFamily="2" charset="0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420CCCFD-BDDE-4443-8AB0-30FC1160C1F9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6285603" y="7187212"/>
            <a:ext cx="262068" cy="323165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  <a:latin typeface="Proto Grotesk" panose="02000000000000000000" pitchFamily="2" charset="0"/>
              </a:rPr>
              <a:t>5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7FF3031-F05D-F24B-B874-98A02DB94160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6306291" y="5021916"/>
            <a:ext cx="260204" cy="323165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  <a:latin typeface="Proto Grotesk" panose="02000000000000000000" pitchFamily="2" charset="0"/>
              </a:rPr>
              <a:t>3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68E809DE-7959-9A4F-8660-1504E8D729D6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3137477" y="7197048"/>
            <a:ext cx="261972" cy="323165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  <a:latin typeface="Proto Grotesk" panose="02000000000000000000" pitchFamily="2" charset="0"/>
              </a:rPr>
              <a:t>4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35FA35B7-C4ED-624A-81DF-731E32F0E681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389634" y="3221422"/>
            <a:ext cx="1419069" cy="180000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35FA35B7-C4ED-624A-81DF-731E32F0E681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3725591" y="7382221"/>
            <a:ext cx="1981873" cy="183795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35FA35B7-C4ED-624A-81DF-731E32F0E681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429317" y="7382221"/>
            <a:ext cx="2305257" cy="167579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" name="AutoShape 2" descr="https://lh3.googleusercontent.com/LZKqcauQRqzNTvBEkQrdjZ8EB7Mj1lrb3MQCc_DQuRow-RveoWFqKwH7eBVcBn4-Z7aA--aVVgGpOWeLHavB4c4CraI1eGOUXkBO36sLVUmyIoCruzFn4ab035ybozHCf4W0MKv7fUQ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35FA35B7-C4ED-624A-81DF-731E32F0E681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401809" y="5217618"/>
            <a:ext cx="1964578" cy="180000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EA23782-5CF7-F84F-A586-7516DF6CE67E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6325732" y="1824517"/>
            <a:ext cx="260204" cy="323165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  <a:latin typeface="Proto Grotesk" panose="02000000000000000000" pitchFamily="2" charset="0"/>
              </a:rPr>
              <a:t>1</a:t>
            </a:r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BA60509B-3CBD-6642-8923-9E1C5D04B360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>
          <a:xfrm>
            <a:off x="237508" y="1806048"/>
            <a:ext cx="6367751" cy="1152000"/>
          </a:xfrm>
          <a:prstGeom prst="rect">
            <a:avLst/>
          </a:prstGeom>
          <a:ln w="38100" cmpd="sng">
            <a:solidFill>
              <a:srgbClr val="DC3471">
                <a:alpha val="25000"/>
              </a:srgbClr>
            </a:solidFill>
            <a:prstDash val="solid"/>
            <a:miter lim="800000"/>
          </a:ln>
        </p:spPr>
        <p:txBody>
          <a:bodyPr vert="horz" lIns="18000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fr-FR" sz="1600" b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Un seul mot d’ordre !</a:t>
            </a: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fr-FR" sz="1100" i="1" dirty="0" smtClean="0">
                <a:solidFill>
                  <a:srgbClr val="DC3471"/>
                </a:solidFill>
                <a:latin typeface="Proto Grotesk" panose="02000000000000000000" pitchFamily="2" charset="0"/>
              </a:rPr>
              <a:t>Écoute la chanson. Combien de fois entends-tu me mot « bio » ?</a:t>
            </a: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	 moins de 20 fois		</a:t>
            </a:r>
            <a:r>
              <a:rPr lang="fr-FR" sz="1100" dirty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 </a:t>
            </a:r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 entre 21 et 50 fois	</a:t>
            </a:r>
            <a:r>
              <a:rPr lang="fr-FR" sz="1100" dirty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 </a:t>
            </a:r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 plus de 51 fois</a:t>
            </a: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</a:rPr>
              <a:t>Et toi, est-ce que tu es bio ? Donne des exemples.</a:t>
            </a:r>
            <a:endParaRPr lang="fr-FR" sz="1100" dirty="0">
              <a:solidFill>
                <a:srgbClr val="DC3471"/>
              </a:solidFill>
              <a:latin typeface="Proto Grotesk" panose="02000000000000000000" pitchFamily="2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B96E24F-89DD-2949-9E56-9CBD91DB7EE4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389633" y="1968970"/>
            <a:ext cx="2157623" cy="178712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1" name="ZoneTexte 20"/>
          <p:cNvSpPr txBox="1"/>
          <p:nvPr>
            <p:custDataLst>
              <p:tags r:id="rId18"/>
            </p:custDataLst>
          </p:nvPr>
        </p:nvSpPr>
        <p:spPr>
          <a:xfrm rot="16200000">
            <a:off x="-824998" y="6578687"/>
            <a:ext cx="182880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dirty="0" smtClean="0">
                <a:solidFill>
                  <a:srgbClr val="6770B1"/>
                </a:solidFill>
              </a:rPr>
              <a:t>Marjolaine Pierré</a:t>
            </a:r>
            <a:endParaRPr lang="fr-FR" sz="500" dirty="0">
              <a:solidFill>
                <a:srgbClr val="6770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69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B3D5DA9-E610-F54C-88B9-C6FCA5533DB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37508" y="1181321"/>
            <a:ext cx="30551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DA3471">
                    <a:alpha val="55000"/>
                  </a:srgbClr>
                </a:solidFill>
                <a:latin typeface="Proto Grotesk" panose="02000000000000000000" pitchFamily="2" charset="0"/>
              </a:rPr>
              <a:t>Pascal </a:t>
            </a:r>
            <a:r>
              <a:rPr lang="fr-FR" sz="1100" b="1" dirty="0" err="1" smtClean="0">
                <a:solidFill>
                  <a:srgbClr val="DA3471">
                    <a:alpha val="55000"/>
                  </a:srgbClr>
                </a:solidFill>
                <a:latin typeface="Proto Grotesk" panose="02000000000000000000" pitchFamily="2" charset="0"/>
              </a:rPr>
              <a:t>Parisot</a:t>
            </a:r>
            <a:endParaRPr lang="fr-FR" sz="1100" b="1" dirty="0">
              <a:solidFill>
                <a:srgbClr val="DA3471">
                  <a:alpha val="55000"/>
                </a:srgbClr>
              </a:solidFill>
              <a:latin typeface="Proto Grotesk" panose="02000000000000000000" pitchFamily="2" charset="0"/>
            </a:endParaRPr>
          </a:p>
          <a:p>
            <a:r>
              <a:rPr lang="fr-FR" sz="1900" b="1" dirty="0" smtClean="0">
                <a:solidFill>
                  <a:srgbClr val="DA3471">
                    <a:alpha val="55000"/>
                  </a:srgbClr>
                </a:solidFill>
                <a:latin typeface="Proto Grotesk" panose="02000000000000000000" pitchFamily="2" charset="0"/>
              </a:rPr>
              <a:t>Mes parents sont bio</a:t>
            </a:r>
            <a:endParaRPr lang="fr-FR" sz="1900" b="1" dirty="0">
              <a:solidFill>
                <a:srgbClr val="DA3471">
                  <a:alpha val="55000"/>
                </a:srgbClr>
              </a:solidFill>
              <a:latin typeface="Proto Grotesk" panose="02000000000000000000" pitchFamily="2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6091D16-9BDA-1146-82B3-BBACE12470A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37508" y="3077331"/>
            <a:ext cx="6362417" cy="1816871"/>
          </a:xfrm>
          <a:prstGeom prst="rect">
            <a:avLst/>
          </a:prstGeom>
          <a:noFill/>
          <a:ln w="38100">
            <a:solidFill>
              <a:srgbClr val="DA3471">
                <a:alpha val="25000"/>
              </a:srgbClr>
            </a:solidFill>
          </a:ln>
        </p:spPr>
        <p:txBody>
          <a:bodyPr wrap="square" lIns="180000" tIns="108000" rIns="108000" bIns="180000" rtlCol="0">
            <a:spAutoFit/>
          </a:bodyPr>
          <a:lstStyle/>
          <a:p>
            <a:pPr>
              <a:spcAft>
                <a:spcPts val="400"/>
              </a:spcAft>
            </a:pPr>
            <a:r>
              <a:rPr lang="fr-FR" sz="1600" b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Bio, bio, bio…</a:t>
            </a:r>
            <a:endParaRPr lang="fr-FR" sz="1600" b="1" dirty="0">
              <a:solidFill>
                <a:srgbClr val="DA3471"/>
              </a:solidFill>
              <a:latin typeface="Proto Grotesk" panose="02000000000000000000" pitchFamily="2" charset="0"/>
            </a:endParaRPr>
          </a:p>
          <a:p>
            <a:pPr>
              <a:spcAft>
                <a:spcPts val="400"/>
              </a:spcAft>
            </a:pPr>
            <a:r>
              <a:rPr lang="fr-FR" sz="105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Écoute la chanson. Retrouve :</a:t>
            </a:r>
            <a:endParaRPr lang="fr-FR" sz="1050" i="1" dirty="0">
              <a:solidFill>
                <a:srgbClr val="DA3471"/>
              </a:solidFill>
              <a:latin typeface="Proto Grotesk" panose="02000000000000000000" pitchFamily="2" charset="0"/>
            </a:endParaRPr>
          </a:p>
          <a:p>
            <a:pPr marL="171450" indent="-171450">
              <a:buFontTx/>
              <a:buChar char="-"/>
            </a:pPr>
            <a:r>
              <a:rPr lang="fr-FR" sz="110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les actions bio des parents :</a:t>
            </a:r>
          </a:p>
          <a:p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 dormir	</a:t>
            </a:r>
            <a:r>
              <a:rPr lang="fr-FR" sz="1100" dirty="0" smtClean="0">
                <a:solidFill>
                  <a:srgbClr val="495897"/>
                </a:solidFill>
                <a:latin typeface="Proto Grotesk" panose="02000000000000000000" pitchFamily="2" charset="0"/>
                <a:sym typeface="Wingdings"/>
              </a:rPr>
              <a:t></a:t>
            </a:r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 </a:t>
            </a:r>
            <a:r>
              <a:rPr lang="fr-FR" sz="1100" dirty="0" smtClean="0">
                <a:solidFill>
                  <a:srgbClr val="495897"/>
                </a:solidFill>
                <a:latin typeface="Proto Grotesk" panose="02000000000000000000" pitchFamily="2" charset="0"/>
                <a:sym typeface="Wingdings"/>
              </a:rPr>
              <a:t>manger</a:t>
            </a:r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	</a:t>
            </a:r>
            <a:r>
              <a:rPr lang="fr-FR" sz="1100" dirty="0" smtClean="0">
                <a:solidFill>
                  <a:srgbClr val="495897"/>
                </a:solidFill>
                <a:latin typeface="Proto Grotesk" panose="02000000000000000000" pitchFamily="2" charset="0"/>
                <a:sym typeface="Wingdings"/>
              </a:rPr>
              <a:t></a:t>
            </a:r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 </a:t>
            </a:r>
            <a:r>
              <a:rPr lang="fr-FR" sz="1100" dirty="0" smtClean="0">
                <a:solidFill>
                  <a:srgbClr val="495897"/>
                </a:solidFill>
                <a:latin typeface="Proto Grotesk" panose="02000000000000000000" pitchFamily="2" charset="0"/>
                <a:sym typeface="Wingdings"/>
              </a:rPr>
              <a:t>boire</a:t>
            </a:r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         s’habiller       </a:t>
            </a:r>
            <a:r>
              <a:rPr lang="fr-FR" sz="1100" dirty="0" smtClean="0">
                <a:solidFill>
                  <a:srgbClr val="495897"/>
                </a:solidFill>
                <a:latin typeface="Proto Grotesk" panose="02000000000000000000" pitchFamily="2" charset="0"/>
                <a:sym typeface="Wingdings"/>
              </a:rPr>
              <a:t></a:t>
            </a:r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 </a:t>
            </a:r>
            <a:r>
              <a:rPr lang="fr-FR" sz="1100" dirty="0" smtClean="0">
                <a:solidFill>
                  <a:srgbClr val="495897"/>
                </a:solidFill>
                <a:latin typeface="Proto Grotesk" panose="02000000000000000000" pitchFamily="2" charset="0"/>
                <a:sym typeface="Wingdings"/>
              </a:rPr>
              <a:t>cuisiner</a:t>
            </a:r>
            <a:r>
              <a:rPr lang="fr-FR" sz="1100" dirty="0">
                <a:solidFill>
                  <a:srgbClr val="495897"/>
                </a:solidFill>
                <a:latin typeface="Proto Grotesk" panose="02000000000000000000" pitchFamily="2" charset="0"/>
                <a:sym typeface="Wingdings"/>
              </a:rPr>
              <a:t> </a:t>
            </a:r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      travailler</a:t>
            </a:r>
            <a:r>
              <a:rPr lang="fr-FR" sz="1100" dirty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 </a:t>
            </a:r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    </a:t>
            </a:r>
            <a:r>
              <a:rPr lang="fr-FR" sz="1100" dirty="0" smtClean="0">
                <a:solidFill>
                  <a:srgbClr val="495897"/>
                </a:solidFill>
                <a:latin typeface="Proto Grotesk" panose="02000000000000000000" pitchFamily="2" charset="0"/>
                <a:sym typeface="Wingdings"/>
              </a:rPr>
              <a:t></a:t>
            </a:r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 </a:t>
            </a:r>
            <a:r>
              <a:rPr lang="fr-FR" sz="1100" dirty="0" smtClean="0">
                <a:solidFill>
                  <a:srgbClr val="495897"/>
                </a:solidFill>
                <a:latin typeface="Proto Grotesk" panose="02000000000000000000" pitchFamily="2" charset="0"/>
                <a:sym typeface="Wingdings"/>
              </a:rPr>
              <a:t>acheter</a:t>
            </a:r>
            <a:endParaRPr lang="fr-FR" sz="1100" dirty="0" smtClean="0">
              <a:solidFill>
                <a:srgbClr val="495897"/>
              </a:solidFill>
              <a:latin typeface="Proto Grotesk" panose="02000000000000000000" pitchFamily="2" charset="0"/>
            </a:endParaRPr>
          </a:p>
          <a:p>
            <a:pPr marL="171450" indent="-171450">
              <a:buFontTx/>
              <a:buChar char="-"/>
            </a:pPr>
            <a:r>
              <a:rPr lang="fr-FR" sz="110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ce qui est bio dans la maison :</a:t>
            </a:r>
          </a:p>
          <a:p>
            <a:r>
              <a:rPr lang="fr-FR" sz="1100" dirty="0">
                <a:solidFill>
                  <a:srgbClr val="495897"/>
                </a:solidFill>
                <a:latin typeface="Proto Grotesk" panose="02000000000000000000" pitchFamily="2" charset="0"/>
                <a:sym typeface="Wingdings"/>
              </a:rPr>
              <a:t></a:t>
            </a:r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 </a:t>
            </a:r>
            <a:r>
              <a:rPr lang="fr-FR" sz="1100" dirty="0" smtClean="0">
                <a:solidFill>
                  <a:srgbClr val="495897"/>
                </a:solidFill>
                <a:latin typeface="Proto Grotesk" panose="02000000000000000000" pitchFamily="2" charset="0"/>
                <a:sym typeface="Wingdings"/>
              </a:rPr>
              <a:t>le sel</a:t>
            </a:r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	 le sucre	  la casserole           </a:t>
            </a:r>
            <a:r>
              <a:rPr lang="fr-FR" sz="1100" dirty="0" smtClean="0">
                <a:solidFill>
                  <a:srgbClr val="495897"/>
                </a:solidFill>
                <a:latin typeface="Proto Grotesk" panose="02000000000000000000" pitchFamily="2" charset="0"/>
                <a:sym typeface="Wingdings"/>
              </a:rPr>
              <a:t></a:t>
            </a:r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 </a:t>
            </a:r>
            <a:r>
              <a:rPr lang="fr-FR" sz="1100" dirty="0" smtClean="0">
                <a:solidFill>
                  <a:srgbClr val="495897"/>
                </a:solidFill>
                <a:latin typeface="Proto Grotesk" panose="02000000000000000000" pitchFamily="2" charset="0"/>
                <a:sym typeface="Wingdings"/>
              </a:rPr>
              <a:t>la poêle          </a:t>
            </a:r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 les chats        </a:t>
            </a:r>
            <a:r>
              <a:rPr lang="fr-FR" sz="1100" dirty="0" smtClean="0">
                <a:solidFill>
                  <a:srgbClr val="495897"/>
                </a:solidFill>
                <a:latin typeface="Proto Grotesk" panose="02000000000000000000" pitchFamily="2" charset="0"/>
                <a:sym typeface="Wingdings"/>
              </a:rPr>
              <a:t></a:t>
            </a:r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 </a:t>
            </a:r>
            <a:r>
              <a:rPr lang="fr-FR" sz="1100" dirty="0" smtClean="0">
                <a:solidFill>
                  <a:srgbClr val="495897"/>
                </a:solidFill>
                <a:latin typeface="Proto Grotesk" panose="02000000000000000000" pitchFamily="2" charset="0"/>
                <a:sym typeface="Wingdings"/>
              </a:rPr>
              <a:t>les rats</a:t>
            </a:r>
            <a:endParaRPr lang="fr-FR" sz="1100" dirty="0" smtClean="0">
              <a:solidFill>
                <a:srgbClr val="495897"/>
              </a:solidFill>
              <a:latin typeface="Proto Grotesk" panose="02000000000000000000" pitchFamily="2" charset="0"/>
            </a:endParaRPr>
          </a:p>
          <a:p>
            <a:pPr marL="171450" indent="-171450">
              <a:buFontTx/>
              <a:buChar char="-"/>
            </a:pPr>
            <a:r>
              <a:rPr lang="fr-FR" sz="110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la chose pas bio qui manque à l’enfant :</a:t>
            </a:r>
          </a:p>
          <a:p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 une pizza	</a:t>
            </a:r>
            <a:r>
              <a:rPr lang="fr-FR" sz="1100" dirty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  </a:t>
            </a:r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                  un gâteau au chocolat	</a:t>
            </a:r>
            <a:r>
              <a:rPr lang="fr-FR" sz="1100" dirty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 </a:t>
            </a:r>
            <a:r>
              <a:rPr lang="fr-FR" sz="1100" dirty="0">
                <a:solidFill>
                  <a:srgbClr val="495897"/>
                </a:solidFill>
                <a:latin typeface="Proto Grotesk" panose="02000000000000000000" pitchFamily="2" charset="0"/>
                <a:sym typeface="Wingdings"/>
              </a:rPr>
              <a:t></a:t>
            </a:r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 </a:t>
            </a:r>
            <a:r>
              <a:rPr lang="fr-FR" sz="1100" dirty="0" smtClean="0">
                <a:solidFill>
                  <a:srgbClr val="495897"/>
                </a:solidFill>
                <a:latin typeface="Proto Grotesk" panose="02000000000000000000" pitchFamily="2" charset="0"/>
                <a:sym typeface="Wingdings"/>
              </a:rPr>
              <a:t>un hamburger</a:t>
            </a:r>
            <a:endParaRPr lang="fr-FR" sz="1100" dirty="0">
              <a:solidFill>
                <a:srgbClr val="495897"/>
              </a:solidFill>
              <a:latin typeface="Proto Grotesk" panose="02000000000000000000" pitchFamily="2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975F8A0-79ED-364A-BAE8-13E3C473825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37508" y="5002866"/>
            <a:ext cx="6348701" cy="2066546"/>
          </a:xfrm>
          <a:prstGeom prst="rect">
            <a:avLst/>
          </a:prstGeom>
          <a:noFill/>
          <a:ln w="38100">
            <a:solidFill>
              <a:srgbClr val="DA3471">
                <a:alpha val="25000"/>
              </a:srgbClr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pPr>
              <a:spcAft>
                <a:spcPts val="400"/>
              </a:spcAft>
            </a:pPr>
            <a:r>
              <a:rPr lang="fr-FR" sz="1600" b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Il mange ses mots !</a:t>
            </a:r>
            <a:endParaRPr lang="fr-FR" sz="1600" b="1" dirty="0">
              <a:solidFill>
                <a:srgbClr val="DA3471"/>
              </a:solidFill>
              <a:latin typeface="Proto Grotesk" panose="02000000000000000000" pitchFamily="2" charset="0"/>
            </a:endParaRPr>
          </a:p>
          <a:p>
            <a:pPr>
              <a:spcAft>
                <a:spcPts val="400"/>
              </a:spcAft>
            </a:pPr>
            <a:r>
              <a:rPr lang="fr-FR" sz="110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Écoute la chanson. Compte les syllabes des paroles.</a:t>
            </a:r>
          </a:p>
          <a:p>
            <a:r>
              <a:rPr lang="fr-FR" sz="110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Mon père, c’est </a:t>
            </a:r>
            <a:r>
              <a:rPr lang="fr-FR" sz="1100" dirty="0" err="1" smtClean="0">
                <a:solidFill>
                  <a:srgbClr val="DA3471"/>
                </a:solidFill>
                <a:latin typeface="Proto Grotesk" panose="02000000000000000000" pitchFamily="2" charset="0"/>
              </a:rPr>
              <a:t>Bioman</a:t>
            </a:r>
            <a:r>
              <a:rPr lang="fr-FR" sz="110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 = </a:t>
            </a:r>
            <a:r>
              <a:rPr lang="fr-FR" sz="1100" dirty="0" smtClean="0">
                <a:solidFill>
                  <a:srgbClr val="495897"/>
                </a:solidFill>
                <a:latin typeface="Proto Grotesk" panose="02000000000000000000" pitchFamily="2" charset="0"/>
              </a:rPr>
              <a:t>6</a:t>
            </a:r>
            <a:r>
              <a:rPr lang="fr-FR" sz="1100" dirty="0" smtClean="0">
                <a:solidFill>
                  <a:srgbClr val="DA34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110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	            Mon </a:t>
            </a:r>
            <a:r>
              <a:rPr lang="fr-FR" sz="1100" dirty="0">
                <a:solidFill>
                  <a:srgbClr val="DA3471"/>
                </a:solidFill>
                <a:latin typeface="Proto Grotesk" panose="02000000000000000000" pitchFamily="2" charset="0"/>
              </a:rPr>
              <a:t>père, c’est </a:t>
            </a:r>
            <a:r>
              <a:rPr lang="fr-FR" sz="1100" dirty="0" err="1">
                <a:solidFill>
                  <a:srgbClr val="DA3471"/>
                </a:solidFill>
                <a:latin typeface="Proto Grotesk" panose="02000000000000000000" pitchFamily="2" charset="0"/>
              </a:rPr>
              <a:t>Bioman</a:t>
            </a:r>
            <a:r>
              <a:rPr lang="fr-FR" sz="1100" dirty="0">
                <a:solidFill>
                  <a:srgbClr val="DA3471"/>
                </a:solidFill>
                <a:latin typeface="Proto Grotesk" panose="02000000000000000000" pitchFamily="2" charset="0"/>
              </a:rPr>
              <a:t> = </a:t>
            </a:r>
            <a:r>
              <a:rPr lang="fr-FR" sz="1100" dirty="0" smtClean="0">
                <a:solidFill>
                  <a:srgbClr val="495897"/>
                </a:solidFill>
                <a:latin typeface="Proto Grotesk" panose="02000000000000000000" pitchFamily="2" charset="0"/>
              </a:rPr>
              <a:t>6 </a:t>
            </a:r>
          </a:p>
          <a:p>
            <a:r>
              <a:rPr lang="fr-FR" sz="110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Et ma mère, ben c’est sa femme =</a:t>
            </a:r>
            <a:r>
              <a:rPr lang="fr-FR" sz="1100" dirty="0" smtClean="0">
                <a:solidFill>
                  <a:srgbClr val="DA34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1100" dirty="0" smtClean="0">
                <a:solidFill>
                  <a:srgbClr val="495897"/>
                </a:solidFill>
                <a:latin typeface="Proto Grotesk" panose="02000000000000000000" pitchFamily="2" charset="0"/>
              </a:rPr>
              <a:t>7</a:t>
            </a:r>
            <a:r>
              <a:rPr lang="fr-FR" sz="1100" dirty="0" smtClean="0">
                <a:solidFill>
                  <a:srgbClr val="DA34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110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	            Marié à </a:t>
            </a:r>
            <a:r>
              <a:rPr lang="fr-FR" sz="1100" dirty="0" err="1" smtClean="0">
                <a:solidFill>
                  <a:srgbClr val="DA3471"/>
                </a:solidFill>
                <a:latin typeface="Proto Grotesk" panose="02000000000000000000" pitchFamily="2" charset="0"/>
              </a:rPr>
              <a:t>Biowoman</a:t>
            </a:r>
            <a:r>
              <a:rPr lang="fr-FR" sz="110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 = </a:t>
            </a:r>
            <a:r>
              <a:rPr lang="fr-FR" sz="1100" dirty="0" smtClean="0">
                <a:solidFill>
                  <a:srgbClr val="495897"/>
                </a:solidFill>
                <a:latin typeface="Proto Grotesk" panose="02000000000000000000" pitchFamily="2" charset="0"/>
              </a:rPr>
              <a:t>6</a:t>
            </a:r>
            <a:endParaRPr lang="fr-FR" sz="1100" dirty="0" smtClean="0">
              <a:solidFill>
                <a:srgbClr val="DA3471"/>
              </a:solidFill>
              <a:latin typeface="Proto Grotesk" panose="02000000000000000000" pitchFamily="2" charset="0"/>
            </a:endParaRPr>
          </a:p>
          <a:p>
            <a:endParaRPr lang="fr-FR" sz="1100" dirty="0" smtClean="0">
              <a:solidFill>
                <a:srgbClr val="DA3471"/>
              </a:solidFill>
              <a:latin typeface="Proto Grotesk" panose="02000000000000000000" pitchFamily="2" charset="0"/>
            </a:endParaRPr>
          </a:p>
          <a:p>
            <a:r>
              <a:rPr lang="fr-FR" sz="110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Mes </a:t>
            </a:r>
            <a:r>
              <a:rPr lang="fr-FR" sz="1100" dirty="0">
                <a:solidFill>
                  <a:srgbClr val="DA3471"/>
                </a:solidFill>
                <a:latin typeface="Proto Grotesk" panose="02000000000000000000" pitchFamily="2" charset="0"/>
              </a:rPr>
              <a:t>parents sont bio, bio, bio, bio, bio = </a:t>
            </a:r>
            <a:r>
              <a:rPr lang="fr-FR" sz="1100" dirty="0">
                <a:solidFill>
                  <a:srgbClr val="495897"/>
                </a:solidFill>
                <a:latin typeface="Proto Grotesk" panose="02000000000000000000" pitchFamily="2" charset="0"/>
              </a:rPr>
              <a:t>9</a:t>
            </a:r>
            <a:r>
              <a:rPr lang="fr-FR" sz="1100" dirty="0" smtClean="0">
                <a:solidFill>
                  <a:srgbClr val="DA34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</a:t>
            </a:r>
            <a:r>
              <a:rPr lang="fr-FR" sz="110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À </a:t>
            </a:r>
            <a:r>
              <a:rPr lang="fr-FR" sz="1100" dirty="0">
                <a:solidFill>
                  <a:srgbClr val="DA3471"/>
                </a:solidFill>
                <a:latin typeface="Proto Grotesk" panose="02000000000000000000" pitchFamily="2" charset="0"/>
              </a:rPr>
              <a:t>la </a:t>
            </a:r>
            <a:r>
              <a:rPr lang="fr-FR" sz="110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maison bio, bio, bio, bio, bio </a:t>
            </a:r>
            <a:r>
              <a:rPr lang="fr-FR" sz="1100" dirty="0">
                <a:solidFill>
                  <a:srgbClr val="DA3471"/>
                </a:solidFill>
                <a:latin typeface="Proto Grotesk" panose="02000000000000000000" pitchFamily="2" charset="0"/>
              </a:rPr>
              <a:t>= </a:t>
            </a:r>
            <a:r>
              <a:rPr lang="fr-FR" sz="1100" dirty="0">
                <a:solidFill>
                  <a:srgbClr val="495897"/>
                </a:solidFill>
                <a:latin typeface="Proto Grotesk" panose="02000000000000000000" pitchFamily="2" charset="0"/>
              </a:rPr>
              <a:t>9 </a:t>
            </a:r>
            <a:endParaRPr lang="fr-FR" sz="1100" dirty="0" smtClean="0">
              <a:solidFill>
                <a:srgbClr val="DA3471"/>
              </a:solidFill>
              <a:latin typeface="Proto Grotesk" panose="02000000000000000000" pitchFamily="2" charset="0"/>
            </a:endParaRPr>
          </a:p>
          <a:p>
            <a:r>
              <a:rPr lang="fr-FR" sz="1100" dirty="0">
                <a:solidFill>
                  <a:srgbClr val="DA3471"/>
                </a:solidFill>
                <a:latin typeface="Proto Grotesk" panose="02000000000000000000" pitchFamily="2" charset="0"/>
              </a:rPr>
              <a:t>Leurs amis sont bio, bio, bio, bio, bio = </a:t>
            </a:r>
            <a:r>
              <a:rPr lang="fr-FR" sz="1100" dirty="0">
                <a:solidFill>
                  <a:srgbClr val="495897"/>
                </a:solidFill>
                <a:latin typeface="Proto Grotesk" panose="02000000000000000000" pitchFamily="2" charset="0"/>
              </a:rPr>
              <a:t>9</a:t>
            </a:r>
            <a:r>
              <a:rPr lang="fr-FR" sz="1100" dirty="0" smtClean="0">
                <a:solidFill>
                  <a:srgbClr val="DA34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</a:t>
            </a:r>
            <a:r>
              <a:rPr lang="fr-FR" sz="110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Même les rats sont bio, bio, bio, bio, bio </a:t>
            </a:r>
          </a:p>
          <a:p>
            <a:r>
              <a:rPr lang="fr-FR" sz="110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			            			= </a:t>
            </a:r>
            <a:r>
              <a:rPr lang="fr-FR" sz="1100" dirty="0" smtClean="0">
                <a:solidFill>
                  <a:srgbClr val="495897"/>
                </a:solidFill>
                <a:latin typeface="Proto Grotesk" panose="02000000000000000000" pitchFamily="2" charset="0"/>
              </a:rPr>
              <a:t>9 </a:t>
            </a:r>
            <a:endParaRPr lang="fr-FR" sz="1100" dirty="0" smtClean="0">
              <a:solidFill>
                <a:srgbClr val="DA347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sz="1100" dirty="0">
                <a:solidFill>
                  <a:srgbClr val="DA34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fr-FR" sz="1100" dirty="0" smtClean="0">
                <a:solidFill>
                  <a:srgbClr val="DA34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         </a:t>
            </a:r>
            <a:r>
              <a:rPr lang="fr-FR" sz="1100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Tout </a:t>
            </a:r>
            <a:r>
              <a:rPr lang="fr-FR" sz="1100" dirty="0">
                <a:solidFill>
                  <a:srgbClr val="DA3471"/>
                </a:solidFill>
                <a:latin typeface="Proto Grotesk" panose="02000000000000000000" pitchFamily="2" charset="0"/>
              </a:rPr>
              <a:t>le monde il est bio = </a:t>
            </a:r>
            <a:r>
              <a:rPr lang="fr-FR" sz="1100" dirty="0" smtClean="0">
                <a:solidFill>
                  <a:srgbClr val="495897"/>
                </a:solidFill>
                <a:latin typeface="Proto Grotesk" panose="02000000000000000000" pitchFamily="2" charset="0"/>
              </a:rPr>
              <a:t>5</a:t>
            </a:r>
            <a:endParaRPr lang="fr-FR" sz="1100" dirty="0">
              <a:solidFill>
                <a:srgbClr val="DA3471"/>
              </a:solidFill>
              <a:latin typeface="Proto Grotesk" panose="02000000000000000000" pitchFamily="2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4397140-DB3F-3C44-8B2E-9D76CED5A535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326246" y="3097803"/>
            <a:ext cx="260204" cy="323165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  <a:latin typeface="Proto Grotesk" panose="02000000000000000000" pitchFamily="2" charset="0"/>
              </a:rPr>
              <a:t>2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D9AE6EAA-3432-4246-8022-98DCDBB8006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534770" y="7168241"/>
            <a:ext cx="3031725" cy="1338141"/>
          </a:xfrm>
          <a:custGeom>
            <a:avLst/>
            <a:gdLst>
              <a:gd name="connsiteX0" fmla="*/ 0 w 3313119"/>
              <a:gd name="connsiteY0" fmla="*/ 0 h 3615688"/>
              <a:gd name="connsiteX1" fmla="*/ 3313119 w 3313119"/>
              <a:gd name="connsiteY1" fmla="*/ 0 h 3615688"/>
              <a:gd name="connsiteX2" fmla="*/ 3313119 w 3313119"/>
              <a:gd name="connsiteY2" fmla="*/ 3615688 h 3615688"/>
              <a:gd name="connsiteX3" fmla="*/ 0 w 3313119"/>
              <a:gd name="connsiteY3" fmla="*/ 3615688 h 3615688"/>
              <a:gd name="connsiteX4" fmla="*/ 0 w 3313119"/>
              <a:gd name="connsiteY4" fmla="*/ 0 h 3615688"/>
              <a:gd name="connsiteX0" fmla="*/ 0 w 3313119"/>
              <a:gd name="connsiteY0" fmla="*/ 0 h 3615688"/>
              <a:gd name="connsiteX1" fmla="*/ 3313119 w 3313119"/>
              <a:gd name="connsiteY1" fmla="*/ 0 h 3615688"/>
              <a:gd name="connsiteX2" fmla="*/ 3313119 w 3313119"/>
              <a:gd name="connsiteY2" fmla="*/ 3615688 h 3615688"/>
              <a:gd name="connsiteX3" fmla="*/ 0 w 3313119"/>
              <a:gd name="connsiteY3" fmla="*/ 3568063 h 3615688"/>
              <a:gd name="connsiteX4" fmla="*/ 0 w 3313119"/>
              <a:gd name="connsiteY4" fmla="*/ 0 h 3615688"/>
              <a:gd name="connsiteX0" fmla="*/ 0 w 3313119"/>
              <a:gd name="connsiteY0" fmla="*/ 0 h 3568063"/>
              <a:gd name="connsiteX1" fmla="*/ 3313119 w 3313119"/>
              <a:gd name="connsiteY1" fmla="*/ 0 h 3568063"/>
              <a:gd name="connsiteX2" fmla="*/ 3313119 w 3313119"/>
              <a:gd name="connsiteY2" fmla="*/ 3558538 h 3568063"/>
              <a:gd name="connsiteX3" fmla="*/ 0 w 3313119"/>
              <a:gd name="connsiteY3" fmla="*/ 3568063 h 3568063"/>
              <a:gd name="connsiteX4" fmla="*/ 0 w 3313119"/>
              <a:gd name="connsiteY4" fmla="*/ 0 h 3568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3119" h="3568063">
                <a:moveTo>
                  <a:pt x="0" y="0"/>
                </a:moveTo>
                <a:lnTo>
                  <a:pt x="3313119" y="0"/>
                </a:lnTo>
                <a:lnTo>
                  <a:pt x="3313119" y="3558538"/>
                </a:lnTo>
                <a:lnTo>
                  <a:pt x="0" y="3568063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DA3471">
                <a:alpha val="25000"/>
              </a:srgbClr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pPr>
              <a:spcAft>
                <a:spcPts val="400"/>
              </a:spcAft>
            </a:pPr>
            <a:r>
              <a:rPr lang="fr-FR" sz="1600" b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L’enfant du </a:t>
            </a:r>
            <a:r>
              <a:rPr lang="fr-FR" sz="1600" b="1" dirty="0" err="1" smtClean="0">
                <a:solidFill>
                  <a:srgbClr val="DA3471"/>
                </a:solidFill>
                <a:latin typeface="Proto Grotesk" panose="02000000000000000000" pitchFamily="2" charset="0"/>
              </a:rPr>
              <a:t>Bioman</a:t>
            </a:r>
            <a:endParaRPr lang="fr-FR" sz="1600" b="1" dirty="0">
              <a:solidFill>
                <a:srgbClr val="DA3471"/>
              </a:solidFill>
              <a:latin typeface="Proto Grotesk" panose="02000000000000000000" pitchFamily="2" charset="0"/>
            </a:endParaRPr>
          </a:p>
          <a:p>
            <a:r>
              <a:rPr lang="fr-FR" sz="110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Tu es le fils ou la fille de </a:t>
            </a:r>
            <a:r>
              <a:rPr lang="fr-FR" sz="1100" i="1" dirty="0" err="1" smtClean="0">
                <a:solidFill>
                  <a:srgbClr val="DA3471"/>
                </a:solidFill>
                <a:latin typeface="Proto Grotesk" panose="02000000000000000000" pitchFamily="2" charset="0"/>
              </a:rPr>
              <a:t>Bioman</a:t>
            </a:r>
            <a:r>
              <a:rPr lang="fr-FR" sz="110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 et de </a:t>
            </a:r>
            <a:r>
              <a:rPr lang="fr-FR" sz="1100" i="1" dirty="0" err="1" smtClean="0">
                <a:solidFill>
                  <a:srgbClr val="DA3471"/>
                </a:solidFill>
                <a:latin typeface="Proto Grotesk" panose="02000000000000000000" pitchFamily="2" charset="0"/>
              </a:rPr>
              <a:t>Biowoman</a:t>
            </a:r>
            <a:r>
              <a:rPr lang="fr-FR" sz="110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. Présente-toi ! Donne ton nom, explique ta mission et tes superpouvoirs. Dessine ton costume.</a:t>
            </a:r>
            <a:endParaRPr lang="fr-FR" sz="1100" i="1" dirty="0">
              <a:solidFill>
                <a:srgbClr val="DA3471"/>
              </a:solidFill>
              <a:latin typeface="Proto Grotesk" panose="02000000000000000000" pitchFamily="2" charset="0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4A8C8829-F705-844E-80E5-FFE650145CFD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37508" y="7174013"/>
            <a:ext cx="3183875" cy="1338141"/>
          </a:xfrm>
          <a:prstGeom prst="rect">
            <a:avLst/>
          </a:prstGeom>
          <a:noFill/>
          <a:ln w="38100">
            <a:solidFill>
              <a:srgbClr val="DA3471">
                <a:alpha val="25000"/>
              </a:srgbClr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pPr>
              <a:spcAft>
                <a:spcPts val="400"/>
              </a:spcAft>
            </a:pPr>
            <a:r>
              <a:rPr lang="fr-FR" sz="1600" b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Les blettes, tu aimes ?</a:t>
            </a:r>
            <a:endParaRPr lang="fr-FR" sz="1600" b="1" dirty="0">
              <a:solidFill>
                <a:srgbClr val="DA3471"/>
              </a:solidFill>
              <a:latin typeface="Proto Grotesk" panose="02000000000000000000" pitchFamily="2" charset="0"/>
            </a:endParaRPr>
          </a:p>
          <a:p>
            <a:pPr>
              <a:spcAft>
                <a:spcPts val="400"/>
              </a:spcAft>
            </a:pPr>
            <a:r>
              <a:rPr lang="fr-FR" sz="1100" i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En petits groupes, faites un sondage pour savoir quels sont les aliments préférés de la classe. Et imaginez un menu « bio » qui plaira à tout le monde.</a:t>
            </a:r>
            <a:endParaRPr lang="fr-FR" sz="1100" i="1" dirty="0">
              <a:solidFill>
                <a:srgbClr val="DA3471"/>
              </a:solidFill>
              <a:latin typeface="Proto Grotesk" panose="02000000000000000000" pitchFamily="2" charset="0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420CCCFD-BDDE-4443-8AB0-30FC1160C1F9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6285603" y="7187212"/>
            <a:ext cx="262068" cy="323165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  <a:latin typeface="Proto Grotesk" panose="02000000000000000000" pitchFamily="2" charset="0"/>
              </a:rPr>
              <a:t>5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7FF3031-F05D-F24B-B874-98A02DB94160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6306291" y="5021916"/>
            <a:ext cx="260204" cy="323165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  <a:latin typeface="Proto Grotesk" panose="02000000000000000000" pitchFamily="2" charset="0"/>
              </a:rPr>
              <a:t>3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68E809DE-7959-9A4F-8660-1504E8D729D6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3137477" y="7197048"/>
            <a:ext cx="261972" cy="323165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  <a:latin typeface="Proto Grotesk" panose="02000000000000000000" pitchFamily="2" charset="0"/>
              </a:rPr>
              <a:t>4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35FA35B7-C4ED-624A-81DF-731E32F0E681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389634" y="3221422"/>
            <a:ext cx="1419069" cy="180000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35FA35B7-C4ED-624A-81DF-731E32F0E681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3725591" y="7382221"/>
            <a:ext cx="1981873" cy="183795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35FA35B7-C4ED-624A-81DF-731E32F0E681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429317" y="7382221"/>
            <a:ext cx="2305257" cy="167579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" name="AutoShape 2" descr="https://lh3.googleusercontent.com/LZKqcauQRqzNTvBEkQrdjZ8EB7Mj1lrb3MQCc_DQuRow-RveoWFqKwH7eBVcBn4-Z7aA--aVVgGpOWeLHavB4c4CraI1eGOUXkBO36sLVUmyIoCruzFn4ab035ybozHCf4W0MKv7fUQ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155575" y="84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35FA35B7-C4ED-624A-81DF-731E32F0E681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401809" y="5217618"/>
            <a:ext cx="1964578" cy="180000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EA23782-5CF7-F84F-A586-7516DF6CE67E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6325732" y="1824517"/>
            <a:ext cx="260204" cy="323165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b="1" dirty="0">
                <a:solidFill>
                  <a:schemeClr val="bg1"/>
                </a:solidFill>
                <a:latin typeface="Proto Grotesk" panose="02000000000000000000" pitchFamily="2" charset="0"/>
              </a:rPr>
              <a:t>1</a:t>
            </a:r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BA60509B-3CBD-6642-8923-9E1C5D04B360}"/>
              </a:ext>
            </a:extLst>
          </p:cNvPr>
          <p:cNvSpPr txBox="1">
            <a:spLocks/>
          </p:cNvSpPr>
          <p:nvPr>
            <p:custDataLst>
              <p:tags r:id="rId16"/>
            </p:custDataLst>
          </p:nvPr>
        </p:nvSpPr>
        <p:spPr>
          <a:xfrm>
            <a:off x="237508" y="1806048"/>
            <a:ext cx="6367751" cy="1152000"/>
          </a:xfrm>
          <a:prstGeom prst="rect">
            <a:avLst/>
          </a:prstGeom>
          <a:ln w="38100" cmpd="sng">
            <a:solidFill>
              <a:srgbClr val="DC3471">
                <a:alpha val="25000"/>
              </a:srgbClr>
            </a:solidFill>
            <a:prstDash val="solid"/>
            <a:miter lim="800000"/>
          </a:ln>
        </p:spPr>
        <p:txBody>
          <a:bodyPr vert="horz" lIns="18000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fr-FR" sz="1600" b="1" dirty="0" smtClean="0">
                <a:solidFill>
                  <a:srgbClr val="DA3471"/>
                </a:solidFill>
                <a:latin typeface="Proto Grotesk" panose="02000000000000000000" pitchFamily="2" charset="0"/>
              </a:rPr>
              <a:t>Un seul mot d’ordre !</a:t>
            </a: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fr-FR" sz="1100" i="1" dirty="0" smtClean="0">
                <a:solidFill>
                  <a:srgbClr val="DC3471"/>
                </a:solidFill>
                <a:latin typeface="Proto Grotesk" panose="02000000000000000000" pitchFamily="2" charset="0"/>
              </a:rPr>
              <a:t>Écoute la chanson. Combien de fois entends-tu me mot « bio » ?</a:t>
            </a: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	 moins de 20 fois		</a:t>
            </a:r>
            <a:r>
              <a:rPr lang="fr-FR" sz="1100" dirty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 </a:t>
            </a:r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 entre 21 et 50 fois	</a:t>
            </a:r>
            <a:r>
              <a:rPr lang="fr-FR" sz="1100" dirty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 </a:t>
            </a:r>
            <a:r>
              <a:rPr lang="fr-FR" sz="1100" dirty="0">
                <a:solidFill>
                  <a:srgbClr val="495897"/>
                </a:solidFill>
                <a:latin typeface="Proto Grotesk" panose="02000000000000000000" pitchFamily="2" charset="0"/>
                <a:sym typeface="Wingdings"/>
              </a:rPr>
              <a:t></a:t>
            </a:r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  <a:sym typeface="Wingdings"/>
              </a:rPr>
              <a:t> </a:t>
            </a:r>
            <a:r>
              <a:rPr lang="fr-FR" sz="1100" dirty="0" smtClean="0">
                <a:solidFill>
                  <a:srgbClr val="495897"/>
                </a:solidFill>
                <a:latin typeface="Proto Grotesk" panose="02000000000000000000" pitchFamily="2" charset="0"/>
                <a:sym typeface="Wingdings"/>
              </a:rPr>
              <a:t>plus de 51 fois</a:t>
            </a: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fr-FR" sz="1100" dirty="0" smtClean="0">
                <a:solidFill>
                  <a:srgbClr val="DC3471"/>
                </a:solidFill>
                <a:latin typeface="Proto Grotesk" panose="02000000000000000000" pitchFamily="2" charset="0"/>
              </a:rPr>
              <a:t>Et toi, est-ce que tu es bio ? Donne des exemples.</a:t>
            </a:r>
            <a:endParaRPr lang="fr-FR" sz="1100" dirty="0">
              <a:solidFill>
                <a:srgbClr val="DC3471"/>
              </a:solidFill>
              <a:latin typeface="Proto Grotesk" panose="02000000000000000000" pitchFamily="2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B96E24F-89DD-2949-9E56-9CBD91DB7EE4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389633" y="1968970"/>
            <a:ext cx="2157623" cy="178712"/>
          </a:xfrm>
          <a:prstGeom prst="rect">
            <a:avLst/>
          </a:prstGeom>
          <a:solidFill>
            <a:srgbClr val="DA3471">
              <a:alpha val="25000"/>
            </a:srgb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1" name="ZoneTexte 20"/>
          <p:cNvSpPr txBox="1"/>
          <p:nvPr>
            <p:custDataLst>
              <p:tags r:id="rId18"/>
            </p:custDataLst>
          </p:nvPr>
        </p:nvSpPr>
        <p:spPr>
          <a:xfrm rot="16200000">
            <a:off x="-824998" y="6578687"/>
            <a:ext cx="182880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" dirty="0" smtClean="0">
                <a:solidFill>
                  <a:srgbClr val="6770B1"/>
                </a:solidFill>
              </a:rPr>
              <a:t>Marjolaine Pierré</a:t>
            </a:r>
            <a:endParaRPr lang="fr-FR" sz="500" dirty="0">
              <a:solidFill>
                <a:srgbClr val="6770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7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616AB477944E40BC3673E240C75087" ma:contentTypeVersion="10" ma:contentTypeDescription="Crée un document." ma:contentTypeScope="" ma:versionID="1bca6248b78360d69669ecf0e931ab7f">
  <xsd:schema xmlns:xsd="http://www.w3.org/2001/XMLSchema" xmlns:xs="http://www.w3.org/2001/XMLSchema" xmlns:p="http://schemas.microsoft.com/office/2006/metadata/properties" xmlns:ns2="935ad775-f984-45a7-b231-58f3cfa609e1" xmlns:ns3="a0ff0703-dc0c-4a52-9a64-3f6cf26d1efb" targetNamespace="http://schemas.microsoft.com/office/2006/metadata/properties" ma:root="true" ma:fieldsID="9e532c589581e501c80320787b2b7902" ns2:_="" ns3:_="">
    <xsd:import namespace="935ad775-f984-45a7-b231-58f3cfa609e1"/>
    <xsd:import namespace="a0ff0703-dc0c-4a52-9a64-3f6cf26d1e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5ad775-f984-45a7-b231-58f3cfa609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Balises d’images" ma:readOnly="false" ma:fieldId="{5cf76f15-5ced-4ddc-b409-7134ff3c332f}" ma:taxonomyMulti="true" ma:sspId="bae3e488-10cf-462d-9ad7-b947633854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ff0703-dc0c-4a52-9a64-3f6cf26d1efb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b505b773-91db-489d-a14c-6fb503dff62d}" ma:internalName="TaxCatchAll" ma:showField="CatchAllData" ma:web="a0ff0703-dc0c-4a52-9a64-3f6cf26d1e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0ff0703-dc0c-4a52-9a64-3f6cf26d1efb" xsi:nil="true"/>
    <lcf76f155ced4ddcb4097134ff3c332f xmlns="935ad775-f984-45a7-b231-58f3cfa609e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F08D67D-B4E6-4F02-81B0-B7FF52023785}"/>
</file>

<file path=customXml/itemProps2.xml><?xml version="1.0" encoding="utf-8"?>
<ds:datastoreItem xmlns:ds="http://schemas.openxmlformats.org/officeDocument/2006/customXml" ds:itemID="{8D672265-FD8E-41C1-B538-2AD42D2918D5}"/>
</file>

<file path=customXml/itemProps3.xml><?xml version="1.0" encoding="utf-8"?>
<ds:datastoreItem xmlns:ds="http://schemas.openxmlformats.org/officeDocument/2006/customXml" ds:itemID="{7A34C8E6-ED96-4B76-9A1C-C8D247FC91A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1797</TotalTime>
  <Words>1493</Words>
  <Application>Microsoft Office PowerPoint</Application>
  <PresentationFormat>Format A4 (210 x 297 mm)</PresentationFormat>
  <Paragraphs>182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3" baseType="lpstr">
      <vt:lpstr>Proto Grotesk</vt:lpstr>
      <vt:lpstr>Arial</vt:lpstr>
      <vt:lpstr>Calibri Light</vt:lpstr>
      <vt:lpstr>Calibri</vt:lpstr>
      <vt:lpstr>Wingdings</vt:lpstr>
      <vt:lpstr>Proto Grotesk Light</vt:lpstr>
      <vt:lpstr>Tahoma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Helene EMILE</cp:lastModifiedBy>
  <cp:revision>177</cp:revision>
  <cp:lastPrinted>2019-08-28T14:42:18Z</cp:lastPrinted>
  <dcterms:created xsi:type="dcterms:W3CDTF">2019-01-29T14:43:52Z</dcterms:created>
  <dcterms:modified xsi:type="dcterms:W3CDTF">2021-01-27T13:02:57Z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0x01010031616AB477944E40BC3673E240C75087</vt:lpwstr>
  </property>
</Properties>
</file>