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6"/>
  </p:notesMasterIdLst>
  <p:sldIdLst>
    <p:sldId id="256" r:id="rId2"/>
    <p:sldId id="257" r:id="rId3"/>
    <p:sldId id="258" r:id="rId4"/>
    <p:sldId id="259" r:id="rId5"/>
  </p:sldIdLst>
  <p:sldSz cx="6858000" cy="9906000" type="A4"/>
  <p:notesSz cx="6799263" cy="9929813"/>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Wingdings 2" pitchFamily="2" charset="2"/>
      <p:regular r:id="rId1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320786-FA42-4973-B61D-C95364239DBC}">
          <p14:sldIdLst>
            <p14:sldId id="256"/>
          </p14:sldIdLst>
        </p14:section>
        <p14:section name="Section sans titre" id="{55191E2A-A5C0-4AFD-98F5-9B39B59F7138}">
          <p14:sldIdLst>
            <p14:sldId id="257"/>
            <p14:sldId id="258"/>
            <p14:sldId id="259"/>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E MOUNIER" initials="LLM"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897"/>
    <a:srgbClr val="C2C6E0"/>
    <a:srgbClr val="DA3471"/>
    <a:srgbClr val="F4C4D5"/>
    <a:srgbClr val="000000"/>
    <a:srgbClr val="DC3471"/>
    <a:srgbClr val="6770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1"/>
    <p:restoredTop sz="94646"/>
  </p:normalViewPr>
  <p:slideViewPr>
    <p:cSldViewPr snapToGrid="0" snapToObjects="1">
      <p:cViewPr varScale="1">
        <p:scale>
          <a:sx n="75" d="100"/>
          <a:sy n="75" d="100"/>
        </p:scale>
        <p:origin x="3560" y="16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FD59A51-DAB0-4C61-8418-8C669140346D}" type="datetimeFigureOut">
              <a:rPr lang="fr-FR" smtClean="0"/>
              <a:t>17/02/2020</a:t>
            </a:fld>
            <a:endParaRPr lang="fr-FR"/>
          </a:p>
        </p:txBody>
      </p:sp>
      <p:sp>
        <p:nvSpPr>
          <p:cNvPr id="4" name="Espace réservé de l'image des diapositives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005C7BD-18C9-4AE9-99EE-38C051510B16}" type="slidenum">
              <a:rPr lang="fr-FR" smtClean="0"/>
              <a:t>‹N°›</a:t>
            </a:fld>
            <a:endParaRPr lang="fr-FR"/>
          </a:p>
        </p:txBody>
      </p:sp>
    </p:spTree>
    <p:extLst>
      <p:ext uri="{BB962C8B-B14F-4D97-AF65-F5344CB8AC3E}">
        <p14:creationId xmlns:p14="http://schemas.microsoft.com/office/powerpoint/2010/main" val="22813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42128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403945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57985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169555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9B64F56-432C-B24D-94F0-2AF737F75735}"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36411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9B64F56-432C-B24D-94F0-2AF737F75735}"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09118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9B64F56-432C-B24D-94F0-2AF737F75735}" type="datetimeFigureOut">
              <a:rPr lang="fr-FR" smtClean="0"/>
              <a:t>17/02/2020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08970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9B64F56-432C-B24D-94F0-2AF737F75735}" type="datetimeFigureOut">
              <a:rPr lang="fr-FR" smtClean="0"/>
              <a:t>17/02/2020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50681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64F56-432C-B24D-94F0-2AF737F75735}" type="datetimeFigureOut">
              <a:rPr lang="fr-FR" smtClean="0"/>
              <a:t>17/02/2020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32806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9B64F56-432C-B24D-94F0-2AF737F75735}"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361930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9B64F56-432C-B24D-94F0-2AF737F75735}"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5B3199-DFF0-EA40-8F27-74D860EAA24F}" type="slidenum">
              <a:rPr lang="fr-FR" smtClean="0"/>
              <a:t>‹N°›</a:t>
            </a:fld>
            <a:endParaRPr lang="fr-FR"/>
          </a:p>
        </p:txBody>
      </p:sp>
    </p:spTree>
    <p:extLst>
      <p:ext uri="{BB962C8B-B14F-4D97-AF65-F5344CB8AC3E}">
        <p14:creationId xmlns:p14="http://schemas.microsoft.com/office/powerpoint/2010/main" val="224345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B64F56-432C-B24D-94F0-2AF737F75735}" type="datetimeFigureOut">
              <a:rPr lang="fr-FR" smtClean="0"/>
              <a:t>17/02/2020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05B3199-DFF0-EA40-8F27-74D860EAA24F}" type="slidenum">
              <a:rPr lang="fr-FR" smtClean="0"/>
              <a:t>‹N°›</a:t>
            </a:fld>
            <a:endParaRPr lang="fr-FR"/>
          </a:p>
        </p:txBody>
      </p:sp>
    </p:spTree>
    <p:extLst>
      <p:ext uri="{BB962C8B-B14F-4D97-AF65-F5344CB8AC3E}">
        <p14:creationId xmlns:p14="http://schemas.microsoft.com/office/powerpoint/2010/main" val="839106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CONCEPTEURS\GESTIONS PROJETS\IF_Divercities\Images-de-fonds\Fond fiche niveau B1 4pages\Fond fiche niveau B1 4p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107"/>
            <a:ext cx="6859826" cy="970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017D404B-61EE-D246-B347-93B4BCD37208}"/>
              </a:ext>
            </a:extLst>
          </p:cNvPr>
          <p:cNvPicPr>
            <a:picLocks noChangeAspect="1"/>
          </p:cNvPicPr>
          <p:nvPr/>
        </p:nvPicPr>
        <p:blipFill>
          <a:blip r:embed="rId4"/>
          <a:stretch>
            <a:fillRect/>
          </a:stretch>
        </p:blipFill>
        <p:spPr>
          <a:xfrm>
            <a:off x="4673832" y="1163248"/>
            <a:ext cx="1943100" cy="1803400"/>
          </a:xfrm>
          <a:prstGeom prst="rect">
            <a:avLst/>
          </a:prstGeom>
        </p:spPr>
      </p:pic>
      <p:sp>
        <p:nvSpPr>
          <p:cNvPr id="8" name="ZoneTexte 7">
            <a:extLst>
              <a:ext uri="{FF2B5EF4-FFF2-40B4-BE49-F238E27FC236}">
                <a16:creationId xmlns:a16="http://schemas.microsoft.com/office/drawing/2014/main" id="{4138D9BF-A046-3243-A906-64BC914C8D7F}"/>
              </a:ext>
            </a:extLst>
          </p:cNvPr>
          <p:cNvSpPr txBox="1"/>
          <p:nvPr/>
        </p:nvSpPr>
        <p:spPr>
          <a:xfrm>
            <a:off x="2286000" y="2849492"/>
            <a:ext cx="4330932" cy="5386090"/>
          </a:xfrm>
          <a:prstGeom prst="rect">
            <a:avLst/>
          </a:prstGeom>
          <a:noFill/>
        </p:spPr>
        <p:txBody>
          <a:bodyPr wrap="square" numCol="2" rtlCol="0">
            <a:spAutoFit/>
          </a:bodyPr>
          <a:lstStyle/>
          <a:p>
            <a:r>
              <a:rPr lang="fr-FR" sz="800" dirty="0">
                <a:solidFill>
                  <a:srgbClr val="495897"/>
                </a:solidFill>
                <a:latin typeface="Proto Grotesk Light" panose="02000000000000000000" pitchFamily="2" charset="0"/>
              </a:rPr>
              <a:t>J’avais jamais vu de nuit aussi calme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la regarde enchaîner les cigarettes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Ses larmes coulent en silence on entend toujours les cigales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On se blesserait même avec zéro mot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Pourtant aucun mur sur cette terre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Ne pourrait étouffer le cri de nos phéromones</a:t>
            </a:r>
            <a:r>
              <a:rPr lang="fr-FR" sz="800" baseline="30000" dirty="0">
                <a:solidFill>
                  <a:srgbClr val="495897"/>
                </a:solidFill>
                <a:latin typeface="Proto Grotesk Light" panose="02000000000000000000" pitchFamily="2" charset="0"/>
              </a:rPr>
              <a:t>1</a:t>
            </a:r>
            <a:r>
              <a:rPr lang="fr-FR" sz="800" dirty="0">
                <a:solidFill>
                  <a:srgbClr val="495897"/>
                </a:solidFill>
                <a:latin typeface="Proto Grotesk Light" panose="02000000000000000000" pitchFamily="2" charset="0"/>
              </a:rPr>
              <a:t>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On risque pas de tenir longtemps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Tu m’as même comparé à Lucifer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Maintenant tu bois et tu veux bien de moi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Non mais j’hallucine hein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sais déjà ce que la distance entraîne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Soit c’est la guerre pendant 10 ans sans trêve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Soit je la quitte en lui disant </a:t>
            </a:r>
          </a:p>
          <a:p>
            <a:r>
              <a:rPr lang="fr-FR" sz="800" dirty="0">
                <a:solidFill>
                  <a:srgbClr val="495897"/>
                </a:solidFill>
                <a:latin typeface="Proto Grotesk Light" panose="02000000000000000000" pitchFamily="2" charset="0"/>
              </a:rPr>
              <a:t>Garde le sourire plus rien est grave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Tant qu’il nous reste une seconde de souvenir dans le crâne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Nos deux corps pourraient mourir j’ai déjà fait le deuil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Maintenant pars loin de moi une larme cachée dans l’œil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Notre histoire n’aurait jamais pu finir dans le calme et la tendresse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te déteste comme cette phrase qui dit c’était trop beau pour être vrai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n’avouerai jamais que certaines de mes propres émotions m’effraient </a:t>
            </a:r>
          </a:p>
          <a:p>
            <a:r>
              <a:rPr lang="fr-FR" sz="800" dirty="0">
                <a:solidFill>
                  <a:srgbClr val="495897"/>
                </a:solidFill>
                <a:latin typeface="Proto Grotesk Light" panose="02000000000000000000" pitchFamily="2" charset="0"/>
              </a:rPr>
              <a:t>Je te déteste comme cette phrase qui dit c’était trop beau pour être vrai </a:t>
            </a:r>
          </a:p>
          <a:p>
            <a:r>
              <a:rPr lang="fr-FR" sz="800" dirty="0">
                <a:solidFill>
                  <a:srgbClr val="495897"/>
                </a:solidFill>
                <a:latin typeface="Proto Grotesk Light" panose="02000000000000000000" pitchFamily="2" charset="0"/>
              </a:rPr>
              <a:t>	</a:t>
            </a: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a:p>
            <a:endParaRPr lang="fr-FR" sz="800" dirty="0">
              <a:solidFill>
                <a:srgbClr val="495897"/>
              </a:solidFill>
              <a:latin typeface="Proto Grotesk Light" panose="02000000000000000000" pitchFamily="2" charset="0"/>
            </a:endParaRPr>
          </a:p>
        </p:txBody>
      </p:sp>
      <p:sp>
        <p:nvSpPr>
          <p:cNvPr id="12" name="ZoneTexte 11">
            <a:extLst>
              <a:ext uri="{FF2B5EF4-FFF2-40B4-BE49-F238E27FC236}">
                <a16:creationId xmlns:a16="http://schemas.microsoft.com/office/drawing/2014/main" id="{979B4AEF-908E-FA40-873A-07CECC5D7AFC}"/>
              </a:ext>
            </a:extLst>
          </p:cNvPr>
          <p:cNvSpPr txBox="1"/>
          <p:nvPr/>
        </p:nvSpPr>
        <p:spPr>
          <a:xfrm>
            <a:off x="2286000" y="1273410"/>
            <a:ext cx="4330932" cy="1269578"/>
          </a:xfrm>
          <a:prstGeom prst="rect">
            <a:avLst/>
          </a:prstGeom>
          <a:noFill/>
        </p:spPr>
        <p:txBody>
          <a:bodyPr wrap="square" rtlCol="0">
            <a:spAutoFit/>
          </a:bodyPr>
          <a:lstStyle/>
          <a:p>
            <a:r>
              <a:rPr lang="fr-FR" sz="5100" b="1" dirty="0">
                <a:solidFill>
                  <a:srgbClr val="495897"/>
                </a:solidFill>
                <a:latin typeface="Proto Grotesk" panose="02000000000000000000" pitchFamily="2" charset="0"/>
              </a:rPr>
              <a:t>Trop beau</a:t>
            </a:r>
            <a:endParaRPr lang="fr-FR" sz="3600" b="1" dirty="0">
              <a:solidFill>
                <a:srgbClr val="495897"/>
              </a:solidFill>
              <a:latin typeface="Proto Grotesk" panose="02000000000000000000" pitchFamily="2" charset="0"/>
            </a:endParaRPr>
          </a:p>
          <a:p>
            <a:r>
              <a:rPr lang="fr-FR" sz="2250" b="1" dirty="0" err="1">
                <a:solidFill>
                  <a:srgbClr val="495897"/>
                </a:solidFill>
                <a:latin typeface="Proto Grotesk" panose="02000000000000000000" pitchFamily="2" charset="0"/>
              </a:rPr>
              <a:t>Lomepal</a:t>
            </a:r>
            <a:endParaRPr lang="fr-FR" sz="2250" b="1" dirty="0">
              <a:solidFill>
                <a:srgbClr val="495897"/>
              </a:solidFill>
              <a:latin typeface="Proto Grotesk" panose="02000000000000000000" pitchFamily="2" charset="0"/>
            </a:endParaRPr>
          </a:p>
        </p:txBody>
      </p:sp>
      <p:sp>
        <p:nvSpPr>
          <p:cNvPr id="14" name="ZoneTexte 13">
            <a:extLst>
              <a:ext uri="{FF2B5EF4-FFF2-40B4-BE49-F238E27FC236}">
                <a16:creationId xmlns:a16="http://schemas.microsoft.com/office/drawing/2014/main" id="{5C24A12A-6703-4546-84B6-7A8679606609}"/>
              </a:ext>
            </a:extLst>
          </p:cNvPr>
          <p:cNvSpPr txBox="1"/>
          <p:nvPr/>
        </p:nvSpPr>
        <p:spPr>
          <a:xfrm>
            <a:off x="364435" y="6714658"/>
            <a:ext cx="1663148" cy="954107"/>
          </a:xfrm>
          <a:prstGeom prst="rect">
            <a:avLst/>
          </a:prstGeom>
          <a:solidFill>
            <a:srgbClr val="495897"/>
          </a:solidFill>
        </p:spPr>
        <p:txBody>
          <a:bodyPr wrap="square" rtlCol="0">
            <a:spAutoFit/>
          </a:bodyPr>
          <a:lstStyle/>
          <a:p>
            <a:r>
              <a:rPr lang="fr-FR" sz="700" dirty="0">
                <a:solidFill>
                  <a:schemeClr val="bg1"/>
                </a:solidFill>
                <a:latin typeface="Proto Grotesk Light" panose="02000000000000000000" pitchFamily="50" charset="0"/>
              </a:rPr>
              <a:t>1. </a:t>
            </a:r>
            <a:r>
              <a:rPr lang="fr-FR" sz="700" b="1" dirty="0">
                <a:solidFill>
                  <a:schemeClr val="bg1"/>
                </a:solidFill>
                <a:latin typeface="Proto Grotesk Light" panose="02000000000000000000" pitchFamily="50" charset="0"/>
              </a:rPr>
              <a:t>Les phéromones</a:t>
            </a:r>
            <a:r>
              <a:rPr lang="fr-FR" sz="700" dirty="0">
                <a:solidFill>
                  <a:schemeClr val="bg1"/>
                </a:solidFill>
                <a:latin typeface="Proto Grotesk Light" panose="02000000000000000000" pitchFamily="50" charset="0"/>
              </a:rPr>
              <a:t> : molécules odorantes qui permettent aux animaux de se reconnaître.</a:t>
            </a:r>
          </a:p>
          <a:p>
            <a:r>
              <a:rPr lang="fr-FR" sz="700" dirty="0">
                <a:solidFill>
                  <a:schemeClr val="bg1"/>
                </a:solidFill>
                <a:latin typeface="Proto Grotesk Light" panose="02000000000000000000" pitchFamily="50" charset="0"/>
              </a:rPr>
              <a:t>2. </a:t>
            </a:r>
            <a:r>
              <a:rPr lang="fr-FR" sz="700" b="1" dirty="0">
                <a:solidFill>
                  <a:schemeClr val="bg1"/>
                </a:solidFill>
                <a:latin typeface="Proto Grotesk Light" panose="02000000000000000000" pitchFamily="50" charset="0"/>
              </a:rPr>
              <a:t>Foirer</a:t>
            </a:r>
            <a:r>
              <a:rPr lang="fr-FR" sz="700" dirty="0">
                <a:solidFill>
                  <a:schemeClr val="bg1"/>
                </a:solidFill>
                <a:latin typeface="Proto Grotesk Light" panose="02000000000000000000" pitchFamily="50" charset="0"/>
              </a:rPr>
              <a:t> : (</a:t>
            </a:r>
            <a:r>
              <a:rPr lang="fr-FR" sz="700" dirty="0" err="1">
                <a:solidFill>
                  <a:schemeClr val="bg1"/>
                </a:solidFill>
                <a:latin typeface="Proto Grotesk Light" panose="02000000000000000000" pitchFamily="50" charset="0"/>
              </a:rPr>
              <a:t>fam</a:t>
            </a:r>
            <a:r>
              <a:rPr lang="fr-FR" sz="700" dirty="0">
                <a:solidFill>
                  <a:schemeClr val="bg1"/>
                </a:solidFill>
                <a:latin typeface="Proto Grotesk Light" panose="02000000000000000000" pitchFamily="50" charset="0"/>
              </a:rPr>
              <a:t>.) échouer</a:t>
            </a:r>
          </a:p>
          <a:p>
            <a:r>
              <a:rPr lang="fr-FR" sz="700" dirty="0">
                <a:solidFill>
                  <a:schemeClr val="bg1"/>
                </a:solidFill>
                <a:latin typeface="Proto Grotesk Light" panose="02000000000000000000" pitchFamily="50" charset="0"/>
              </a:rPr>
              <a:t>3. </a:t>
            </a:r>
            <a:r>
              <a:rPr lang="fr-FR" sz="700" b="1" dirty="0">
                <a:solidFill>
                  <a:schemeClr val="bg1"/>
                </a:solidFill>
                <a:latin typeface="Proto Grotesk Light" panose="02000000000000000000" pitchFamily="50" charset="0"/>
              </a:rPr>
              <a:t>Être</a:t>
            </a:r>
            <a:r>
              <a:rPr lang="fr-FR" sz="700" dirty="0">
                <a:solidFill>
                  <a:schemeClr val="bg1"/>
                </a:solidFill>
                <a:latin typeface="Proto Grotesk Light" panose="02000000000000000000" pitchFamily="50" charset="0"/>
              </a:rPr>
              <a:t> </a:t>
            </a:r>
            <a:r>
              <a:rPr lang="fr-FR" sz="700" b="1" dirty="0">
                <a:solidFill>
                  <a:schemeClr val="bg1"/>
                </a:solidFill>
                <a:latin typeface="Proto Grotesk Light" panose="02000000000000000000" pitchFamily="50" charset="0"/>
              </a:rPr>
              <a:t>cuit</a:t>
            </a:r>
            <a:r>
              <a:rPr lang="fr-FR" sz="700" dirty="0">
                <a:solidFill>
                  <a:schemeClr val="bg1"/>
                </a:solidFill>
                <a:latin typeface="Proto Grotesk Light" panose="02000000000000000000" pitchFamily="50" charset="0"/>
              </a:rPr>
              <a:t> : (</a:t>
            </a:r>
            <a:r>
              <a:rPr lang="fr-FR" sz="700" dirty="0" err="1">
                <a:solidFill>
                  <a:schemeClr val="bg1"/>
                </a:solidFill>
                <a:latin typeface="Proto Grotesk Light" panose="02000000000000000000" pitchFamily="50" charset="0"/>
              </a:rPr>
              <a:t>fam</a:t>
            </a:r>
            <a:r>
              <a:rPr lang="fr-FR" sz="700" dirty="0">
                <a:solidFill>
                  <a:schemeClr val="bg1"/>
                </a:solidFill>
                <a:latin typeface="Proto Grotesk Light" panose="02000000000000000000" pitchFamily="50" charset="0"/>
              </a:rPr>
              <a:t>.) ne plus avoir de solution.</a:t>
            </a:r>
          </a:p>
          <a:p>
            <a:r>
              <a:rPr lang="fr-FR" sz="700" dirty="0">
                <a:solidFill>
                  <a:schemeClr val="bg1"/>
                </a:solidFill>
                <a:latin typeface="Proto Grotesk Light" panose="02000000000000000000" pitchFamily="50" charset="0"/>
              </a:rPr>
              <a:t>4. </a:t>
            </a:r>
            <a:r>
              <a:rPr lang="fr-FR" sz="700" b="1" dirty="0">
                <a:solidFill>
                  <a:schemeClr val="bg1"/>
                </a:solidFill>
                <a:latin typeface="Proto Grotesk Light" panose="02000000000000000000" pitchFamily="50" charset="0"/>
              </a:rPr>
              <a:t>Planer</a:t>
            </a:r>
            <a:r>
              <a:rPr lang="fr-FR" sz="700" dirty="0">
                <a:solidFill>
                  <a:schemeClr val="bg1"/>
                </a:solidFill>
                <a:latin typeface="Proto Grotesk Light" panose="02000000000000000000" pitchFamily="50" charset="0"/>
              </a:rPr>
              <a:t> : (</a:t>
            </a:r>
            <a:r>
              <a:rPr lang="fr-FR" sz="700" dirty="0" err="1">
                <a:solidFill>
                  <a:schemeClr val="bg1"/>
                </a:solidFill>
                <a:latin typeface="Proto Grotesk Light" panose="02000000000000000000" pitchFamily="50" charset="0"/>
              </a:rPr>
              <a:t>fam</a:t>
            </a:r>
            <a:r>
              <a:rPr lang="fr-FR" sz="700" dirty="0">
                <a:solidFill>
                  <a:schemeClr val="bg1"/>
                </a:solidFill>
                <a:latin typeface="Proto Grotesk Light" panose="02000000000000000000" pitchFamily="50" charset="0"/>
              </a:rPr>
              <a:t>.) être dans un état second à cause de la drogue</a:t>
            </a:r>
          </a:p>
        </p:txBody>
      </p:sp>
      <p:pic>
        <p:nvPicPr>
          <p:cNvPr id="20" name="Image 19">
            <a:extLst>
              <a:ext uri="{FF2B5EF4-FFF2-40B4-BE49-F238E27FC236}">
                <a16:creationId xmlns:a16="http://schemas.microsoft.com/office/drawing/2014/main" id="{955C5316-5EB7-0D46-B2AE-4D3BD5F57344}"/>
              </a:ext>
            </a:extLst>
          </p:cNvPr>
          <p:cNvPicPr>
            <a:picLocks noChangeAspect="1"/>
          </p:cNvPicPr>
          <p:nvPr/>
        </p:nvPicPr>
        <p:blipFill>
          <a:blip r:embed="rId5"/>
          <a:stretch>
            <a:fillRect/>
          </a:stretch>
        </p:blipFill>
        <p:spPr>
          <a:xfrm rot="3448392">
            <a:off x="293300" y="2862548"/>
            <a:ext cx="1943100" cy="1803400"/>
          </a:xfrm>
          <a:prstGeom prst="rect">
            <a:avLst/>
          </a:prstGeom>
        </p:spPr>
      </p:pic>
      <p:sp>
        <p:nvSpPr>
          <p:cNvPr id="21" name="ZoneTexte 20">
            <a:extLst>
              <a:ext uri="{FF2B5EF4-FFF2-40B4-BE49-F238E27FC236}">
                <a16:creationId xmlns:a16="http://schemas.microsoft.com/office/drawing/2014/main" id="{EBDBCB5F-3491-3548-A702-A05F140C9E36}"/>
              </a:ext>
            </a:extLst>
          </p:cNvPr>
          <p:cNvSpPr txBox="1"/>
          <p:nvPr/>
        </p:nvSpPr>
        <p:spPr>
          <a:xfrm>
            <a:off x="2392018" y="8839200"/>
            <a:ext cx="4224914" cy="200055"/>
          </a:xfrm>
          <a:prstGeom prst="rect">
            <a:avLst/>
          </a:prstGeom>
          <a:solidFill>
            <a:srgbClr val="495897"/>
          </a:solidFill>
        </p:spPr>
        <p:txBody>
          <a:bodyPr wrap="square" rtlCol="0">
            <a:spAutoFit/>
          </a:bodyPr>
          <a:lstStyle/>
          <a:p>
            <a:r>
              <a:rPr lang="en-US" sz="700" dirty="0">
                <a:solidFill>
                  <a:schemeClr val="bg1"/>
                </a:solidFill>
                <a:latin typeface="Proto Grotesk" panose="02000000000000000000" pitchFamily="2" charset="0"/>
              </a:rPr>
              <a:t>© SONY / ATV SONGS LLC</a:t>
            </a:r>
            <a:endParaRPr lang="fr-FR" sz="700" dirty="0">
              <a:solidFill>
                <a:schemeClr val="bg1"/>
              </a:solidFill>
              <a:latin typeface="Proto Grotesk" panose="02000000000000000000" pitchFamily="2" charset="0"/>
            </a:endParaRPr>
          </a:p>
        </p:txBody>
      </p:sp>
      <p:sp>
        <p:nvSpPr>
          <p:cNvPr id="2" name="ZoneTexte 1"/>
          <p:cNvSpPr txBox="1"/>
          <p:nvPr/>
        </p:nvSpPr>
        <p:spPr>
          <a:xfrm rot="16200000">
            <a:off x="-287629" y="7182300"/>
            <a:ext cx="744535" cy="169277"/>
          </a:xfrm>
          <a:prstGeom prst="rect">
            <a:avLst/>
          </a:prstGeom>
          <a:noFill/>
        </p:spPr>
        <p:txBody>
          <a:bodyPr wrap="square" rtlCol="0">
            <a:spAutoFit/>
          </a:bodyPr>
          <a:lstStyle/>
          <a:p>
            <a:r>
              <a:rPr lang="fr-FR" sz="500" dirty="0">
                <a:solidFill>
                  <a:srgbClr val="6770B1"/>
                </a:solidFill>
                <a:latin typeface="Proto Grotesk" pitchFamily="50" charset="0"/>
              </a:rPr>
              <a:t>Alizée </a:t>
            </a:r>
            <a:r>
              <a:rPr lang="fr-FR" sz="500" dirty="0" err="1">
                <a:solidFill>
                  <a:srgbClr val="6770B1"/>
                </a:solidFill>
                <a:latin typeface="Proto Grotesk" pitchFamily="50" charset="0"/>
              </a:rPr>
              <a:t>Giorgetta</a:t>
            </a:r>
            <a:endParaRPr lang="fr-FR" sz="500" dirty="0">
              <a:solidFill>
                <a:srgbClr val="6770B1"/>
              </a:solidFill>
              <a:latin typeface="Proto Grotesk" pitchFamily="50" charset="0"/>
            </a:endParaRPr>
          </a:p>
        </p:txBody>
      </p:sp>
      <p:pic>
        <p:nvPicPr>
          <p:cNvPr id="15" name="Image 14">
            <a:extLst>
              <a:ext uri="{FF2B5EF4-FFF2-40B4-BE49-F238E27FC236}">
                <a16:creationId xmlns:a16="http://schemas.microsoft.com/office/drawing/2014/main" id="{248DBDBC-3793-4543-97EA-BB58A45D6E01}"/>
              </a:ext>
            </a:extLst>
          </p:cNvPr>
          <p:cNvPicPr>
            <a:picLocks noChangeAspect="1"/>
          </p:cNvPicPr>
          <p:nvPr>
            <p:custDataLst>
              <p:tags r:id="rId1"/>
            </p:custDataLst>
          </p:nvPr>
        </p:nvPicPr>
        <p:blipFill>
          <a:blip r:embed="rId6"/>
          <a:stretch>
            <a:fillRect/>
          </a:stretch>
        </p:blipFill>
        <p:spPr>
          <a:xfrm rot="4856733">
            <a:off x="4305797" y="6428671"/>
            <a:ext cx="1943100" cy="1803400"/>
          </a:xfrm>
          <a:prstGeom prst="rect">
            <a:avLst/>
          </a:prstGeom>
        </p:spPr>
      </p:pic>
      <p:sp>
        <p:nvSpPr>
          <p:cNvPr id="4" name="Rectangle 3"/>
          <p:cNvSpPr/>
          <p:nvPr/>
        </p:nvSpPr>
        <p:spPr>
          <a:xfrm>
            <a:off x="4576942" y="2843773"/>
            <a:ext cx="1905412" cy="3662541"/>
          </a:xfrm>
          <a:prstGeom prst="rect">
            <a:avLst/>
          </a:prstGeom>
        </p:spPr>
        <p:txBody>
          <a:bodyPr wrap="square">
            <a:spAutoFit/>
          </a:bodyPr>
          <a:lstStyle/>
          <a:p>
            <a:r>
              <a:rPr lang="fr-FR" sz="800" dirty="0">
                <a:solidFill>
                  <a:srgbClr val="495897"/>
                </a:solidFill>
                <a:latin typeface="Proto Grotesk Light" panose="02000000000000000000" pitchFamily="2" charset="0"/>
              </a:rPr>
              <a:t>Bébé serre moi fort que j’oublie que c’est le chaos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Autour c’est le chaos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Regarde-nous le destin n’a pas honte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Les dieux n’ont pas honte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J’ai tout foiré</a:t>
            </a:r>
            <a:r>
              <a:rPr lang="fr-FR" sz="800" baseline="30000" dirty="0">
                <a:solidFill>
                  <a:srgbClr val="495897"/>
                </a:solidFill>
                <a:latin typeface="Proto Grotesk Light" panose="02000000000000000000" pitchFamily="2" charset="0"/>
              </a:rPr>
              <a:t>2</a:t>
            </a:r>
            <a:r>
              <a:rPr lang="fr-FR" sz="800" dirty="0">
                <a:solidFill>
                  <a:srgbClr val="495897"/>
                </a:solidFill>
                <a:latin typeface="Proto Grotesk Light" panose="02000000000000000000" pitchFamily="2" charset="0"/>
              </a:rPr>
              <a:t> cette année c’est toujours en chantier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Est-ce qu’on peut revenir en janvier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Son regard me traverse le corps comme une longue aiguille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On dirait bien qu’on est cuits</a:t>
            </a:r>
            <a:r>
              <a:rPr lang="fr-FR" sz="800" baseline="30000" dirty="0">
                <a:solidFill>
                  <a:srgbClr val="495897"/>
                </a:solidFill>
                <a:latin typeface="Proto Grotesk Light" panose="02000000000000000000" pitchFamily="2" charset="0"/>
              </a:rPr>
              <a:t>3</a:t>
            </a:r>
            <a:r>
              <a:rPr lang="fr-FR" sz="800" dirty="0">
                <a:solidFill>
                  <a:srgbClr val="495897"/>
                </a:solidFill>
                <a:latin typeface="Proto Grotesk Light" panose="02000000000000000000" pitchFamily="2" charset="0"/>
              </a:rPr>
              <a:t>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Nous deux dans la même voiture on fonce vers la mort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On se déteste tellement qu’on refait l’amour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Parce que c’est comme de la drogue on a de quoi planer</a:t>
            </a:r>
            <a:r>
              <a:rPr lang="fr-FR" sz="800" baseline="30000" dirty="0">
                <a:solidFill>
                  <a:srgbClr val="495897"/>
                </a:solidFill>
                <a:latin typeface="Proto Grotesk Light" panose="02000000000000000000" pitchFamily="2" charset="0"/>
              </a:rPr>
              <a:t>4</a:t>
            </a:r>
            <a:r>
              <a:rPr lang="fr-FR" sz="800" dirty="0">
                <a:solidFill>
                  <a:srgbClr val="495897"/>
                </a:solidFill>
                <a:latin typeface="Proto Grotesk Light" panose="02000000000000000000" pitchFamily="2" charset="0"/>
              </a:rPr>
              <a:t>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Sur son dos mon torse fait de l’aquaplaning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Le problème c’est que ça me rappelle pourquoi je l’aime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Je revois le début les premières semaines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On pourrait repartir à zéro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Et prendre le premier avion comme dans un film de merde </a:t>
            </a:r>
            <a:br>
              <a:rPr lang="fr-FR" sz="800" dirty="0">
                <a:solidFill>
                  <a:srgbClr val="495897"/>
                </a:solidFill>
                <a:latin typeface="Proto Grotesk Light" panose="02000000000000000000" pitchFamily="2" charset="0"/>
              </a:rPr>
            </a:br>
            <a:r>
              <a:rPr lang="fr-FR" sz="800" dirty="0">
                <a:solidFill>
                  <a:srgbClr val="495897"/>
                </a:solidFill>
                <a:latin typeface="Proto Grotesk Light" panose="02000000000000000000" pitchFamily="2" charset="0"/>
              </a:rPr>
              <a:t>Mais c’est du délire </a:t>
            </a:r>
          </a:p>
          <a:p>
            <a:r>
              <a:rPr lang="fr-FR" sz="800" dirty="0">
                <a:solidFill>
                  <a:srgbClr val="495897"/>
                </a:solidFill>
                <a:latin typeface="Proto Grotesk Light" panose="02000000000000000000" pitchFamily="2" charset="0"/>
              </a:rPr>
              <a:t>Refrain</a:t>
            </a:r>
          </a:p>
        </p:txBody>
      </p:sp>
      <p:sp>
        <p:nvSpPr>
          <p:cNvPr id="16" name="ZoneTexte 15">
            <a:extLst>
              <a:ext uri="{FF2B5EF4-FFF2-40B4-BE49-F238E27FC236}">
                <a16:creationId xmlns:a16="http://schemas.microsoft.com/office/drawing/2014/main" id="{66B8E713-1F74-B94C-AD4C-6E2A309100BB}"/>
              </a:ext>
            </a:extLst>
          </p:cNvPr>
          <p:cNvSpPr txBox="1"/>
          <p:nvPr/>
        </p:nvSpPr>
        <p:spPr>
          <a:xfrm>
            <a:off x="364435" y="3805901"/>
            <a:ext cx="1658319" cy="2816156"/>
          </a:xfrm>
          <a:prstGeom prst="rect">
            <a:avLst/>
          </a:prstGeom>
          <a:solidFill>
            <a:srgbClr val="DA3471">
              <a:alpha val="15000"/>
            </a:srgbClr>
          </a:solidFill>
        </p:spPr>
        <p:txBody>
          <a:bodyPr wrap="square" rtlCol="0">
            <a:spAutoFit/>
          </a:bodyPr>
          <a:lstStyle/>
          <a:p>
            <a:endParaRPr lang="fr-FR" sz="1350" b="1" dirty="0">
              <a:solidFill>
                <a:srgbClr val="DA3471"/>
              </a:solidFill>
              <a:latin typeface="Proto Grotesk" panose="02000000000000000000" pitchFamily="2" charset="0"/>
            </a:endParaRPr>
          </a:p>
          <a:p>
            <a:r>
              <a:rPr lang="fr-FR" sz="1350" b="1" dirty="0">
                <a:solidFill>
                  <a:srgbClr val="DA3471"/>
                </a:solidFill>
                <a:latin typeface="Proto Grotesk" panose="02000000000000000000" pitchFamily="2" charset="0"/>
              </a:rPr>
              <a:t>Biographie</a:t>
            </a:r>
          </a:p>
          <a:p>
            <a:r>
              <a:rPr lang="fr-FR" sz="750" dirty="0" err="1">
                <a:solidFill>
                  <a:srgbClr val="DA3471"/>
                </a:solidFill>
                <a:latin typeface="Proto Grotesk" panose="02000000000000000000" pitchFamily="2" charset="0"/>
              </a:rPr>
              <a:t>Lomepal</a:t>
            </a:r>
            <a:r>
              <a:rPr lang="fr-FR" sz="750" dirty="0">
                <a:solidFill>
                  <a:srgbClr val="DA3471"/>
                </a:solidFill>
                <a:latin typeface="Proto Grotesk" panose="02000000000000000000" pitchFamily="2" charset="0"/>
              </a:rPr>
              <a:t>, de son vrai nom Antoine </a:t>
            </a:r>
            <a:r>
              <a:rPr lang="fr-FR" sz="750" dirty="0" err="1">
                <a:solidFill>
                  <a:srgbClr val="DA3471"/>
                </a:solidFill>
                <a:latin typeface="Proto Grotesk" panose="02000000000000000000" pitchFamily="2" charset="0"/>
              </a:rPr>
              <a:t>Valentinelli</a:t>
            </a:r>
            <a:r>
              <a:rPr lang="fr-FR" sz="750" dirty="0">
                <a:solidFill>
                  <a:srgbClr val="DA3471"/>
                </a:solidFill>
                <a:latin typeface="Proto Grotesk" panose="02000000000000000000" pitchFamily="2" charset="0"/>
              </a:rPr>
              <a:t>, est un rappeur Français. Son pseudonyme fait référence à la pâleur de sa peau, qui inquiétait ses amis. </a:t>
            </a:r>
          </a:p>
          <a:p>
            <a:r>
              <a:rPr lang="fr-FR" sz="750" dirty="0">
                <a:solidFill>
                  <a:srgbClr val="DA3471"/>
                </a:solidFill>
                <a:latin typeface="Proto Grotesk" panose="02000000000000000000" pitchFamily="2" charset="0"/>
              </a:rPr>
              <a:t>Son premier album sorti en 2017 s’intitule Flip, comme la figure de skateboard, sport dont il est fan. Son second album, Jeanine, est sorti en 2018. Comme le précédent, il a eu beaucoup de succès et est devenu disque de platine. Jeanine est le prénom de sa grand-mère qui était atteinte de schizophrénie, </a:t>
            </a:r>
            <a:r>
              <a:rPr lang="fr-FR" sz="750" dirty="0" err="1">
                <a:solidFill>
                  <a:srgbClr val="DA3471"/>
                </a:solidFill>
                <a:latin typeface="Proto Grotesk" panose="02000000000000000000" pitchFamily="2" charset="0"/>
              </a:rPr>
              <a:t>Lomepal</a:t>
            </a:r>
            <a:r>
              <a:rPr lang="fr-FR" sz="750" dirty="0">
                <a:solidFill>
                  <a:srgbClr val="DA3471"/>
                </a:solidFill>
                <a:latin typeface="Proto Grotesk" panose="02000000000000000000" pitchFamily="2" charset="0"/>
              </a:rPr>
              <a:t> lui a dédié le morceau « Beau la folie ». </a:t>
            </a:r>
          </a:p>
          <a:p>
            <a:r>
              <a:rPr lang="fr-FR" sz="750" dirty="0">
                <a:solidFill>
                  <a:srgbClr val="DA3471"/>
                </a:solidFill>
                <a:latin typeface="Proto Grotesk" panose="02000000000000000000" pitchFamily="2" charset="0"/>
              </a:rPr>
              <a:t>Site officiel de l’artiste : http://www.lomepal.ovh</a:t>
            </a:r>
          </a:p>
        </p:txBody>
      </p:sp>
      <p:pic>
        <p:nvPicPr>
          <p:cNvPr id="1028" name="Picture 4" descr="Résultat de recherche d'images pour &quot;lomepal trop beau&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468" y="1139216"/>
            <a:ext cx="1764000" cy="17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4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CONCEPTEURS\GESTIONS PROJETS\IF_Divercities\Images-de-fonds\Fond fiche niveau B1 4pages\Fond fiche niveau B1 4pag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 y="-88821"/>
            <a:ext cx="6859823" cy="970200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DCF9718A-EF7A-2349-B1E9-4ACA9F47F451}"/>
              </a:ext>
            </a:extLst>
          </p:cNvPr>
          <p:cNvSpPr txBox="1"/>
          <p:nvPr/>
        </p:nvSpPr>
        <p:spPr>
          <a:xfrm>
            <a:off x="2043952" y="697207"/>
            <a:ext cx="3265669" cy="553998"/>
          </a:xfrm>
          <a:prstGeom prst="rect">
            <a:avLst/>
          </a:prstGeom>
          <a:noFill/>
        </p:spPr>
        <p:txBody>
          <a:bodyPr wrap="square" rtlCol="0">
            <a:spAutoFit/>
          </a:bodyPr>
          <a:lstStyle/>
          <a:p>
            <a:r>
              <a:rPr lang="fr-FR" sz="1900" b="1" dirty="0">
                <a:solidFill>
                  <a:srgbClr val="495897">
                    <a:alpha val="55000"/>
                  </a:srgbClr>
                </a:solidFill>
                <a:latin typeface="Proto Grotesk" panose="02000000000000000000" pitchFamily="2" charset="0"/>
              </a:rPr>
              <a:t>Trop beau </a:t>
            </a:r>
            <a:r>
              <a:rPr lang="fr-FR" sz="1100" b="1" dirty="0" err="1">
                <a:solidFill>
                  <a:srgbClr val="495897">
                    <a:alpha val="55000"/>
                  </a:srgbClr>
                </a:solidFill>
                <a:latin typeface="Proto Grotesk" panose="02000000000000000000" pitchFamily="2" charset="0"/>
              </a:rPr>
              <a:t>Lomepal</a:t>
            </a:r>
            <a:endParaRPr lang="fr-FR" sz="1100" b="1" dirty="0">
              <a:solidFill>
                <a:srgbClr val="495897">
                  <a:alpha val="55000"/>
                </a:srgbClr>
              </a:solidFill>
              <a:latin typeface="Proto Grotesk" panose="02000000000000000000" pitchFamily="2" charset="0"/>
            </a:endParaRPr>
          </a:p>
          <a:p>
            <a:endParaRPr lang="fr-FR" sz="1100" b="1" dirty="0">
              <a:solidFill>
                <a:srgbClr val="495897">
                  <a:alpha val="55000"/>
                </a:srgbClr>
              </a:solidFill>
              <a:latin typeface="Proto Grotesk" panose="02000000000000000000" pitchFamily="2" charset="0"/>
            </a:endParaRPr>
          </a:p>
        </p:txBody>
      </p:sp>
      <p:sp>
        <p:nvSpPr>
          <p:cNvPr id="13" name="ZoneTexte 12">
            <a:extLst>
              <a:ext uri="{FF2B5EF4-FFF2-40B4-BE49-F238E27FC236}">
                <a16:creationId xmlns:a16="http://schemas.microsoft.com/office/drawing/2014/main" id="{F23B1BC1-EE33-7547-B534-841688DD2F1F}"/>
              </a:ext>
            </a:extLst>
          </p:cNvPr>
          <p:cNvSpPr txBox="1"/>
          <p:nvPr/>
        </p:nvSpPr>
        <p:spPr>
          <a:xfrm>
            <a:off x="1118236" y="1195777"/>
            <a:ext cx="5407301" cy="415498"/>
          </a:xfrm>
          <a:prstGeom prst="rect">
            <a:avLst/>
          </a:prstGeom>
          <a:noFill/>
        </p:spPr>
        <p:txBody>
          <a:bodyPr wrap="square" rtlCol="0">
            <a:spAutoFit/>
          </a:bodyPr>
          <a:lstStyle/>
          <a:p>
            <a:r>
              <a:rPr lang="fr-FR" sz="2100" b="1" dirty="0">
                <a:solidFill>
                  <a:srgbClr val="DA3471"/>
                </a:solidFill>
                <a:latin typeface="Proto Grotesk" panose="02000000000000000000" pitchFamily="2" charset="0"/>
              </a:rPr>
              <a:t>Le chagrin d’amour</a:t>
            </a:r>
          </a:p>
        </p:txBody>
      </p:sp>
      <p:sp>
        <p:nvSpPr>
          <p:cNvPr id="14" name="ZoneTexte 13">
            <a:extLst>
              <a:ext uri="{FF2B5EF4-FFF2-40B4-BE49-F238E27FC236}">
                <a16:creationId xmlns:a16="http://schemas.microsoft.com/office/drawing/2014/main" id="{EAE4A591-2B1B-1349-AD08-71D3FAE0E979}"/>
              </a:ext>
            </a:extLst>
          </p:cNvPr>
          <p:cNvSpPr txBox="1"/>
          <p:nvPr/>
        </p:nvSpPr>
        <p:spPr>
          <a:xfrm>
            <a:off x="273551" y="2345649"/>
            <a:ext cx="3494351" cy="2246082"/>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Mise en route</a:t>
            </a:r>
          </a:p>
          <a:p>
            <a:r>
              <a:rPr lang="fr-FR" sz="1300" i="1" dirty="0">
                <a:solidFill>
                  <a:srgbClr val="495897"/>
                </a:solidFill>
                <a:latin typeface="Proto Grotesk" panose="02000000000000000000" pitchFamily="2" charset="0"/>
              </a:rPr>
              <a:t>Écrire au tableau : « avoir des papillons dans le ventre », « avoir le cœur brisé », « avoir un coup de foudre » et « trouver l’âme sœur ». </a:t>
            </a:r>
            <a:r>
              <a:rPr lang="fr-FR" sz="1300" i="1" dirty="0">
                <a:solidFill>
                  <a:srgbClr val="DA3471"/>
                </a:solidFill>
                <a:latin typeface="Proto Grotesk" panose="02000000000000000000" pitchFamily="2" charset="0"/>
              </a:rPr>
              <a:t>Lisez les expressions idiomatiques. Par groupes de trois, quelle est leur signification ?</a:t>
            </a:r>
          </a:p>
          <a:p>
            <a:r>
              <a:rPr lang="fr-FR" sz="1300" i="1" dirty="0">
                <a:solidFill>
                  <a:srgbClr val="495897"/>
                </a:solidFill>
                <a:latin typeface="Proto Grotesk" panose="02000000000000000000" pitchFamily="2" charset="0"/>
              </a:rPr>
              <a:t>Mise en commun.</a:t>
            </a:r>
          </a:p>
        </p:txBody>
      </p:sp>
      <p:sp>
        <p:nvSpPr>
          <p:cNvPr id="2" name="ZoneTexte 1">
            <a:extLst>
              <a:ext uri="{FF2B5EF4-FFF2-40B4-BE49-F238E27FC236}">
                <a16:creationId xmlns:a16="http://schemas.microsoft.com/office/drawing/2014/main" id="{C8A4ECC1-9F69-9C47-B290-0EFDD84CC303}"/>
              </a:ext>
            </a:extLst>
          </p:cNvPr>
          <p:cNvSpPr txBox="1"/>
          <p:nvPr/>
        </p:nvSpPr>
        <p:spPr>
          <a:xfrm>
            <a:off x="3491106" y="2362894"/>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1</a:t>
            </a:r>
          </a:p>
        </p:txBody>
      </p:sp>
      <p:sp>
        <p:nvSpPr>
          <p:cNvPr id="10" name="ZoneTexte 9">
            <a:extLst>
              <a:ext uri="{FF2B5EF4-FFF2-40B4-BE49-F238E27FC236}">
                <a16:creationId xmlns:a16="http://schemas.microsoft.com/office/drawing/2014/main" id="{87F3DF4F-93B9-A940-B5DA-9CE7D19C3728}"/>
              </a:ext>
            </a:extLst>
          </p:cNvPr>
          <p:cNvSpPr txBox="1"/>
          <p:nvPr/>
        </p:nvSpPr>
        <p:spPr>
          <a:xfrm>
            <a:off x="269826" y="4728755"/>
            <a:ext cx="3498076" cy="2846247"/>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Découverte de la chanson</a:t>
            </a:r>
          </a:p>
          <a:p>
            <a:r>
              <a:rPr lang="fr-FR" sz="1300" i="1" dirty="0">
                <a:solidFill>
                  <a:srgbClr val="495897"/>
                </a:solidFill>
                <a:latin typeface="Proto Grotesk" panose="02000000000000000000" pitchFamily="2" charset="0"/>
              </a:rPr>
              <a:t>Écouter le début de la chanson.</a:t>
            </a:r>
          </a:p>
          <a:p>
            <a:r>
              <a:rPr lang="fr-FR" sz="1300" i="1" dirty="0">
                <a:solidFill>
                  <a:srgbClr val="DA3471"/>
                </a:solidFill>
                <a:latin typeface="Proto Grotesk" panose="02000000000000000000" pitchFamily="2" charset="0"/>
              </a:rPr>
              <a:t>Quelle est l’ambiance créée par le rythme, les instruments, la voix, le fond sonore ?</a:t>
            </a:r>
          </a:p>
          <a:p>
            <a:r>
              <a:rPr lang="fr-FR" sz="1300" i="1" dirty="0">
                <a:solidFill>
                  <a:srgbClr val="495897"/>
                </a:solidFill>
                <a:latin typeface="Proto Grotesk" panose="02000000000000000000" pitchFamily="2" charset="0"/>
              </a:rPr>
              <a:t>Mise en commun.</a:t>
            </a:r>
          </a:p>
          <a:p>
            <a:endParaRPr lang="fr-FR" sz="1300" i="1" dirty="0">
              <a:solidFill>
                <a:srgbClr val="495897"/>
              </a:solidFill>
              <a:latin typeface="Proto Grotesk" panose="02000000000000000000" pitchFamily="2" charset="0"/>
            </a:endParaRPr>
          </a:p>
          <a:p>
            <a:r>
              <a:rPr lang="fr-FR" sz="1300" i="1" dirty="0">
                <a:solidFill>
                  <a:srgbClr val="495897"/>
                </a:solidFill>
                <a:latin typeface="Proto Grotesk" panose="02000000000000000000" pitchFamily="2" charset="0"/>
              </a:rPr>
              <a:t>Avec les paroles :</a:t>
            </a:r>
          </a:p>
          <a:p>
            <a:r>
              <a:rPr lang="fr-FR" sz="1300" i="1" dirty="0">
                <a:solidFill>
                  <a:srgbClr val="DA3471"/>
                </a:solidFill>
                <a:latin typeface="Proto Grotesk" panose="02000000000000000000" pitchFamily="2" charset="0"/>
              </a:rPr>
              <a:t>Relevez les mots ou expressions liés à la rupture.</a:t>
            </a:r>
          </a:p>
          <a:p>
            <a:r>
              <a:rPr lang="fr-FR" sz="1300" i="1" dirty="0">
                <a:solidFill>
                  <a:srgbClr val="495897"/>
                </a:solidFill>
                <a:latin typeface="Proto Grotesk" panose="02000000000000000000" pitchFamily="2" charset="0"/>
              </a:rPr>
              <a:t>Mise en commun. Faites un dessin pour illustrer la chanson et expliquez-le.</a:t>
            </a:r>
          </a:p>
        </p:txBody>
      </p:sp>
      <p:sp>
        <p:nvSpPr>
          <p:cNvPr id="15" name="ZoneTexte 14">
            <a:extLst>
              <a:ext uri="{FF2B5EF4-FFF2-40B4-BE49-F238E27FC236}">
                <a16:creationId xmlns:a16="http://schemas.microsoft.com/office/drawing/2014/main" id="{F6882648-4A70-7347-8841-F94075F60CA3}"/>
              </a:ext>
            </a:extLst>
          </p:cNvPr>
          <p:cNvSpPr txBox="1"/>
          <p:nvPr/>
        </p:nvSpPr>
        <p:spPr>
          <a:xfrm>
            <a:off x="3488885" y="4741867"/>
            <a:ext cx="261712" cy="313846"/>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2</a:t>
            </a:r>
          </a:p>
        </p:txBody>
      </p:sp>
      <p:sp>
        <p:nvSpPr>
          <p:cNvPr id="16" name="ZoneTexte 15">
            <a:extLst>
              <a:ext uri="{FF2B5EF4-FFF2-40B4-BE49-F238E27FC236}">
                <a16:creationId xmlns:a16="http://schemas.microsoft.com/office/drawing/2014/main" id="{3FD62B50-71DE-9D4C-9AFB-FAB391761146}"/>
              </a:ext>
            </a:extLst>
          </p:cNvPr>
          <p:cNvSpPr txBox="1"/>
          <p:nvPr/>
        </p:nvSpPr>
        <p:spPr>
          <a:xfrm>
            <a:off x="3886207" y="2345087"/>
            <a:ext cx="2722125" cy="1445863"/>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Expression orale</a:t>
            </a:r>
          </a:p>
          <a:p>
            <a:r>
              <a:rPr lang="fr-FR" sz="1300" i="1" dirty="0">
                <a:solidFill>
                  <a:srgbClr val="DA3471"/>
                </a:solidFill>
                <a:latin typeface="Proto Grotesk" panose="02000000000000000000" pitchFamily="2" charset="0"/>
              </a:rPr>
              <a:t>À deux, imaginez les causes de la rupture amoureuse du couple de la chanson. </a:t>
            </a:r>
          </a:p>
          <a:p>
            <a:r>
              <a:rPr lang="fr-FR" sz="1300" i="1" dirty="0">
                <a:solidFill>
                  <a:srgbClr val="495897"/>
                </a:solidFill>
                <a:latin typeface="Proto Grotesk" panose="02000000000000000000" pitchFamily="2" charset="0"/>
              </a:rPr>
              <a:t>Mise en commun.</a:t>
            </a:r>
            <a:endParaRPr lang="fr-FR" sz="1300" i="1" dirty="0">
              <a:solidFill>
                <a:srgbClr val="DA3471"/>
              </a:solidFill>
              <a:latin typeface="Proto Grotesk" panose="02000000000000000000" pitchFamily="2" charset="0"/>
            </a:endParaRPr>
          </a:p>
        </p:txBody>
      </p:sp>
      <p:sp>
        <p:nvSpPr>
          <p:cNvPr id="17" name="ZoneTexte 16">
            <a:extLst>
              <a:ext uri="{FF2B5EF4-FFF2-40B4-BE49-F238E27FC236}">
                <a16:creationId xmlns:a16="http://schemas.microsoft.com/office/drawing/2014/main" id="{E452B9A7-E98E-8C41-A0F2-E6F7185D1835}"/>
              </a:ext>
            </a:extLst>
          </p:cNvPr>
          <p:cNvSpPr txBox="1"/>
          <p:nvPr/>
        </p:nvSpPr>
        <p:spPr>
          <a:xfrm>
            <a:off x="6354474" y="2365458"/>
            <a:ext cx="233436"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3</a:t>
            </a:r>
          </a:p>
        </p:txBody>
      </p:sp>
      <p:sp>
        <p:nvSpPr>
          <p:cNvPr id="18" name="ZoneTexte 17">
            <a:extLst>
              <a:ext uri="{FF2B5EF4-FFF2-40B4-BE49-F238E27FC236}">
                <a16:creationId xmlns:a16="http://schemas.microsoft.com/office/drawing/2014/main" id="{3368FDAC-0672-2A46-98A3-B78F40D4BCBC}"/>
              </a:ext>
            </a:extLst>
          </p:cNvPr>
          <p:cNvSpPr txBox="1"/>
          <p:nvPr/>
        </p:nvSpPr>
        <p:spPr>
          <a:xfrm>
            <a:off x="3886207" y="3980748"/>
            <a:ext cx="2722125" cy="1845973"/>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500" b="1" dirty="0">
                <a:solidFill>
                  <a:srgbClr val="DA3471"/>
                </a:solidFill>
                <a:latin typeface="Proto Grotesk" panose="02000000000000000000" pitchFamily="2" charset="0"/>
              </a:rPr>
              <a:t>Expression écrite</a:t>
            </a:r>
          </a:p>
          <a:p>
            <a:r>
              <a:rPr lang="fr-FR" sz="1300" i="1" dirty="0">
                <a:solidFill>
                  <a:srgbClr val="495897"/>
                </a:solidFill>
                <a:latin typeface="Proto Grotesk" panose="02000000000000000000" pitchFamily="2" charset="0"/>
              </a:rPr>
              <a:t>Au tableau, écrire « C’était trop beau pour être vrai… ».</a:t>
            </a:r>
          </a:p>
          <a:p>
            <a:r>
              <a:rPr lang="fr-FR" sz="1300" i="1" dirty="0">
                <a:solidFill>
                  <a:srgbClr val="DA3471"/>
                </a:solidFill>
                <a:latin typeface="Proto Grotesk" panose="02000000000000000000" pitchFamily="2" charset="0"/>
              </a:rPr>
              <a:t>Écrivez une histoire en 6 lignes qui se termine par « C’était trop beau pour être vrai ». </a:t>
            </a:r>
          </a:p>
        </p:txBody>
      </p:sp>
      <p:sp>
        <p:nvSpPr>
          <p:cNvPr id="19" name="ZoneTexte 18">
            <a:extLst>
              <a:ext uri="{FF2B5EF4-FFF2-40B4-BE49-F238E27FC236}">
                <a16:creationId xmlns:a16="http://schemas.microsoft.com/office/drawing/2014/main" id="{E93B7558-EA45-5F48-90F6-D9456AEF56A5}"/>
              </a:ext>
            </a:extLst>
          </p:cNvPr>
          <p:cNvSpPr txBox="1"/>
          <p:nvPr/>
        </p:nvSpPr>
        <p:spPr>
          <a:xfrm>
            <a:off x="6355191" y="3998790"/>
            <a:ext cx="233436"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4</a:t>
            </a:r>
          </a:p>
        </p:txBody>
      </p:sp>
      <p:sp>
        <p:nvSpPr>
          <p:cNvPr id="4" name="ZoneTexte 3">
            <a:extLst>
              <a:ext uri="{FF2B5EF4-FFF2-40B4-BE49-F238E27FC236}">
                <a16:creationId xmlns:a16="http://schemas.microsoft.com/office/drawing/2014/main" id="{59BA0642-FF56-5642-91CA-0FAF04C46997}"/>
              </a:ext>
            </a:extLst>
          </p:cNvPr>
          <p:cNvSpPr txBox="1"/>
          <p:nvPr/>
        </p:nvSpPr>
        <p:spPr>
          <a:xfrm>
            <a:off x="3886206" y="6026235"/>
            <a:ext cx="2722125" cy="1563844"/>
          </a:xfrm>
          <a:prstGeom prst="rect">
            <a:avLst/>
          </a:prstGeom>
          <a:solidFill>
            <a:srgbClr val="495897"/>
          </a:solidFill>
        </p:spPr>
        <p:txBody>
          <a:bodyPr wrap="square" lIns="180000" tIns="180000" rIns="180000" bIns="180000" rtlCol="0">
            <a:spAutoFit/>
          </a:bodyPr>
          <a:lstStyle/>
          <a:p>
            <a:r>
              <a:rPr lang="fr-FR" b="1" dirty="0">
                <a:solidFill>
                  <a:schemeClr val="bg1"/>
                </a:solidFill>
                <a:latin typeface="Proto Grotesk" panose="02000000000000000000" pitchFamily="2" charset="0"/>
              </a:rPr>
              <a:t>Pour aller plus loin</a:t>
            </a:r>
          </a:p>
          <a:p>
            <a:r>
              <a:rPr lang="fr-FR" sz="1200" i="1" dirty="0">
                <a:solidFill>
                  <a:schemeClr val="bg1"/>
                </a:solidFill>
                <a:latin typeface="Proto Grotesk" panose="02000000000000000000" pitchFamily="2" charset="0"/>
              </a:rPr>
              <a:t>Aller à l’adresse https://www.youtube.com/watch?v=fSWCo-eddJ8 </a:t>
            </a:r>
          </a:p>
          <a:p>
            <a:r>
              <a:rPr lang="fr-FR" sz="1200" i="1" dirty="0">
                <a:solidFill>
                  <a:schemeClr val="bg1"/>
                </a:solidFill>
                <a:latin typeface="Proto Grotesk" panose="02000000000000000000" pitchFamily="2" charset="0"/>
              </a:rPr>
              <a:t>Comment décririez-vous l’univers  musical de </a:t>
            </a:r>
            <a:r>
              <a:rPr lang="fr-FR" sz="1200" i="1" dirty="0" err="1">
                <a:solidFill>
                  <a:schemeClr val="bg1"/>
                </a:solidFill>
                <a:latin typeface="Proto Grotesk" panose="02000000000000000000" pitchFamily="2" charset="0"/>
              </a:rPr>
              <a:t>Lomepal</a:t>
            </a:r>
            <a:r>
              <a:rPr lang="fr-FR" sz="1200" i="1" dirty="0">
                <a:solidFill>
                  <a:schemeClr val="bg1"/>
                </a:solidFill>
                <a:latin typeface="Proto Grotesk" panose="02000000000000000000" pitchFamily="2" charset="0"/>
              </a:rPr>
              <a:t> ?</a:t>
            </a:r>
          </a:p>
        </p:txBody>
      </p:sp>
      <p:sp>
        <p:nvSpPr>
          <p:cNvPr id="21" name="ZoneTexte 20"/>
          <p:cNvSpPr txBox="1"/>
          <p:nvPr/>
        </p:nvSpPr>
        <p:spPr>
          <a:xfrm rot="16200000">
            <a:off x="-281516" y="6924069"/>
            <a:ext cx="744535" cy="169277"/>
          </a:xfrm>
          <a:prstGeom prst="rect">
            <a:avLst/>
          </a:prstGeom>
          <a:noFill/>
        </p:spPr>
        <p:txBody>
          <a:bodyPr wrap="square" rtlCol="0">
            <a:spAutoFit/>
          </a:bodyPr>
          <a:lstStyle/>
          <a:p>
            <a:r>
              <a:rPr lang="fr-FR" sz="500" dirty="0">
                <a:solidFill>
                  <a:srgbClr val="6770B1"/>
                </a:solidFill>
                <a:latin typeface="Proto Grotesk" pitchFamily="50" charset="0"/>
              </a:rPr>
              <a:t>Alizée </a:t>
            </a:r>
            <a:r>
              <a:rPr lang="fr-FR" sz="500" dirty="0" err="1">
                <a:solidFill>
                  <a:srgbClr val="6770B1"/>
                </a:solidFill>
                <a:latin typeface="Proto Grotesk" pitchFamily="50" charset="0"/>
              </a:rPr>
              <a:t>Giorgetta</a:t>
            </a:r>
            <a:endParaRPr lang="fr-FR" sz="500" dirty="0">
              <a:solidFill>
                <a:srgbClr val="6770B1"/>
              </a:solidFill>
              <a:latin typeface="Proto Grotesk" pitchFamily="50" charset="0"/>
            </a:endParaRPr>
          </a:p>
        </p:txBody>
      </p:sp>
    </p:spTree>
    <p:extLst>
      <p:ext uri="{BB962C8B-B14F-4D97-AF65-F5344CB8AC3E}">
        <p14:creationId xmlns:p14="http://schemas.microsoft.com/office/powerpoint/2010/main" val="151634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X:\CONCEPTEURS\GESTIONS PROJETS\IF_Divercities\Images-de-fonds\Fond fiche niveau B1 4pages\Fond fiche niveau B1 4p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 y="84138"/>
            <a:ext cx="6859826" cy="9702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B3D5DA9-E610-F54C-88B9-C6FCA5533DB4}"/>
              </a:ext>
            </a:extLst>
          </p:cNvPr>
          <p:cNvSpPr txBox="1"/>
          <p:nvPr/>
        </p:nvSpPr>
        <p:spPr>
          <a:xfrm>
            <a:off x="237508" y="1181321"/>
            <a:ext cx="3055172" cy="553998"/>
          </a:xfrm>
          <a:prstGeom prst="rect">
            <a:avLst/>
          </a:prstGeom>
          <a:noFill/>
        </p:spPr>
        <p:txBody>
          <a:bodyPr wrap="square" rtlCol="0">
            <a:spAutoFit/>
          </a:bodyPr>
          <a:lstStyle/>
          <a:p>
            <a:r>
              <a:rPr lang="fr-FR" sz="1100" b="1" dirty="0" err="1">
                <a:solidFill>
                  <a:srgbClr val="DA3471">
                    <a:alpha val="55000"/>
                  </a:srgbClr>
                </a:solidFill>
                <a:latin typeface="Proto Grotesk" panose="02000000000000000000" pitchFamily="2" charset="0"/>
              </a:rPr>
              <a:t>Lomepal</a:t>
            </a:r>
            <a:endParaRPr lang="fr-FR" sz="1100" b="1" dirty="0">
              <a:solidFill>
                <a:srgbClr val="DA3471">
                  <a:alpha val="55000"/>
                </a:srgbClr>
              </a:solidFill>
              <a:latin typeface="Proto Grotesk" panose="02000000000000000000" pitchFamily="2" charset="0"/>
            </a:endParaRPr>
          </a:p>
          <a:p>
            <a:r>
              <a:rPr lang="fr-FR" sz="1900" b="1" dirty="0">
                <a:solidFill>
                  <a:srgbClr val="DA3471">
                    <a:alpha val="55000"/>
                  </a:srgbClr>
                </a:solidFill>
                <a:latin typeface="Proto Grotesk" panose="02000000000000000000" pitchFamily="2" charset="0"/>
              </a:rPr>
              <a:t>Trop beau</a:t>
            </a:r>
          </a:p>
        </p:txBody>
      </p:sp>
      <p:sp>
        <p:nvSpPr>
          <p:cNvPr id="11" name="ZoneTexte 10">
            <a:extLst>
              <a:ext uri="{FF2B5EF4-FFF2-40B4-BE49-F238E27FC236}">
                <a16:creationId xmlns:a16="http://schemas.microsoft.com/office/drawing/2014/main" id="{86091D16-9BDA-1146-82B3-BBACE12470A7}"/>
              </a:ext>
            </a:extLst>
          </p:cNvPr>
          <p:cNvSpPr txBox="1"/>
          <p:nvPr/>
        </p:nvSpPr>
        <p:spPr>
          <a:xfrm>
            <a:off x="237508" y="3056917"/>
            <a:ext cx="6362417" cy="1147457"/>
          </a:xfrm>
          <a:prstGeom prst="rect">
            <a:avLst/>
          </a:prstGeom>
          <a:noFill/>
          <a:ln w="38100">
            <a:solidFill>
              <a:srgbClr val="DA3471">
                <a:alpha val="25000"/>
              </a:srgbClr>
            </a:solidFill>
          </a:ln>
        </p:spPr>
        <p:txBody>
          <a:bodyPr wrap="square" lIns="180000" tIns="108000" rIns="108000" bIns="180000" rtlCol="0">
            <a:spAutoFit/>
          </a:bodyPr>
          <a:lstStyle/>
          <a:p>
            <a:pPr>
              <a:spcAft>
                <a:spcPts val="400"/>
              </a:spcAft>
            </a:pPr>
            <a:r>
              <a:rPr lang="fr-FR" sz="1600" b="1" dirty="0">
                <a:solidFill>
                  <a:srgbClr val="DA3471"/>
                </a:solidFill>
                <a:latin typeface="Proto Grotesk" panose="02000000000000000000" pitchFamily="2" charset="0"/>
              </a:rPr>
              <a:t>Un mélange de sentiments</a:t>
            </a:r>
          </a:p>
          <a:p>
            <a:pPr>
              <a:spcAft>
                <a:spcPts val="400"/>
              </a:spcAft>
            </a:pPr>
            <a:r>
              <a:rPr lang="fr-FR" sz="1100" i="1" dirty="0">
                <a:solidFill>
                  <a:srgbClr val="DC3471"/>
                </a:solidFill>
                <a:latin typeface="Proto Grotesk" panose="02000000000000000000" pitchFamily="2" charset="0"/>
                <a:ea typeface="+mj-ea"/>
                <a:cs typeface="+mj-cs"/>
              </a:rPr>
              <a:t>Choisissez dans la liste les mots qui caractérisent les sentiments du chanteur</a:t>
            </a:r>
            <a:r>
              <a:rPr lang="fr-FR" sz="1050" i="1" dirty="0">
                <a:solidFill>
                  <a:srgbClr val="DA3471"/>
                </a:solidFill>
                <a:latin typeface="Proto Grotesk" panose="02000000000000000000" pitchFamily="2" charset="0"/>
              </a:rPr>
              <a:t>.</a:t>
            </a:r>
          </a:p>
          <a:p>
            <a:pPr algn="ct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l’amour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le courage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l’euphorie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la tristesse</a:t>
            </a:r>
          </a:p>
          <a:p>
            <a:pPr algn="ct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l’indécision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la haine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la paix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la peur</a:t>
            </a:r>
          </a:p>
        </p:txBody>
      </p:sp>
      <p:sp>
        <p:nvSpPr>
          <p:cNvPr id="13" name="ZoneTexte 12">
            <a:extLst>
              <a:ext uri="{FF2B5EF4-FFF2-40B4-BE49-F238E27FC236}">
                <a16:creationId xmlns:a16="http://schemas.microsoft.com/office/drawing/2014/main" id="{C975F8A0-79ED-364A-BAE8-13E3C4738252}"/>
              </a:ext>
            </a:extLst>
          </p:cNvPr>
          <p:cNvSpPr txBox="1"/>
          <p:nvPr/>
        </p:nvSpPr>
        <p:spPr>
          <a:xfrm>
            <a:off x="237508" y="4290910"/>
            <a:ext cx="6348701" cy="1897269"/>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Des mots sur les maux</a:t>
            </a:r>
          </a:p>
          <a:p>
            <a:pPr>
              <a:spcAft>
                <a:spcPts val="400"/>
              </a:spcAft>
            </a:pPr>
            <a:r>
              <a:rPr lang="fr-FR" sz="1100" i="1" dirty="0">
                <a:solidFill>
                  <a:srgbClr val="DC3471"/>
                </a:solidFill>
                <a:latin typeface="Proto Grotesk" panose="02000000000000000000" pitchFamily="2" charset="0"/>
                <a:ea typeface="+mj-ea"/>
                <a:cs typeface="+mj-cs"/>
              </a:rPr>
              <a:t>Écoutez la chanson et retrouvez les paroles manquantes</a:t>
            </a:r>
            <a:r>
              <a:rPr lang="fr-FR" sz="1100" i="1" dirty="0">
                <a:solidFill>
                  <a:srgbClr val="DA3471"/>
                </a:solidFill>
                <a:latin typeface="Proto Grotesk" panose="02000000000000000000" pitchFamily="2" charset="0"/>
              </a:rPr>
              <a:t>.</a:t>
            </a:r>
          </a:p>
          <a:p>
            <a:r>
              <a:rPr lang="fr-FR" sz="1100" dirty="0">
                <a:solidFill>
                  <a:srgbClr val="DA3471"/>
                </a:solidFill>
                <a:latin typeface="Proto Grotesk" panose="02000000000000000000" pitchFamily="2" charset="0"/>
              </a:rPr>
              <a:t>La nostalgie : - « Je </a:t>
            </a:r>
            <a:r>
              <a:rPr lang="fr-FR" sz="1100" dirty="0">
                <a:solidFill>
                  <a:srgbClr val="DA3471"/>
                </a:solidFill>
              </a:rPr>
              <a:t>__________</a:t>
            </a:r>
            <a:r>
              <a:rPr lang="fr-FR" sz="1100" dirty="0">
                <a:solidFill>
                  <a:srgbClr val="DA3471"/>
                </a:solidFill>
                <a:latin typeface="Proto Grotesk" panose="02000000000000000000" pitchFamily="2" charset="0"/>
              </a:rPr>
              <a:t> le début les premières semaines » </a:t>
            </a:r>
          </a:p>
          <a:p>
            <a:r>
              <a:rPr lang="fr-FR" sz="1100" dirty="0">
                <a:solidFill>
                  <a:srgbClr val="DA3471"/>
                </a:solidFill>
                <a:latin typeface="Proto Grotesk" panose="02000000000000000000" pitchFamily="2" charset="0"/>
              </a:rPr>
              <a:t>	- « Ça </a:t>
            </a:r>
            <a:r>
              <a:rPr lang="fr-FR" sz="1100" dirty="0">
                <a:solidFill>
                  <a:srgbClr val="DA3471"/>
                </a:solidFill>
              </a:rPr>
              <a:t>___    __________ </a:t>
            </a:r>
            <a:r>
              <a:rPr lang="fr-FR" sz="1100" dirty="0">
                <a:solidFill>
                  <a:srgbClr val="DA3471"/>
                </a:solidFill>
                <a:latin typeface="Proto Grotesk" panose="02000000000000000000" pitchFamily="2" charset="0"/>
              </a:rPr>
              <a:t>pourquoi je l’aime » </a:t>
            </a:r>
          </a:p>
          <a:p>
            <a:r>
              <a:rPr lang="fr-FR" sz="1100" dirty="0">
                <a:solidFill>
                  <a:srgbClr val="DA3471"/>
                </a:solidFill>
                <a:latin typeface="Proto Grotesk" panose="02000000000000000000" pitchFamily="2" charset="0"/>
              </a:rPr>
              <a:t>La recherche d’un nouveau départ : - « On pourrait </a:t>
            </a:r>
            <a:r>
              <a:rPr lang="fr-FR" sz="1100" dirty="0">
                <a:solidFill>
                  <a:srgbClr val="DA3471"/>
                </a:solidFill>
              </a:rPr>
              <a:t>__________</a:t>
            </a:r>
            <a:r>
              <a:rPr lang="fr-FR" sz="1100" dirty="0">
                <a:solidFill>
                  <a:srgbClr val="DA3471"/>
                </a:solidFill>
                <a:latin typeface="Proto Grotesk" panose="02000000000000000000" pitchFamily="2" charset="0"/>
              </a:rPr>
              <a:t>    </a:t>
            </a:r>
            <a:r>
              <a:rPr lang="fr-FR" sz="1100" dirty="0">
                <a:solidFill>
                  <a:srgbClr val="DA3471"/>
                </a:solidFill>
              </a:rPr>
              <a:t>___   </a:t>
            </a:r>
            <a:r>
              <a:rPr lang="fr-FR" sz="1100" dirty="0">
                <a:solidFill>
                  <a:srgbClr val="DA3471"/>
                </a:solidFill>
                <a:latin typeface="Proto Grotesk" panose="02000000000000000000" pitchFamily="2" charset="0"/>
              </a:rPr>
              <a:t> </a:t>
            </a:r>
            <a:r>
              <a:rPr lang="fr-FR" sz="1100" dirty="0">
                <a:solidFill>
                  <a:srgbClr val="DA3471"/>
                </a:solidFill>
              </a:rPr>
              <a:t>__________ </a:t>
            </a:r>
            <a:r>
              <a:rPr lang="fr-FR" sz="1100" dirty="0">
                <a:solidFill>
                  <a:srgbClr val="DA3471"/>
                </a:solidFill>
                <a:latin typeface="Proto Grotesk" panose="02000000000000000000" pitchFamily="2" charset="0"/>
              </a:rPr>
              <a:t>»</a:t>
            </a:r>
          </a:p>
          <a:p>
            <a:r>
              <a:rPr lang="fr-FR" sz="1100" dirty="0">
                <a:solidFill>
                  <a:srgbClr val="DA3471"/>
                </a:solidFill>
                <a:latin typeface="Proto Grotesk" panose="02000000000000000000" pitchFamily="2" charset="0"/>
              </a:rPr>
              <a:t>		                  - « Est-ce qu'on peut </a:t>
            </a:r>
            <a:r>
              <a:rPr lang="fr-FR" sz="1100" dirty="0">
                <a:solidFill>
                  <a:srgbClr val="DA3471"/>
                </a:solidFill>
              </a:rPr>
              <a:t>__________</a:t>
            </a:r>
            <a:r>
              <a:rPr lang="fr-FR" sz="1100" dirty="0">
                <a:solidFill>
                  <a:srgbClr val="DA3471"/>
                </a:solidFill>
                <a:latin typeface="Proto Grotesk" panose="02000000000000000000" pitchFamily="2" charset="0"/>
              </a:rPr>
              <a:t>    </a:t>
            </a:r>
            <a:r>
              <a:rPr lang="fr-FR" sz="1100" dirty="0">
                <a:solidFill>
                  <a:srgbClr val="DA3471"/>
                </a:solidFill>
              </a:rPr>
              <a:t>___</a:t>
            </a:r>
            <a:r>
              <a:rPr lang="fr-FR" sz="1100" dirty="0">
                <a:solidFill>
                  <a:srgbClr val="DA3471"/>
                </a:solidFill>
                <a:latin typeface="Proto Grotesk" panose="02000000000000000000" pitchFamily="2" charset="0"/>
              </a:rPr>
              <a:t>    </a:t>
            </a:r>
            <a:r>
              <a:rPr lang="fr-FR" sz="1100" dirty="0">
                <a:solidFill>
                  <a:srgbClr val="DA3471"/>
                </a:solidFill>
              </a:rPr>
              <a:t>__________ </a:t>
            </a:r>
            <a:r>
              <a:rPr lang="fr-FR" sz="1100" dirty="0">
                <a:solidFill>
                  <a:srgbClr val="DA3471"/>
                </a:solidFill>
                <a:latin typeface="Proto Grotesk" panose="02000000000000000000" pitchFamily="2" charset="0"/>
              </a:rPr>
              <a:t>»</a:t>
            </a:r>
          </a:p>
          <a:p>
            <a:r>
              <a:rPr lang="fr-FR" sz="1100" dirty="0">
                <a:solidFill>
                  <a:srgbClr val="DA3471"/>
                </a:solidFill>
                <a:latin typeface="Proto Grotesk" panose="02000000000000000000" pitchFamily="2" charset="0"/>
              </a:rPr>
              <a:t>La difficulté de communiquer : - « Ses larmes coulent </a:t>
            </a:r>
            <a:r>
              <a:rPr lang="fr-FR" sz="1100" dirty="0">
                <a:solidFill>
                  <a:srgbClr val="DA3471"/>
                </a:solidFill>
              </a:rPr>
              <a:t>___  </a:t>
            </a:r>
            <a:r>
              <a:rPr lang="fr-FR" sz="1100" dirty="0">
                <a:solidFill>
                  <a:srgbClr val="DA3471"/>
                </a:solidFill>
                <a:latin typeface="Proto Grotesk" panose="02000000000000000000" pitchFamily="2" charset="0"/>
              </a:rPr>
              <a:t> </a:t>
            </a:r>
            <a:r>
              <a:rPr lang="fr-FR" sz="1100" dirty="0">
                <a:solidFill>
                  <a:srgbClr val="DA3471"/>
                </a:solidFill>
              </a:rPr>
              <a:t>__________ </a:t>
            </a:r>
            <a:r>
              <a:rPr lang="fr-FR" sz="1100" dirty="0">
                <a:solidFill>
                  <a:srgbClr val="DA3471"/>
                </a:solidFill>
                <a:latin typeface="Proto Grotesk" panose="02000000000000000000" pitchFamily="2" charset="0"/>
              </a:rPr>
              <a:t>» </a:t>
            </a:r>
          </a:p>
          <a:p>
            <a:r>
              <a:rPr lang="fr-FR" sz="1100" dirty="0">
                <a:solidFill>
                  <a:srgbClr val="DA3471"/>
                </a:solidFill>
                <a:latin typeface="Proto Grotesk" panose="02000000000000000000" pitchFamily="2" charset="0"/>
              </a:rPr>
              <a:t>	 	       - « On se blesserait même avec </a:t>
            </a:r>
            <a:r>
              <a:rPr lang="fr-FR" sz="1100" dirty="0">
                <a:solidFill>
                  <a:srgbClr val="DA3471"/>
                </a:solidFill>
              </a:rPr>
              <a:t>__________</a:t>
            </a:r>
            <a:r>
              <a:rPr lang="fr-FR" sz="1100" dirty="0">
                <a:solidFill>
                  <a:srgbClr val="DA3471"/>
                </a:solidFill>
                <a:latin typeface="Proto Grotesk" panose="02000000000000000000" pitchFamily="2" charset="0"/>
              </a:rPr>
              <a:t>    </a:t>
            </a:r>
            <a:r>
              <a:rPr lang="fr-FR" sz="1100" dirty="0">
                <a:solidFill>
                  <a:srgbClr val="DA3471"/>
                </a:solidFill>
              </a:rPr>
              <a:t>__________</a:t>
            </a:r>
            <a:r>
              <a:rPr lang="fr-FR" sz="1100" dirty="0">
                <a:solidFill>
                  <a:srgbClr val="DA3471"/>
                </a:solidFill>
                <a:latin typeface="Proto Grotesk" panose="02000000000000000000" pitchFamily="2" charset="0"/>
              </a:rPr>
              <a:t> » </a:t>
            </a:r>
          </a:p>
        </p:txBody>
      </p:sp>
      <p:sp>
        <p:nvSpPr>
          <p:cNvPr id="14" name="ZoneTexte 13">
            <a:extLst>
              <a:ext uri="{FF2B5EF4-FFF2-40B4-BE49-F238E27FC236}">
                <a16:creationId xmlns:a16="http://schemas.microsoft.com/office/drawing/2014/main" id="{54397140-DB3F-3C44-8B2E-9D76CED5A535}"/>
              </a:ext>
            </a:extLst>
          </p:cNvPr>
          <p:cNvSpPr txBox="1"/>
          <p:nvPr/>
        </p:nvSpPr>
        <p:spPr>
          <a:xfrm>
            <a:off x="6326932" y="3077732"/>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2</a:t>
            </a:r>
          </a:p>
        </p:txBody>
      </p:sp>
      <p:sp>
        <p:nvSpPr>
          <p:cNvPr id="30" name="ZoneTexte 29">
            <a:extLst>
              <a:ext uri="{FF2B5EF4-FFF2-40B4-BE49-F238E27FC236}">
                <a16:creationId xmlns:a16="http://schemas.microsoft.com/office/drawing/2014/main" id="{D9AE6EAA-3432-4246-8022-98DCDBB80060}"/>
              </a:ext>
            </a:extLst>
          </p:cNvPr>
          <p:cNvSpPr txBox="1"/>
          <p:nvPr/>
        </p:nvSpPr>
        <p:spPr>
          <a:xfrm>
            <a:off x="237508" y="7339169"/>
            <a:ext cx="6339056" cy="1707473"/>
          </a:xfrm>
          <a:custGeom>
            <a:avLst/>
            <a:gdLst>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615688 h 3615688"/>
              <a:gd name="connsiteX4" fmla="*/ 0 w 3313119"/>
              <a:gd name="connsiteY4" fmla="*/ 0 h 3615688"/>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568063 h 3615688"/>
              <a:gd name="connsiteX4" fmla="*/ 0 w 3313119"/>
              <a:gd name="connsiteY4" fmla="*/ 0 h 3615688"/>
              <a:gd name="connsiteX0" fmla="*/ 0 w 3313119"/>
              <a:gd name="connsiteY0" fmla="*/ 0 h 3568063"/>
              <a:gd name="connsiteX1" fmla="*/ 3313119 w 3313119"/>
              <a:gd name="connsiteY1" fmla="*/ 0 h 3568063"/>
              <a:gd name="connsiteX2" fmla="*/ 3313119 w 3313119"/>
              <a:gd name="connsiteY2" fmla="*/ 3558538 h 3568063"/>
              <a:gd name="connsiteX3" fmla="*/ 0 w 3313119"/>
              <a:gd name="connsiteY3" fmla="*/ 3568063 h 3568063"/>
              <a:gd name="connsiteX4" fmla="*/ 0 w 3313119"/>
              <a:gd name="connsiteY4" fmla="*/ 0 h 356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119" h="3568063">
                <a:moveTo>
                  <a:pt x="0" y="0"/>
                </a:moveTo>
                <a:lnTo>
                  <a:pt x="3313119" y="0"/>
                </a:lnTo>
                <a:lnTo>
                  <a:pt x="3313119" y="3558538"/>
                </a:lnTo>
                <a:lnTo>
                  <a:pt x="0" y="3568063"/>
                </a:lnTo>
                <a:lnTo>
                  <a:pt x="0" y="0"/>
                </a:lnTo>
                <a:close/>
              </a:path>
            </a:pathLst>
          </a:cu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Un SMS de rupture</a:t>
            </a:r>
          </a:p>
          <a:p>
            <a:r>
              <a:rPr lang="fr-FR" sz="1100" i="1" dirty="0" err="1">
                <a:solidFill>
                  <a:srgbClr val="DA3471"/>
                </a:solidFill>
                <a:latin typeface="Proto Grotesk" panose="02000000000000000000" pitchFamily="2" charset="0"/>
              </a:rPr>
              <a:t>Lomepal</a:t>
            </a:r>
            <a:r>
              <a:rPr lang="fr-FR" sz="1100" i="1" dirty="0">
                <a:solidFill>
                  <a:srgbClr val="DA3471"/>
                </a:solidFill>
                <a:latin typeface="Proto Grotesk" panose="02000000000000000000" pitchFamily="2" charset="0"/>
              </a:rPr>
              <a:t> décide finalement de rompre avec sa petite amie, mais comme il manque de courage, il lui envoie un SMS. Écrivez le texto en utilisant des abréviations.</a:t>
            </a:r>
          </a:p>
          <a:p>
            <a:endParaRPr lang="fr-FR" sz="400" i="1" dirty="0">
              <a:solidFill>
                <a:srgbClr val="DA3471"/>
              </a:solidFill>
              <a:latin typeface="Proto Grotesk" panose="02000000000000000000" pitchFamily="2" charset="0"/>
            </a:endParaRPr>
          </a:p>
          <a:p>
            <a:endParaRPr lang="fr-FR" sz="400" i="1" dirty="0">
              <a:solidFill>
                <a:srgbClr val="DA3471"/>
              </a:solidFill>
              <a:latin typeface="Proto Grotesk" panose="02000000000000000000" pitchFamily="2" charset="0"/>
            </a:endParaRPr>
          </a:p>
          <a:p>
            <a:endParaRPr lang="fr-FR" sz="400" i="1" dirty="0">
              <a:solidFill>
                <a:srgbClr val="DA3471"/>
              </a:solidFill>
              <a:latin typeface="Proto Grotesk" panose="02000000000000000000" pitchFamily="2" charset="0"/>
            </a:endParaRPr>
          </a:p>
          <a:p>
            <a:pPr marL="449263"/>
            <a:r>
              <a:rPr lang="fr-FR" sz="1000" dirty="0" err="1">
                <a:solidFill>
                  <a:srgbClr val="DA3471"/>
                </a:solidFill>
                <a:latin typeface="Proto Grotesk" panose="02000000000000000000" pitchFamily="2" charset="0"/>
              </a:rPr>
              <a:t>Jtm</a:t>
            </a:r>
            <a:r>
              <a:rPr lang="fr-FR" sz="1000" dirty="0">
                <a:solidFill>
                  <a:srgbClr val="DA3471"/>
                </a:solidFill>
                <a:latin typeface="Proto Grotesk" panose="02000000000000000000" pitchFamily="2" charset="0"/>
              </a:rPr>
              <a:t> : Je t’aime / </a:t>
            </a:r>
            <a:r>
              <a:rPr lang="fr-FR" sz="1000" dirty="0" err="1">
                <a:solidFill>
                  <a:srgbClr val="DA3471"/>
                </a:solidFill>
                <a:latin typeface="Proto Grotesk" panose="02000000000000000000" pitchFamily="2" charset="0"/>
              </a:rPr>
              <a:t>Dsl</a:t>
            </a:r>
            <a:r>
              <a:rPr lang="fr-FR" sz="1000" dirty="0">
                <a:solidFill>
                  <a:srgbClr val="DA3471"/>
                </a:solidFill>
                <a:latin typeface="Proto Grotesk" panose="02000000000000000000" pitchFamily="2" charset="0"/>
              </a:rPr>
              <a:t> : désolé</a:t>
            </a:r>
          </a:p>
          <a:p>
            <a:pPr marL="449263"/>
            <a:r>
              <a:rPr lang="fr-FR" sz="1000" dirty="0" err="1">
                <a:solidFill>
                  <a:srgbClr val="DA3471"/>
                </a:solidFill>
                <a:latin typeface="Proto Grotesk" panose="02000000000000000000" pitchFamily="2" charset="0"/>
              </a:rPr>
              <a:t>Jspr</a:t>
            </a:r>
            <a:r>
              <a:rPr lang="fr-FR" sz="1000" dirty="0">
                <a:solidFill>
                  <a:srgbClr val="DA3471"/>
                </a:solidFill>
                <a:latin typeface="Proto Grotesk" panose="02000000000000000000" pitchFamily="2" charset="0"/>
              </a:rPr>
              <a:t> : j’espère  / La N : la haine</a:t>
            </a:r>
          </a:p>
          <a:p>
            <a:pPr marL="449263"/>
            <a:r>
              <a:rPr lang="fr-FR" sz="1000" dirty="0">
                <a:solidFill>
                  <a:srgbClr val="DA3471"/>
                </a:solidFill>
                <a:latin typeface="Proto Grotesk" panose="02000000000000000000" pitchFamily="2" charset="0"/>
              </a:rPr>
              <a:t>Un </a:t>
            </a:r>
            <a:r>
              <a:rPr lang="fr-FR" sz="1000" dirty="0" err="1">
                <a:solidFill>
                  <a:srgbClr val="DA3471"/>
                </a:solidFill>
                <a:latin typeface="Proto Grotesk" panose="02000000000000000000" pitchFamily="2" charset="0"/>
              </a:rPr>
              <a:t>pb</a:t>
            </a:r>
            <a:r>
              <a:rPr lang="fr-FR" sz="1000" dirty="0">
                <a:solidFill>
                  <a:srgbClr val="DA3471"/>
                </a:solidFill>
                <a:latin typeface="Proto Grotesk" panose="02000000000000000000" pitchFamily="2" charset="0"/>
              </a:rPr>
              <a:t> : un problème </a:t>
            </a:r>
          </a:p>
        </p:txBody>
      </p:sp>
      <p:sp>
        <p:nvSpPr>
          <p:cNvPr id="32" name="ZoneTexte 31">
            <a:extLst>
              <a:ext uri="{FF2B5EF4-FFF2-40B4-BE49-F238E27FC236}">
                <a16:creationId xmlns:a16="http://schemas.microsoft.com/office/drawing/2014/main" id="{4A8C8829-F705-844E-80E5-FFE650145CFD}"/>
              </a:ext>
            </a:extLst>
          </p:cNvPr>
          <p:cNvSpPr txBox="1"/>
          <p:nvPr/>
        </p:nvSpPr>
        <p:spPr>
          <a:xfrm>
            <a:off x="237508" y="6296149"/>
            <a:ext cx="6348428" cy="948291"/>
          </a:xfrm>
          <a:prstGeom prst="rect">
            <a:avLst/>
          </a:prstGeom>
          <a:noFill/>
          <a:ln w="38100">
            <a:solidFill>
              <a:srgbClr val="DA3471">
                <a:alpha val="25000"/>
              </a:srgbClr>
            </a:solidFill>
          </a:ln>
        </p:spPr>
        <p:txBody>
          <a:bodyPr wrap="square" lIns="180000" tIns="180000" rIns="180000" bIns="180000" rtlCol="0">
            <a:spAutoFit/>
          </a:bodyPr>
          <a:lstStyle/>
          <a:p>
            <a:r>
              <a:rPr lang="fr-FR" sz="1600" b="1" dirty="0">
                <a:solidFill>
                  <a:srgbClr val="DA3471"/>
                </a:solidFill>
                <a:latin typeface="Proto Grotesk" panose="02000000000000000000" pitchFamily="2" charset="0"/>
              </a:rPr>
              <a:t>C’était trop beau pour être vrai</a:t>
            </a:r>
          </a:p>
          <a:p>
            <a:pPr>
              <a:spcAft>
                <a:spcPts val="400"/>
              </a:spcAft>
            </a:pPr>
            <a:r>
              <a:rPr lang="fr-FR" sz="1100" i="1" dirty="0" err="1">
                <a:solidFill>
                  <a:srgbClr val="DA3471"/>
                </a:solidFill>
                <a:latin typeface="Proto Grotesk" panose="02000000000000000000" pitchFamily="2" charset="0"/>
              </a:rPr>
              <a:t>Lomepal</a:t>
            </a:r>
            <a:r>
              <a:rPr lang="fr-FR" sz="1100" i="1" dirty="0">
                <a:solidFill>
                  <a:srgbClr val="DA3471"/>
                </a:solidFill>
                <a:latin typeface="Proto Grotesk" panose="02000000000000000000" pitchFamily="2" charset="0"/>
              </a:rPr>
              <a:t> dit « c’était trop beau pour être vrai ». À deux, imaginez les débuts de sa relation amoureuse et racontez ce qui a changé.</a:t>
            </a:r>
          </a:p>
        </p:txBody>
      </p:sp>
      <p:sp>
        <p:nvSpPr>
          <p:cNvPr id="33" name="ZoneTexte 32">
            <a:extLst>
              <a:ext uri="{FF2B5EF4-FFF2-40B4-BE49-F238E27FC236}">
                <a16:creationId xmlns:a16="http://schemas.microsoft.com/office/drawing/2014/main" id="{420CCCFD-BDDE-4443-8AB0-30FC1160C1F9}"/>
              </a:ext>
            </a:extLst>
          </p:cNvPr>
          <p:cNvSpPr txBox="1"/>
          <p:nvPr/>
        </p:nvSpPr>
        <p:spPr>
          <a:xfrm>
            <a:off x="6298581" y="7362022"/>
            <a:ext cx="262068"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5</a:t>
            </a:r>
          </a:p>
        </p:txBody>
      </p:sp>
      <p:sp>
        <p:nvSpPr>
          <p:cNvPr id="12" name="ZoneTexte 11">
            <a:extLst>
              <a:ext uri="{FF2B5EF4-FFF2-40B4-BE49-F238E27FC236}">
                <a16:creationId xmlns:a16="http://schemas.microsoft.com/office/drawing/2014/main" id="{E7FF3031-F05D-F24B-B874-98A02DB94160}"/>
              </a:ext>
            </a:extLst>
          </p:cNvPr>
          <p:cNvSpPr txBox="1"/>
          <p:nvPr/>
        </p:nvSpPr>
        <p:spPr>
          <a:xfrm>
            <a:off x="6311577" y="4315246"/>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3</a:t>
            </a:r>
          </a:p>
        </p:txBody>
      </p:sp>
      <p:sp>
        <p:nvSpPr>
          <p:cNvPr id="31" name="ZoneTexte 30">
            <a:extLst>
              <a:ext uri="{FF2B5EF4-FFF2-40B4-BE49-F238E27FC236}">
                <a16:creationId xmlns:a16="http://schemas.microsoft.com/office/drawing/2014/main" id="{68E809DE-7959-9A4F-8660-1504E8D729D6}"/>
              </a:ext>
            </a:extLst>
          </p:cNvPr>
          <p:cNvSpPr txBox="1"/>
          <p:nvPr/>
        </p:nvSpPr>
        <p:spPr>
          <a:xfrm>
            <a:off x="6308906" y="6314160"/>
            <a:ext cx="261972"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4</a:t>
            </a:r>
          </a:p>
        </p:txBody>
      </p:sp>
      <p:sp>
        <p:nvSpPr>
          <p:cNvPr id="46" name="ZoneTexte 45">
            <a:extLst>
              <a:ext uri="{FF2B5EF4-FFF2-40B4-BE49-F238E27FC236}">
                <a16:creationId xmlns:a16="http://schemas.microsoft.com/office/drawing/2014/main" id="{35FA35B7-C4ED-624A-81DF-731E32F0E681}"/>
              </a:ext>
            </a:extLst>
          </p:cNvPr>
          <p:cNvSpPr txBox="1"/>
          <p:nvPr/>
        </p:nvSpPr>
        <p:spPr>
          <a:xfrm>
            <a:off x="389634" y="3201008"/>
            <a:ext cx="2747843" cy="180000"/>
          </a:xfrm>
          <a:prstGeom prst="rect">
            <a:avLst/>
          </a:prstGeom>
          <a:solidFill>
            <a:srgbClr val="DA3471">
              <a:alpha val="25000"/>
            </a:srgbClr>
          </a:solidFill>
        </p:spPr>
        <p:txBody>
          <a:bodyPr wrap="square" rtlCol="0">
            <a:spAutoFit/>
          </a:bodyPr>
          <a:lstStyle/>
          <a:p>
            <a:endParaRPr lang="fr-FR" dirty="0"/>
          </a:p>
        </p:txBody>
      </p:sp>
      <p:sp>
        <p:nvSpPr>
          <p:cNvPr id="58" name="ZoneTexte 57">
            <a:extLst>
              <a:ext uri="{FF2B5EF4-FFF2-40B4-BE49-F238E27FC236}">
                <a16:creationId xmlns:a16="http://schemas.microsoft.com/office/drawing/2014/main" id="{35FA35B7-C4ED-624A-81DF-731E32F0E681}"/>
              </a:ext>
            </a:extLst>
          </p:cNvPr>
          <p:cNvSpPr txBox="1"/>
          <p:nvPr/>
        </p:nvSpPr>
        <p:spPr>
          <a:xfrm>
            <a:off x="428330" y="7553149"/>
            <a:ext cx="1988652" cy="183795"/>
          </a:xfrm>
          <a:prstGeom prst="rect">
            <a:avLst/>
          </a:prstGeom>
          <a:solidFill>
            <a:srgbClr val="DA3471">
              <a:alpha val="25000"/>
            </a:srgbClr>
          </a:solidFill>
        </p:spPr>
        <p:txBody>
          <a:bodyPr wrap="square" rtlCol="0">
            <a:spAutoFit/>
          </a:bodyPr>
          <a:lstStyle/>
          <a:p>
            <a:endParaRPr lang="fr-FR" dirty="0"/>
          </a:p>
        </p:txBody>
      </p:sp>
      <p:sp>
        <p:nvSpPr>
          <p:cNvPr id="64" name="ZoneTexte 63">
            <a:extLst>
              <a:ext uri="{FF2B5EF4-FFF2-40B4-BE49-F238E27FC236}">
                <a16:creationId xmlns:a16="http://schemas.microsoft.com/office/drawing/2014/main" id="{35FA35B7-C4ED-624A-81DF-731E32F0E681}"/>
              </a:ext>
            </a:extLst>
          </p:cNvPr>
          <p:cNvSpPr txBox="1"/>
          <p:nvPr/>
        </p:nvSpPr>
        <p:spPr>
          <a:xfrm>
            <a:off x="419431" y="6504356"/>
            <a:ext cx="3218398" cy="216000"/>
          </a:xfrm>
          <a:prstGeom prst="rect">
            <a:avLst/>
          </a:prstGeom>
          <a:solidFill>
            <a:srgbClr val="DA3471">
              <a:alpha val="25000"/>
            </a:srgbClr>
          </a:solidFill>
        </p:spPr>
        <p:txBody>
          <a:bodyPr wrap="square" rtlCol="0">
            <a:spAutoFit/>
          </a:bodyPr>
          <a:lstStyle/>
          <a:p>
            <a:endParaRPr lang="fr-FR" dirty="0"/>
          </a:p>
        </p:txBody>
      </p:sp>
      <p:sp>
        <p:nvSpPr>
          <p:cNvPr id="2" name="AutoShape 2" descr="https://lh3.googleusercontent.com/LZKqcauQRqzNTvBEkQrdjZ8EB7Mj1lrb3MQCc_DQuRow-RveoWFqKwH7eBVcBn4-Z7aA--aVVgGpOWeLHavB4c4CraI1eGOUXkBO36sLVUmyIoCruzFn4ab035ybozHCf4W0MKv7fUQ"/>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ZoneTexte 35">
            <a:extLst>
              <a:ext uri="{FF2B5EF4-FFF2-40B4-BE49-F238E27FC236}">
                <a16:creationId xmlns:a16="http://schemas.microsoft.com/office/drawing/2014/main" id="{35FA35B7-C4ED-624A-81DF-731E32F0E681}"/>
              </a:ext>
            </a:extLst>
          </p:cNvPr>
          <p:cNvSpPr txBox="1"/>
          <p:nvPr/>
        </p:nvSpPr>
        <p:spPr>
          <a:xfrm>
            <a:off x="401809" y="4505662"/>
            <a:ext cx="2371047" cy="180000"/>
          </a:xfrm>
          <a:prstGeom prst="rect">
            <a:avLst/>
          </a:prstGeom>
          <a:solidFill>
            <a:srgbClr val="DA3471">
              <a:alpha val="25000"/>
            </a:srgbClr>
          </a:solidFill>
        </p:spPr>
        <p:txBody>
          <a:bodyPr wrap="square" rtlCol="0">
            <a:spAutoFit/>
          </a:bodyPr>
          <a:lstStyle/>
          <a:p>
            <a:endParaRPr lang="fr-FR" dirty="0"/>
          </a:p>
        </p:txBody>
      </p:sp>
      <p:sp>
        <p:nvSpPr>
          <p:cNvPr id="22" name="ZoneTexte 21"/>
          <p:cNvSpPr txBox="1"/>
          <p:nvPr/>
        </p:nvSpPr>
        <p:spPr>
          <a:xfrm rot="16200000">
            <a:off x="-287629" y="7070090"/>
            <a:ext cx="744535" cy="169277"/>
          </a:xfrm>
          <a:prstGeom prst="rect">
            <a:avLst/>
          </a:prstGeom>
          <a:noFill/>
        </p:spPr>
        <p:txBody>
          <a:bodyPr wrap="square" rtlCol="0">
            <a:spAutoFit/>
          </a:bodyPr>
          <a:lstStyle/>
          <a:p>
            <a:r>
              <a:rPr lang="fr-FR" sz="500" dirty="0">
                <a:solidFill>
                  <a:srgbClr val="6770B1"/>
                </a:solidFill>
                <a:latin typeface="Proto Grotesk" pitchFamily="50" charset="0"/>
              </a:rPr>
              <a:t>Alizée </a:t>
            </a:r>
            <a:r>
              <a:rPr lang="fr-FR" sz="500" dirty="0" err="1">
                <a:solidFill>
                  <a:srgbClr val="6770B1"/>
                </a:solidFill>
                <a:latin typeface="Proto Grotesk" pitchFamily="50" charset="0"/>
              </a:rPr>
              <a:t>Giorgetta</a:t>
            </a:r>
            <a:endParaRPr lang="fr-FR" sz="500" dirty="0">
              <a:solidFill>
                <a:srgbClr val="6770B1"/>
              </a:solidFill>
              <a:latin typeface="Proto Grotesk" pitchFamily="50" charset="0"/>
            </a:endParaRPr>
          </a:p>
        </p:txBody>
      </p:sp>
      <p:sp>
        <p:nvSpPr>
          <p:cNvPr id="24" name="ZoneTexte 23">
            <a:extLst>
              <a:ext uri="{FF2B5EF4-FFF2-40B4-BE49-F238E27FC236}">
                <a16:creationId xmlns:a16="http://schemas.microsoft.com/office/drawing/2014/main" id="{FEA23782-5CF7-F84F-A586-7516DF6CE67E}"/>
              </a:ext>
            </a:extLst>
          </p:cNvPr>
          <p:cNvSpPr txBox="1"/>
          <p:nvPr/>
        </p:nvSpPr>
        <p:spPr>
          <a:xfrm>
            <a:off x="6325732" y="1824517"/>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1</a:t>
            </a:r>
          </a:p>
        </p:txBody>
      </p:sp>
      <p:sp>
        <p:nvSpPr>
          <p:cNvPr id="26" name="Titre 1">
            <a:extLst>
              <a:ext uri="{FF2B5EF4-FFF2-40B4-BE49-F238E27FC236}">
                <a16:creationId xmlns:a16="http://schemas.microsoft.com/office/drawing/2014/main" id="{BA60509B-3CBD-6642-8923-9E1C5D04B360}"/>
              </a:ext>
            </a:extLst>
          </p:cNvPr>
          <p:cNvSpPr txBox="1">
            <a:spLocks/>
          </p:cNvSpPr>
          <p:nvPr/>
        </p:nvSpPr>
        <p:spPr>
          <a:xfrm>
            <a:off x="237508" y="1806050"/>
            <a:ext cx="6367751" cy="1159572"/>
          </a:xfrm>
          <a:prstGeom prst="rect">
            <a:avLst/>
          </a:prstGeom>
          <a:ln w="38100" cmpd="sng">
            <a:solidFill>
              <a:srgbClr val="DC3471">
                <a:alpha val="25000"/>
              </a:srgbClr>
            </a:solidFill>
            <a:prstDash val="solid"/>
            <a:miter lim="800000"/>
          </a:ln>
        </p:spPr>
        <p:txBody>
          <a:bodyPr vert="horz" lIns="18000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Aft>
                <a:spcPts val="400"/>
              </a:spcAft>
            </a:pPr>
            <a:r>
              <a:rPr lang="fr-FR" sz="1600" b="1" dirty="0">
                <a:solidFill>
                  <a:srgbClr val="DA3471"/>
                </a:solidFill>
                <a:latin typeface="Proto Grotesk" panose="02000000000000000000" pitchFamily="2" charset="0"/>
              </a:rPr>
              <a:t>Un règlement de compte</a:t>
            </a:r>
          </a:p>
          <a:p>
            <a:pPr>
              <a:lnSpc>
                <a:spcPct val="100000"/>
              </a:lnSpc>
              <a:spcAft>
                <a:spcPts val="400"/>
              </a:spcAft>
            </a:pPr>
            <a:r>
              <a:rPr lang="fr-FR" sz="1100" i="1" dirty="0">
                <a:solidFill>
                  <a:srgbClr val="DC3471"/>
                </a:solidFill>
                <a:latin typeface="Proto Grotesk" panose="02000000000000000000" pitchFamily="2" charset="0"/>
              </a:rPr>
              <a:t>Écoutez la chanson. Combien de fois entendez-vous les mots suivants : </a:t>
            </a:r>
          </a:p>
          <a:p>
            <a:pPr algn="ctr">
              <a:lnSpc>
                <a:spcPct val="100000"/>
              </a:lnSpc>
              <a:spcAft>
                <a:spcPts val="600"/>
              </a:spcAft>
            </a:pPr>
            <a:r>
              <a:rPr lang="fr-FR" sz="1100" dirty="0">
                <a:solidFill>
                  <a:srgbClr val="DC3471"/>
                </a:solidFill>
                <a:latin typeface="Proto Grotesk" panose="02000000000000000000" pitchFamily="2" charset="0"/>
              </a:rPr>
              <a:t>Le silence : ___ fois / La distance : ___ fois </a:t>
            </a:r>
          </a:p>
          <a:p>
            <a:pPr algn="ctr">
              <a:lnSpc>
                <a:spcPct val="100000"/>
              </a:lnSpc>
              <a:spcAft>
                <a:spcPts val="600"/>
              </a:spcAft>
            </a:pPr>
            <a:r>
              <a:rPr lang="fr-FR" sz="1100" dirty="0">
                <a:solidFill>
                  <a:srgbClr val="DC3471"/>
                </a:solidFill>
                <a:latin typeface="Proto Grotesk" panose="02000000000000000000" pitchFamily="2" charset="0"/>
              </a:rPr>
              <a:t>Mourir : ___ fois / Les larmes : ___ fois </a:t>
            </a:r>
          </a:p>
        </p:txBody>
      </p:sp>
      <p:sp>
        <p:nvSpPr>
          <p:cNvPr id="27" name="ZoneTexte 26">
            <a:extLst>
              <a:ext uri="{FF2B5EF4-FFF2-40B4-BE49-F238E27FC236}">
                <a16:creationId xmlns:a16="http://schemas.microsoft.com/office/drawing/2014/main" id="{FB96E24F-89DD-2949-9E56-9CBD91DB7EE4}"/>
              </a:ext>
            </a:extLst>
          </p:cNvPr>
          <p:cNvSpPr txBox="1"/>
          <p:nvPr/>
        </p:nvSpPr>
        <p:spPr>
          <a:xfrm>
            <a:off x="389633" y="1968970"/>
            <a:ext cx="2571045" cy="178712"/>
          </a:xfrm>
          <a:prstGeom prst="rect">
            <a:avLst/>
          </a:prstGeom>
          <a:solidFill>
            <a:srgbClr val="DA3471">
              <a:alpha val="25000"/>
            </a:srgbClr>
          </a:solidFill>
        </p:spPr>
        <p:txBody>
          <a:bodyPr wrap="square" rtlCol="0">
            <a:spAutoFit/>
          </a:bodyPr>
          <a:lstStyle/>
          <a:p>
            <a:endParaRPr lang="fr-FR" dirty="0"/>
          </a:p>
        </p:txBody>
      </p:sp>
      <p:pic>
        <p:nvPicPr>
          <p:cNvPr id="23" name="Image 22" descr="https://lh3.googleusercontent.com/BtPjL863J6hSfxav7Mcjo7OQbW09T2x3QhH_ln4EfOw8Jj1Cwe84ERSkzqlP2tfp2MipOjvh-O-m_531OSfnA_cwK-xtmd8mpMJWp7kJusBZWDoO6PBup_g3rkPWT9mPiwLepT-X"/>
          <p:cNvPicPr>
            <a:picLocks noChangeAspect="1"/>
          </p:cNvPicPr>
          <p:nvPr/>
        </p:nvPicPr>
        <p:blipFill rotWithShape="1">
          <a:blip r:embed="rId3">
            <a:extLst>
              <a:ext uri="{28A0092B-C50C-407E-A947-70E740481C1C}">
                <a14:useLocalDpi xmlns:a14="http://schemas.microsoft.com/office/drawing/2010/main" val="0"/>
              </a:ext>
            </a:extLst>
          </a:blip>
          <a:srcRect l="40103" t="36354" r="52886" b="37297"/>
          <a:stretch/>
        </p:blipFill>
        <p:spPr bwMode="auto">
          <a:xfrm>
            <a:off x="437524" y="8350904"/>
            <a:ext cx="320543" cy="376461"/>
          </a:xfrm>
          <a:prstGeom prst="rect">
            <a:avLst/>
          </a:prstGeom>
          <a:noFill/>
          <a:ln>
            <a:noFill/>
          </a:ln>
          <a:extLst>
            <a:ext uri="{53640926-AAD7-44D8-BBD7-CCE9431645EC}">
              <a14:shadowObscured xmlns:a14="http://schemas.microsoft.com/office/drawing/2010/main"/>
            </a:ext>
          </a:extLst>
        </p:spPr>
      </p:pic>
      <p:sp>
        <p:nvSpPr>
          <p:cNvPr id="3" name="Rectangle à coins arrondis 2"/>
          <p:cNvSpPr/>
          <p:nvPr/>
        </p:nvSpPr>
        <p:spPr>
          <a:xfrm>
            <a:off x="2912879" y="8281030"/>
            <a:ext cx="3385701" cy="695762"/>
          </a:xfrm>
          <a:prstGeom prst="roundRect">
            <a:avLst>
              <a:gd name="adj" fmla="val 7616"/>
            </a:avLst>
          </a:prstGeom>
          <a:solidFill>
            <a:srgbClr val="F4C4D5"/>
          </a:solidFill>
          <a:ln>
            <a:solidFill>
              <a:srgbClr val="DA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100" dirty="0">
              <a:solidFill>
                <a:srgbClr val="DA3471"/>
              </a:solidFill>
              <a:latin typeface="Proto Grotesk" panose="02000000000000000000" pitchFamily="2" charset="0"/>
            </a:endParaRPr>
          </a:p>
          <a:p>
            <a:r>
              <a:rPr lang="fr-FR" sz="1100" dirty="0">
                <a:solidFill>
                  <a:srgbClr val="DA3471"/>
                </a:solidFill>
                <a:latin typeface="Proto Grotesk" panose="02000000000000000000" pitchFamily="2" charset="0"/>
              </a:rPr>
              <a:t>De : </a:t>
            </a:r>
            <a:r>
              <a:rPr lang="fr-FR" sz="1100" dirty="0" err="1">
                <a:solidFill>
                  <a:srgbClr val="DA3471"/>
                </a:solidFill>
                <a:latin typeface="Proto Grotesk" panose="02000000000000000000" pitchFamily="2" charset="0"/>
              </a:rPr>
              <a:t>Lomepal</a:t>
            </a:r>
            <a:r>
              <a:rPr lang="fr-FR" sz="1100" dirty="0">
                <a:solidFill>
                  <a:srgbClr val="DA3471"/>
                </a:solidFill>
                <a:latin typeface="Proto Grotesk" panose="02000000000000000000" pitchFamily="2" charset="0"/>
              </a:rPr>
              <a:t> / À : Chérie</a:t>
            </a:r>
          </a:p>
          <a:p>
            <a:endParaRPr lang="fr-FR" sz="1100" dirty="0">
              <a:solidFill>
                <a:srgbClr val="DA3471"/>
              </a:solidFill>
              <a:latin typeface="Proto Grotesk" panose="02000000000000000000" pitchFamily="2" charset="0"/>
            </a:endParaRPr>
          </a:p>
          <a:p>
            <a:endParaRPr lang="fr-FR" sz="1100" dirty="0">
              <a:solidFill>
                <a:srgbClr val="DA3471"/>
              </a:solidFill>
              <a:latin typeface="Proto Grotesk" panose="02000000000000000000" pitchFamily="2" charset="0"/>
            </a:endParaRPr>
          </a:p>
          <a:p>
            <a:pPr algn="ctr"/>
            <a:endParaRPr lang="fr-FR" dirty="0"/>
          </a:p>
        </p:txBody>
      </p:sp>
    </p:spTree>
    <p:extLst>
      <p:ext uri="{BB962C8B-B14F-4D97-AF65-F5344CB8AC3E}">
        <p14:creationId xmlns:p14="http://schemas.microsoft.com/office/powerpoint/2010/main" val="334769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CONCEPTEURS\GESTIONS PROJETS\IF_Divercities\Images-de-fonds\Fond fiche niveau B1 4pages\Fond fiche niveau B1 4p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69"/>
            <a:ext cx="6859826" cy="9702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B3D5DA9-E610-F54C-88B9-C6FCA5533DB4}"/>
              </a:ext>
            </a:extLst>
          </p:cNvPr>
          <p:cNvSpPr txBox="1"/>
          <p:nvPr/>
        </p:nvSpPr>
        <p:spPr>
          <a:xfrm>
            <a:off x="237508" y="1181321"/>
            <a:ext cx="3055172" cy="553998"/>
          </a:xfrm>
          <a:prstGeom prst="rect">
            <a:avLst/>
          </a:prstGeom>
          <a:noFill/>
        </p:spPr>
        <p:txBody>
          <a:bodyPr wrap="square" rtlCol="0">
            <a:spAutoFit/>
          </a:bodyPr>
          <a:lstStyle/>
          <a:p>
            <a:r>
              <a:rPr lang="fr-FR" sz="1100" b="1" dirty="0" err="1">
                <a:solidFill>
                  <a:srgbClr val="DA3471">
                    <a:alpha val="55000"/>
                  </a:srgbClr>
                </a:solidFill>
                <a:latin typeface="Proto Grotesk" panose="02000000000000000000" pitchFamily="2" charset="0"/>
              </a:rPr>
              <a:t>Lomepal</a:t>
            </a:r>
            <a:endParaRPr lang="fr-FR" sz="1100" b="1" dirty="0">
              <a:solidFill>
                <a:srgbClr val="DA3471">
                  <a:alpha val="55000"/>
                </a:srgbClr>
              </a:solidFill>
              <a:latin typeface="Proto Grotesk" panose="02000000000000000000" pitchFamily="2" charset="0"/>
            </a:endParaRPr>
          </a:p>
          <a:p>
            <a:r>
              <a:rPr lang="fr-FR" sz="1900" b="1" dirty="0">
                <a:solidFill>
                  <a:srgbClr val="DA3471">
                    <a:alpha val="55000"/>
                  </a:srgbClr>
                </a:solidFill>
                <a:latin typeface="Proto Grotesk" panose="02000000000000000000" pitchFamily="2" charset="0"/>
              </a:rPr>
              <a:t>Trop beau</a:t>
            </a:r>
          </a:p>
        </p:txBody>
      </p:sp>
      <p:sp>
        <p:nvSpPr>
          <p:cNvPr id="2" name="AutoShape 2" descr="https://lh3.googleusercontent.com/LZKqcauQRqzNTvBEkQrdjZ8EB7Mj1lrb3MQCc_DQuRow-RveoWFqKwH7eBVcBn4-Z7aA--aVVgGpOWeLHavB4c4CraI1eGOUXkBO36sLVUmyIoCruzFn4ab035ybozHCf4W0MKv7fUQ"/>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ZoneTexte 47"/>
          <p:cNvSpPr txBox="1"/>
          <p:nvPr/>
        </p:nvSpPr>
        <p:spPr>
          <a:xfrm rot="16200000">
            <a:off x="-287629" y="6958343"/>
            <a:ext cx="744535" cy="169277"/>
          </a:xfrm>
          <a:prstGeom prst="rect">
            <a:avLst/>
          </a:prstGeom>
          <a:noFill/>
        </p:spPr>
        <p:txBody>
          <a:bodyPr wrap="square" rtlCol="0">
            <a:spAutoFit/>
          </a:bodyPr>
          <a:lstStyle/>
          <a:p>
            <a:r>
              <a:rPr lang="fr-FR" sz="500" dirty="0">
                <a:solidFill>
                  <a:srgbClr val="6770B1"/>
                </a:solidFill>
                <a:latin typeface="Proto Grotesk" pitchFamily="50" charset="0"/>
              </a:rPr>
              <a:t>Alizée </a:t>
            </a:r>
            <a:r>
              <a:rPr lang="fr-FR" sz="500" dirty="0" err="1">
                <a:solidFill>
                  <a:srgbClr val="6770B1"/>
                </a:solidFill>
                <a:latin typeface="Proto Grotesk" pitchFamily="50" charset="0"/>
              </a:rPr>
              <a:t>Giorgetta</a:t>
            </a:r>
            <a:endParaRPr lang="fr-FR" sz="500" dirty="0">
              <a:solidFill>
                <a:srgbClr val="6770B1"/>
              </a:solidFill>
              <a:latin typeface="Proto Grotesk" pitchFamily="50" charset="0"/>
            </a:endParaRPr>
          </a:p>
        </p:txBody>
      </p:sp>
      <p:sp>
        <p:nvSpPr>
          <p:cNvPr id="8" name="ZoneTexte 7">
            <a:extLst>
              <a:ext uri="{FF2B5EF4-FFF2-40B4-BE49-F238E27FC236}">
                <a16:creationId xmlns:a16="http://schemas.microsoft.com/office/drawing/2014/main" id="{86091D16-9BDA-1146-82B3-BBACE12470A7}"/>
              </a:ext>
            </a:extLst>
          </p:cNvPr>
          <p:cNvSpPr txBox="1"/>
          <p:nvPr/>
        </p:nvSpPr>
        <p:spPr>
          <a:xfrm>
            <a:off x="237508" y="3056917"/>
            <a:ext cx="6362417" cy="1224401"/>
          </a:xfrm>
          <a:prstGeom prst="rect">
            <a:avLst/>
          </a:prstGeom>
          <a:noFill/>
          <a:ln w="38100">
            <a:solidFill>
              <a:srgbClr val="DA3471">
                <a:alpha val="25000"/>
              </a:srgbClr>
            </a:solidFill>
          </a:ln>
        </p:spPr>
        <p:txBody>
          <a:bodyPr wrap="square" lIns="180000" tIns="108000" rIns="108000" bIns="180000" rtlCol="0">
            <a:spAutoFit/>
          </a:bodyPr>
          <a:lstStyle/>
          <a:p>
            <a:pPr>
              <a:spcAft>
                <a:spcPts val="400"/>
              </a:spcAft>
            </a:pPr>
            <a:r>
              <a:rPr lang="fr-FR" sz="1600" b="1" dirty="0">
                <a:solidFill>
                  <a:srgbClr val="DA3471"/>
                </a:solidFill>
                <a:latin typeface="Proto Grotesk" panose="02000000000000000000" pitchFamily="2" charset="0"/>
              </a:rPr>
              <a:t>Un mélange de sentiments</a:t>
            </a:r>
          </a:p>
          <a:p>
            <a:pPr>
              <a:spcAft>
                <a:spcPts val="400"/>
              </a:spcAft>
            </a:pPr>
            <a:r>
              <a:rPr lang="fr-FR" sz="1100" i="1" dirty="0">
                <a:solidFill>
                  <a:srgbClr val="DC3471"/>
                </a:solidFill>
                <a:latin typeface="Proto Grotesk" panose="02000000000000000000" pitchFamily="2" charset="0"/>
                <a:ea typeface="+mj-ea"/>
                <a:cs typeface="+mj-cs"/>
              </a:rPr>
              <a:t>Choisissez dans la liste les mots qui caractérisent les sentiments du chanteur</a:t>
            </a:r>
            <a:r>
              <a:rPr lang="fr-FR" sz="1050" i="1" dirty="0">
                <a:solidFill>
                  <a:srgbClr val="DA3471"/>
                </a:solidFill>
                <a:latin typeface="Proto Grotesk" panose="02000000000000000000" pitchFamily="2" charset="0"/>
              </a:rPr>
              <a:t>.</a:t>
            </a:r>
          </a:p>
          <a:p>
            <a:pPr algn="ctr">
              <a:spcAft>
                <a:spcPts val="600"/>
              </a:spcAft>
            </a:pP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ea typeface="+mj-ea"/>
                <a:cs typeface="+mj-cs"/>
              </a:rPr>
              <a:t>  </a:t>
            </a:r>
            <a:r>
              <a:rPr lang="fr-FR" sz="1100" dirty="0">
                <a:solidFill>
                  <a:srgbClr val="495897"/>
                </a:solidFill>
                <a:latin typeface="Proto Grotesk" panose="02000000000000000000" pitchFamily="2" charset="0"/>
                <a:ea typeface="+mj-ea"/>
                <a:cs typeface="+mj-cs"/>
              </a:rPr>
              <a:t>l’amour</a:t>
            </a:r>
            <a:r>
              <a:rPr lang="fr-FR" sz="1100" dirty="0">
                <a:solidFill>
                  <a:srgbClr val="DC3471"/>
                </a:solidFill>
                <a:latin typeface="Proto Grotesk" panose="02000000000000000000" pitchFamily="2" charset="0"/>
                <a:ea typeface="+mj-ea"/>
                <a:cs typeface="+mj-cs"/>
              </a:rPr>
              <a:t>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le courage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l’euphorie •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la tristesse</a:t>
            </a:r>
          </a:p>
          <a:p>
            <a:pPr algn="ctr">
              <a:spcAft>
                <a:spcPts val="600"/>
              </a:spcAft>
            </a:pP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ea typeface="+mj-ea"/>
                <a:cs typeface="+mj-cs"/>
              </a:rPr>
              <a:t> </a:t>
            </a:r>
            <a:r>
              <a:rPr lang="fr-FR" sz="1100" dirty="0">
                <a:solidFill>
                  <a:srgbClr val="495897"/>
                </a:solidFill>
                <a:latin typeface="Proto Grotesk" panose="02000000000000000000" pitchFamily="2" charset="0"/>
                <a:ea typeface="+mj-ea"/>
                <a:cs typeface="+mj-cs"/>
              </a:rPr>
              <a:t>l’indécision</a:t>
            </a:r>
            <a:r>
              <a:rPr lang="fr-FR" sz="1100" dirty="0">
                <a:solidFill>
                  <a:srgbClr val="DC3471"/>
                </a:solidFill>
                <a:latin typeface="Proto Grotesk" panose="02000000000000000000" pitchFamily="2" charset="0"/>
                <a:ea typeface="+mj-ea"/>
                <a:cs typeface="+mj-cs"/>
              </a:rPr>
              <a:t> • </a:t>
            </a: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ea typeface="+mj-ea"/>
                <a:cs typeface="+mj-cs"/>
              </a:rPr>
              <a:t> </a:t>
            </a:r>
            <a:r>
              <a:rPr lang="fr-FR" sz="1100" dirty="0">
                <a:solidFill>
                  <a:srgbClr val="495897"/>
                </a:solidFill>
                <a:latin typeface="Proto Grotesk" panose="02000000000000000000" pitchFamily="2" charset="0"/>
                <a:ea typeface="+mj-ea"/>
                <a:cs typeface="+mj-cs"/>
              </a:rPr>
              <a:t>la haine </a:t>
            </a:r>
            <a:r>
              <a:rPr lang="fr-FR" sz="1100" dirty="0">
                <a:solidFill>
                  <a:srgbClr val="DC3471"/>
                </a:solidFill>
                <a:latin typeface="Proto Grotesk" panose="02000000000000000000" pitchFamily="2" charset="0"/>
                <a:ea typeface="+mj-ea"/>
                <a:cs typeface="+mj-cs"/>
              </a:rPr>
              <a:t>• </a:t>
            </a:r>
            <a:r>
              <a:rPr lang="fr-FR" sz="1100" dirty="0">
                <a:solidFill>
                  <a:srgbClr val="DC3471"/>
                </a:solidFill>
                <a:latin typeface="Proto Grotesk" panose="02000000000000000000" pitchFamily="2" charset="0"/>
                <a:ea typeface="+mj-ea"/>
                <a:cs typeface="+mj-cs"/>
                <a:sym typeface="Wingdings 2"/>
              </a:rPr>
              <a:t></a:t>
            </a:r>
            <a:r>
              <a:rPr lang="fr-FR" sz="1100" dirty="0">
                <a:solidFill>
                  <a:srgbClr val="DC3471"/>
                </a:solidFill>
                <a:latin typeface="Proto Grotesk" panose="02000000000000000000" pitchFamily="2" charset="0"/>
                <a:ea typeface="+mj-ea"/>
                <a:cs typeface="+mj-cs"/>
              </a:rPr>
              <a:t> la paix • </a:t>
            </a:r>
            <a:r>
              <a:rPr lang="fr-FR" sz="1100" dirty="0">
                <a:solidFill>
                  <a:srgbClr val="495897"/>
                </a:solidFill>
                <a:latin typeface="Proto Grotesk" panose="02000000000000000000" pitchFamily="2" charset="0"/>
                <a:sym typeface="Wingdings"/>
              </a:rPr>
              <a:t></a:t>
            </a:r>
            <a:r>
              <a:rPr lang="fr-FR" sz="1100" dirty="0">
                <a:solidFill>
                  <a:srgbClr val="DC3471"/>
                </a:solidFill>
                <a:latin typeface="Proto Grotesk" panose="02000000000000000000" pitchFamily="2" charset="0"/>
                <a:ea typeface="+mj-ea"/>
                <a:cs typeface="+mj-cs"/>
              </a:rPr>
              <a:t>  </a:t>
            </a:r>
            <a:r>
              <a:rPr lang="fr-FR" sz="1100" dirty="0">
                <a:solidFill>
                  <a:srgbClr val="495897"/>
                </a:solidFill>
                <a:latin typeface="Proto Grotesk" panose="02000000000000000000" pitchFamily="2" charset="0"/>
                <a:ea typeface="+mj-ea"/>
                <a:cs typeface="+mj-cs"/>
              </a:rPr>
              <a:t>la peur</a:t>
            </a:r>
          </a:p>
        </p:txBody>
      </p:sp>
      <p:sp>
        <p:nvSpPr>
          <p:cNvPr id="9" name="ZoneTexte 8">
            <a:extLst>
              <a:ext uri="{FF2B5EF4-FFF2-40B4-BE49-F238E27FC236}">
                <a16:creationId xmlns:a16="http://schemas.microsoft.com/office/drawing/2014/main" id="{C975F8A0-79ED-364A-BAE8-13E3C4738252}"/>
              </a:ext>
            </a:extLst>
          </p:cNvPr>
          <p:cNvSpPr txBox="1"/>
          <p:nvPr/>
        </p:nvSpPr>
        <p:spPr>
          <a:xfrm>
            <a:off x="237508" y="4359628"/>
            <a:ext cx="6348701" cy="1897269"/>
          </a:xfrm>
          <a:prstGeom prst="rect">
            <a:avLst/>
          </a:pr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Des mots sur les maux</a:t>
            </a:r>
          </a:p>
          <a:p>
            <a:pPr>
              <a:spcAft>
                <a:spcPts val="400"/>
              </a:spcAft>
            </a:pPr>
            <a:r>
              <a:rPr lang="fr-FR" sz="1100" i="1" dirty="0">
                <a:solidFill>
                  <a:srgbClr val="DC3471"/>
                </a:solidFill>
                <a:latin typeface="Proto Grotesk" panose="02000000000000000000" pitchFamily="2" charset="0"/>
              </a:rPr>
              <a:t>Écoutez la chanson et retrouvez les paroles manquantes</a:t>
            </a:r>
            <a:r>
              <a:rPr lang="fr-FR" sz="1100" i="1" dirty="0">
                <a:solidFill>
                  <a:srgbClr val="DA3471"/>
                </a:solidFill>
                <a:latin typeface="Proto Grotesk" panose="02000000000000000000" pitchFamily="2" charset="0"/>
              </a:rPr>
              <a:t>.</a:t>
            </a:r>
          </a:p>
          <a:p>
            <a:r>
              <a:rPr lang="fr-FR" sz="1100" dirty="0">
                <a:solidFill>
                  <a:srgbClr val="DA3471"/>
                </a:solidFill>
                <a:latin typeface="Proto Grotesk" panose="02000000000000000000" pitchFamily="2" charset="0"/>
              </a:rPr>
              <a:t>La nostalgie : - « Je </a:t>
            </a:r>
            <a:r>
              <a:rPr lang="fr-FR" sz="1100" dirty="0">
                <a:solidFill>
                  <a:srgbClr val="495897"/>
                </a:solidFill>
                <a:latin typeface="Proto Grotesk" panose="02000000000000000000" pitchFamily="2" charset="0"/>
              </a:rPr>
              <a:t>revois</a:t>
            </a:r>
            <a:r>
              <a:rPr lang="fr-FR" sz="1100" dirty="0">
                <a:solidFill>
                  <a:srgbClr val="DA3471"/>
                </a:solidFill>
                <a:latin typeface="Proto Grotesk" panose="02000000000000000000" pitchFamily="2" charset="0"/>
              </a:rPr>
              <a:t> le début les premières semaines » </a:t>
            </a:r>
          </a:p>
          <a:p>
            <a:r>
              <a:rPr lang="fr-FR" sz="1100" dirty="0">
                <a:solidFill>
                  <a:srgbClr val="DA3471"/>
                </a:solidFill>
                <a:latin typeface="Proto Grotesk" panose="02000000000000000000" pitchFamily="2" charset="0"/>
              </a:rPr>
              <a:t>	- « Ça </a:t>
            </a:r>
            <a:r>
              <a:rPr lang="fr-FR" sz="1100" dirty="0">
                <a:solidFill>
                  <a:srgbClr val="495897"/>
                </a:solidFill>
                <a:latin typeface="Proto Grotesk" panose="02000000000000000000" pitchFamily="2" charset="0"/>
              </a:rPr>
              <a:t>me rappelle </a:t>
            </a:r>
            <a:r>
              <a:rPr lang="fr-FR" sz="1100" dirty="0">
                <a:solidFill>
                  <a:srgbClr val="DA3471"/>
                </a:solidFill>
                <a:latin typeface="Proto Grotesk" panose="02000000000000000000" pitchFamily="2" charset="0"/>
              </a:rPr>
              <a:t>pourquoi je l’aime » </a:t>
            </a:r>
          </a:p>
          <a:p>
            <a:r>
              <a:rPr lang="fr-FR" sz="1100" dirty="0">
                <a:solidFill>
                  <a:srgbClr val="DA3471"/>
                </a:solidFill>
                <a:latin typeface="Proto Grotesk" panose="02000000000000000000" pitchFamily="2" charset="0"/>
              </a:rPr>
              <a:t>La recherche d’un nouveau départ : - « On pourrait </a:t>
            </a:r>
            <a:r>
              <a:rPr lang="fr-FR" sz="1100" dirty="0">
                <a:solidFill>
                  <a:srgbClr val="495897"/>
                </a:solidFill>
                <a:latin typeface="Proto Grotesk" panose="02000000000000000000" pitchFamily="2" charset="0"/>
              </a:rPr>
              <a:t>repartir</a:t>
            </a:r>
            <a:r>
              <a:rPr lang="fr-FR" sz="1100" dirty="0">
                <a:solidFill>
                  <a:srgbClr val="DA3471"/>
                </a:solidFill>
                <a:latin typeface="Proto Grotesk" panose="02000000000000000000" pitchFamily="2" charset="0"/>
              </a:rPr>
              <a:t> </a:t>
            </a:r>
            <a:r>
              <a:rPr lang="fr-FR" sz="1100" dirty="0">
                <a:solidFill>
                  <a:srgbClr val="495897"/>
                </a:solidFill>
                <a:latin typeface="Proto Grotesk" panose="02000000000000000000" pitchFamily="2" charset="0"/>
              </a:rPr>
              <a:t>à zéro</a:t>
            </a:r>
            <a:r>
              <a:rPr lang="fr-FR" sz="1100" dirty="0">
                <a:solidFill>
                  <a:srgbClr val="495897"/>
                </a:solidFill>
              </a:rPr>
              <a:t> </a:t>
            </a:r>
            <a:r>
              <a:rPr lang="fr-FR" sz="1100" dirty="0">
                <a:solidFill>
                  <a:srgbClr val="DA3471"/>
                </a:solidFill>
                <a:latin typeface="Proto Grotesk" panose="02000000000000000000" pitchFamily="2" charset="0"/>
              </a:rPr>
              <a:t>»</a:t>
            </a:r>
          </a:p>
          <a:p>
            <a:r>
              <a:rPr lang="fr-FR" sz="1100" dirty="0">
                <a:solidFill>
                  <a:srgbClr val="DA3471"/>
                </a:solidFill>
                <a:latin typeface="Proto Grotesk" panose="02000000000000000000" pitchFamily="2" charset="0"/>
              </a:rPr>
              <a:t>		                  - « Est-ce qu'on peut </a:t>
            </a:r>
            <a:r>
              <a:rPr lang="fr-FR" sz="1100" dirty="0">
                <a:solidFill>
                  <a:srgbClr val="495897"/>
                </a:solidFill>
                <a:latin typeface="Proto Grotesk" panose="02000000000000000000" pitchFamily="2" charset="0"/>
              </a:rPr>
              <a:t>revenir</a:t>
            </a:r>
            <a:r>
              <a:rPr lang="fr-FR" sz="1100" dirty="0">
                <a:solidFill>
                  <a:srgbClr val="DA3471"/>
                </a:solidFill>
                <a:latin typeface="Proto Grotesk" panose="02000000000000000000" pitchFamily="2" charset="0"/>
              </a:rPr>
              <a:t> </a:t>
            </a:r>
            <a:r>
              <a:rPr lang="fr-FR" sz="1100" dirty="0">
                <a:solidFill>
                  <a:srgbClr val="495897"/>
                </a:solidFill>
                <a:latin typeface="Proto Grotesk" panose="02000000000000000000" pitchFamily="2" charset="0"/>
              </a:rPr>
              <a:t>en</a:t>
            </a:r>
            <a:r>
              <a:rPr lang="fr-FR" sz="1100" dirty="0">
                <a:solidFill>
                  <a:srgbClr val="DA3471"/>
                </a:solidFill>
                <a:latin typeface="Proto Grotesk" panose="02000000000000000000" pitchFamily="2" charset="0"/>
              </a:rPr>
              <a:t> </a:t>
            </a:r>
            <a:r>
              <a:rPr lang="fr-FR" sz="1100" dirty="0">
                <a:solidFill>
                  <a:srgbClr val="495897"/>
                </a:solidFill>
                <a:latin typeface="Proto Grotesk" panose="02000000000000000000" pitchFamily="2" charset="0"/>
              </a:rPr>
              <a:t>arrière</a:t>
            </a:r>
            <a:r>
              <a:rPr lang="fr-FR" sz="1100" dirty="0">
                <a:solidFill>
                  <a:srgbClr val="DA3471"/>
                </a:solidFill>
              </a:rPr>
              <a:t> </a:t>
            </a:r>
            <a:r>
              <a:rPr lang="fr-FR" sz="1100" dirty="0">
                <a:solidFill>
                  <a:srgbClr val="DA3471"/>
                </a:solidFill>
                <a:latin typeface="Proto Grotesk" panose="02000000000000000000" pitchFamily="2" charset="0"/>
              </a:rPr>
              <a:t>»</a:t>
            </a:r>
          </a:p>
          <a:p>
            <a:r>
              <a:rPr lang="fr-FR" sz="1100" dirty="0">
                <a:solidFill>
                  <a:srgbClr val="DA3471"/>
                </a:solidFill>
                <a:latin typeface="Proto Grotesk" panose="02000000000000000000" pitchFamily="2" charset="0"/>
              </a:rPr>
              <a:t>La difficulté de communiquer : - « Ses larmes coulent </a:t>
            </a:r>
            <a:r>
              <a:rPr lang="fr-FR" sz="1100" dirty="0">
                <a:solidFill>
                  <a:srgbClr val="495897"/>
                </a:solidFill>
                <a:latin typeface="Proto Grotesk" panose="02000000000000000000" pitchFamily="2" charset="0"/>
              </a:rPr>
              <a:t>en silence</a:t>
            </a:r>
            <a:r>
              <a:rPr lang="fr-FR" sz="1100" dirty="0">
                <a:solidFill>
                  <a:srgbClr val="DA3471"/>
                </a:solidFill>
              </a:rPr>
              <a:t> </a:t>
            </a:r>
            <a:r>
              <a:rPr lang="fr-FR" sz="1100" dirty="0">
                <a:solidFill>
                  <a:srgbClr val="DA3471"/>
                </a:solidFill>
                <a:latin typeface="Proto Grotesk" panose="02000000000000000000" pitchFamily="2" charset="0"/>
              </a:rPr>
              <a:t>» </a:t>
            </a:r>
          </a:p>
          <a:p>
            <a:r>
              <a:rPr lang="fr-FR" sz="1100" dirty="0">
                <a:solidFill>
                  <a:srgbClr val="DA3471"/>
                </a:solidFill>
                <a:latin typeface="Proto Grotesk" panose="02000000000000000000" pitchFamily="2" charset="0"/>
              </a:rPr>
              <a:t>	 	       - « On se blesserait même avec </a:t>
            </a:r>
            <a:r>
              <a:rPr lang="fr-FR" sz="1100" dirty="0">
                <a:solidFill>
                  <a:srgbClr val="495897"/>
                </a:solidFill>
                <a:latin typeface="Proto Grotesk" panose="02000000000000000000" pitchFamily="2" charset="0"/>
              </a:rPr>
              <a:t>zéro mot </a:t>
            </a:r>
            <a:r>
              <a:rPr lang="fr-FR" sz="1100" dirty="0">
                <a:solidFill>
                  <a:srgbClr val="DA3471"/>
                </a:solidFill>
                <a:latin typeface="Proto Grotesk" panose="02000000000000000000" pitchFamily="2" charset="0"/>
              </a:rPr>
              <a:t>»  </a:t>
            </a:r>
          </a:p>
        </p:txBody>
      </p:sp>
      <p:sp>
        <p:nvSpPr>
          <p:cNvPr id="10" name="ZoneTexte 9">
            <a:extLst>
              <a:ext uri="{FF2B5EF4-FFF2-40B4-BE49-F238E27FC236}">
                <a16:creationId xmlns:a16="http://schemas.microsoft.com/office/drawing/2014/main" id="{54397140-DB3F-3C44-8B2E-9D76CED5A535}"/>
              </a:ext>
            </a:extLst>
          </p:cNvPr>
          <p:cNvSpPr txBox="1"/>
          <p:nvPr/>
        </p:nvSpPr>
        <p:spPr>
          <a:xfrm>
            <a:off x="6326932" y="3077732"/>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2</a:t>
            </a:r>
          </a:p>
        </p:txBody>
      </p:sp>
      <p:sp>
        <p:nvSpPr>
          <p:cNvPr id="11" name="ZoneTexte 10">
            <a:extLst>
              <a:ext uri="{FF2B5EF4-FFF2-40B4-BE49-F238E27FC236}">
                <a16:creationId xmlns:a16="http://schemas.microsoft.com/office/drawing/2014/main" id="{D9AE6EAA-3432-4246-8022-98DCDBB80060}"/>
              </a:ext>
            </a:extLst>
          </p:cNvPr>
          <p:cNvSpPr txBox="1"/>
          <p:nvPr/>
        </p:nvSpPr>
        <p:spPr>
          <a:xfrm>
            <a:off x="237508" y="7573919"/>
            <a:ext cx="6339056" cy="1338141"/>
          </a:xfrm>
          <a:custGeom>
            <a:avLst/>
            <a:gdLst>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615688 h 3615688"/>
              <a:gd name="connsiteX4" fmla="*/ 0 w 3313119"/>
              <a:gd name="connsiteY4" fmla="*/ 0 h 3615688"/>
              <a:gd name="connsiteX0" fmla="*/ 0 w 3313119"/>
              <a:gd name="connsiteY0" fmla="*/ 0 h 3615688"/>
              <a:gd name="connsiteX1" fmla="*/ 3313119 w 3313119"/>
              <a:gd name="connsiteY1" fmla="*/ 0 h 3615688"/>
              <a:gd name="connsiteX2" fmla="*/ 3313119 w 3313119"/>
              <a:gd name="connsiteY2" fmla="*/ 3615688 h 3615688"/>
              <a:gd name="connsiteX3" fmla="*/ 0 w 3313119"/>
              <a:gd name="connsiteY3" fmla="*/ 3568063 h 3615688"/>
              <a:gd name="connsiteX4" fmla="*/ 0 w 3313119"/>
              <a:gd name="connsiteY4" fmla="*/ 0 h 3615688"/>
              <a:gd name="connsiteX0" fmla="*/ 0 w 3313119"/>
              <a:gd name="connsiteY0" fmla="*/ 0 h 3568063"/>
              <a:gd name="connsiteX1" fmla="*/ 3313119 w 3313119"/>
              <a:gd name="connsiteY1" fmla="*/ 0 h 3568063"/>
              <a:gd name="connsiteX2" fmla="*/ 3313119 w 3313119"/>
              <a:gd name="connsiteY2" fmla="*/ 3558538 h 3568063"/>
              <a:gd name="connsiteX3" fmla="*/ 0 w 3313119"/>
              <a:gd name="connsiteY3" fmla="*/ 3568063 h 3568063"/>
              <a:gd name="connsiteX4" fmla="*/ 0 w 3313119"/>
              <a:gd name="connsiteY4" fmla="*/ 0 h 3568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119" h="3568063">
                <a:moveTo>
                  <a:pt x="0" y="0"/>
                </a:moveTo>
                <a:lnTo>
                  <a:pt x="3313119" y="0"/>
                </a:lnTo>
                <a:lnTo>
                  <a:pt x="3313119" y="3558538"/>
                </a:lnTo>
                <a:lnTo>
                  <a:pt x="0" y="3568063"/>
                </a:lnTo>
                <a:lnTo>
                  <a:pt x="0" y="0"/>
                </a:lnTo>
                <a:close/>
              </a:path>
            </a:pathLst>
          </a:custGeom>
          <a:noFill/>
          <a:ln w="38100">
            <a:solidFill>
              <a:srgbClr val="DA3471">
                <a:alpha val="25000"/>
              </a:srgbClr>
            </a:solidFill>
          </a:ln>
        </p:spPr>
        <p:txBody>
          <a:bodyPr wrap="square" lIns="180000" tIns="180000" rIns="180000" bIns="180000" rtlCol="0">
            <a:spAutoFit/>
          </a:bodyPr>
          <a:lstStyle/>
          <a:p>
            <a:pPr>
              <a:spcAft>
                <a:spcPts val="400"/>
              </a:spcAft>
            </a:pPr>
            <a:r>
              <a:rPr lang="fr-FR" sz="1600" b="1" dirty="0">
                <a:solidFill>
                  <a:srgbClr val="DA3471"/>
                </a:solidFill>
                <a:latin typeface="Proto Grotesk" panose="02000000000000000000" pitchFamily="2" charset="0"/>
              </a:rPr>
              <a:t>Un SMS de rupture</a:t>
            </a:r>
          </a:p>
          <a:p>
            <a:endParaRPr lang="fr-FR" sz="1100" i="1" dirty="0">
              <a:solidFill>
                <a:srgbClr val="DA3471"/>
              </a:solidFill>
              <a:latin typeface="Proto Grotesk" panose="02000000000000000000" pitchFamily="2" charset="0"/>
            </a:endParaRPr>
          </a:p>
          <a:p>
            <a:endParaRPr lang="fr-FR" sz="1100" i="1" dirty="0">
              <a:solidFill>
                <a:srgbClr val="DA3471"/>
              </a:solidFill>
              <a:latin typeface="Proto Grotesk" panose="02000000000000000000" pitchFamily="2" charset="0"/>
            </a:endParaRPr>
          </a:p>
          <a:p>
            <a:endParaRPr lang="fr-FR" sz="1100" i="1" dirty="0">
              <a:solidFill>
                <a:srgbClr val="DA3471"/>
              </a:solidFill>
              <a:latin typeface="Proto Grotesk" panose="02000000000000000000" pitchFamily="2" charset="0"/>
            </a:endParaRPr>
          </a:p>
          <a:p>
            <a:endParaRPr lang="fr-FR" sz="1100" i="1" dirty="0">
              <a:solidFill>
                <a:srgbClr val="DA3471"/>
              </a:solidFill>
              <a:latin typeface="Proto Grotesk" panose="02000000000000000000" pitchFamily="2" charset="0"/>
            </a:endParaRPr>
          </a:p>
        </p:txBody>
      </p:sp>
      <p:sp>
        <p:nvSpPr>
          <p:cNvPr id="12" name="ZoneTexte 11">
            <a:extLst>
              <a:ext uri="{FF2B5EF4-FFF2-40B4-BE49-F238E27FC236}">
                <a16:creationId xmlns:a16="http://schemas.microsoft.com/office/drawing/2014/main" id="{4A8C8829-F705-844E-80E5-FFE650145CFD}"/>
              </a:ext>
            </a:extLst>
          </p:cNvPr>
          <p:cNvSpPr txBox="1"/>
          <p:nvPr/>
        </p:nvSpPr>
        <p:spPr>
          <a:xfrm>
            <a:off x="237508" y="6359581"/>
            <a:ext cx="6348428" cy="1117568"/>
          </a:xfrm>
          <a:prstGeom prst="rect">
            <a:avLst/>
          </a:prstGeom>
          <a:noFill/>
          <a:ln w="38100">
            <a:solidFill>
              <a:srgbClr val="DA3471">
                <a:alpha val="25000"/>
              </a:srgbClr>
            </a:solidFill>
          </a:ln>
        </p:spPr>
        <p:txBody>
          <a:bodyPr wrap="square" lIns="180000" tIns="180000" rIns="180000" bIns="180000" rtlCol="0">
            <a:spAutoFit/>
          </a:bodyPr>
          <a:lstStyle/>
          <a:p>
            <a:r>
              <a:rPr lang="fr-FR" sz="1600" b="1" dirty="0">
                <a:solidFill>
                  <a:srgbClr val="DA3471"/>
                </a:solidFill>
                <a:latin typeface="Proto Grotesk" panose="02000000000000000000" pitchFamily="2" charset="0"/>
              </a:rPr>
              <a:t>C’était trop beau pour être vrai</a:t>
            </a:r>
          </a:p>
          <a:p>
            <a:r>
              <a:rPr lang="fr-FR" sz="1100" dirty="0">
                <a:solidFill>
                  <a:srgbClr val="495897"/>
                </a:solidFill>
                <a:latin typeface="Proto Grotesk" panose="02000000000000000000" pitchFamily="2" charset="0"/>
              </a:rPr>
              <a:t>Au début, </a:t>
            </a:r>
            <a:r>
              <a:rPr lang="fr-FR" sz="1100" dirty="0" err="1">
                <a:solidFill>
                  <a:srgbClr val="495897"/>
                </a:solidFill>
                <a:latin typeface="Proto Grotesk" panose="02000000000000000000" pitchFamily="2" charset="0"/>
              </a:rPr>
              <a:t>Lomepal</a:t>
            </a:r>
            <a:r>
              <a:rPr lang="fr-FR" sz="1100" dirty="0">
                <a:solidFill>
                  <a:srgbClr val="495897"/>
                </a:solidFill>
                <a:latin typeface="Proto Grotesk" panose="02000000000000000000" pitchFamily="2" charset="0"/>
              </a:rPr>
              <a:t> et sa petite amie étaient attentionnés et complices. Ils avaient des projets de voyages et voulaient construire quelque chose ensemble. Mais, il est devenu jaloux et n’avait plus confiance en elle. Elle s’est éloignée, et la colère s’est installée. […]</a:t>
            </a:r>
          </a:p>
        </p:txBody>
      </p:sp>
      <p:sp>
        <p:nvSpPr>
          <p:cNvPr id="13" name="ZoneTexte 12">
            <a:extLst>
              <a:ext uri="{FF2B5EF4-FFF2-40B4-BE49-F238E27FC236}">
                <a16:creationId xmlns:a16="http://schemas.microsoft.com/office/drawing/2014/main" id="{420CCCFD-BDDE-4443-8AB0-30FC1160C1F9}"/>
              </a:ext>
            </a:extLst>
          </p:cNvPr>
          <p:cNvSpPr txBox="1"/>
          <p:nvPr/>
        </p:nvSpPr>
        <p:spPr>
          <a:xfrm>
            <a:off x="6298581" y="7596772"/>
            <a:ext cx="262068"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5</a:t>
            </a:r>
          </a:p>
        </p:txBody>
      </p:sp>
      <p:sp>
        <p:nvSpPr>
          <p:cNvPr id="14" name="ZoneTexte 13">
            <a:extLst>
              <a:ext uri="{FF2B5EF4-FFF2-40B4-BE49-F238E27FC236}">
                <a16:creationId xmlns:a16="http://schemas.microsoft.com/office/drawing/2014/main" id="{E7FF3031-F05D-F24B-B874-98A02DB94160}"/>
              </a:ext>
            </a:extLst>
          </p:cNvPr>
          <p:cNvSpPr txBox="1"/>
          <p:nvPr/>
        </p:nvSpPr>
        <p:spPr>
          <a:xfrm>
            <a:off x="6311577" y="4383964"/>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3</a:t>
            </a:r>
          </a:p>
        </p:txBody>
      </p:sp>
      <p:sp>
        <p:nvSpPr>
          <p:cNvPr id="15" name="ZoneTexte 14">
            <a:extLst>
              <a:ext uri="{FF2B5EF4-FFF2-40B4-BE49-F238E27FC236}">
                <a16:creationId xmlns:a16="http://schemas.microsoft.com/office/drawing/2014/main" id="{68E809DE-7959-9A4F-8660-1504E8D729D6}"/>
              </a:ext>
            </a:extLst>
          </p:cNvPr>
          <p:cNvSpPr txBox="1"/>
          <p:nvPr/>
        </p:nvSpPr>
        <p:spPr>
          <a:xfrm>
            <a:off x="6308906" y="6377592"/>
            <a:ext cx="261972"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4</a:t>
            </a:r>
          </a:p>
        </p:txBody>
      </p:sp>
      <p:sp>
        <p:nvSpPr>
          <p:cNvPr id="16" name="ZoneTexte 15">
            <a:extLst>
              <a:ext uri="{FF2B5EF4-FFF2-40B4-BE49-F238E27FC236}">
                <a16:creationId xmlns:a16="http://schemas.microsoft.com/office/drawing/2014/main" id="{35FA35B7-C4ED-624A-81DF-731E32F0E681}"/>
              </a:ext>
            </a:extLst>
          </p:cNvPr>
          <p:cNvSpPr txBox="1"/>
          <p:nvPr/>
        </p:nvSpPr>
        <p:spPr>
          <a:xfrm>
            <a:off x="389634" y="3201008"/>
            <a:ext cx="2747843" cy="180000"/>
          </a:xfrm>
          <a:prstGeom prst="rect">
            <a:avLst/>
          </a:prstGeom>
          <a:solidFill>
            <a:srgbClr val="DA3471">
              <a:alpha val="25000"/>
            </a:srgbClr>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35FA35B7-C4ED-624A-81DF-731E32F0E681}"/>
              </a:ext>
            </a:extLst>
          </p:cNvPr>
          <p:cNvSpPr txBox="1"/>
          <p:nvPr/>
        </p:nvSpPr>
        <p:spPr>
          <a:xfrm>
            <a:off x="428330" y="7787899"/>
            <a:ext cx="1988652" cy="183795"/>
          </a:xfrm>
          <a:prstGeom prst="rect">
            <a:avLst/>
          </a:prstGeom>
          <a:solidFill>
            <a:srgbClr val="DA3471">
              <a:alpha val="25000"/>
            </a:srgbClr>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35FA35B7-C4ED-624A-81DF-731E32F0E681}"/>
              </a:ext>
            </a:extLst>
          </p:cNvPr>
          <p:cNvSpPr txBox="1"/>
          <p:nvPr/>
        </p:nvSpPr>
        <p:spPr>
          <a:xfrm>
            <a:off x="419431" y="6567788"/>
            <a:ext cx="3218398" cy="216000"/>
          </a:xfrm>
          <a:prstGeom prst="rect">
            <a:avLst/>
          </a:prstGeom>
          <a:solidFill>
            <a:srgbClr val="DA3471">
              <a:alpha val="25000"/>
            </a:srgbClr>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35FA35B7-C4ED-624A-81DF-731E32F0E681}"/>
              </a:ext>
            </a:extLst>
          </p:cNvPr>
          <p:cNvSpPr txBox="1"/>
          <p:nvPr/>
        </p:nvSpPr>
        <p:spPr>
          <a:xfrm>
            <a:off x="401809" y="4574380"/>
            <a:ext cx="2371047" cy="180000"/>
          </a:xfrm>
          <a:prstGeom prst="rect">
            <a:avLst/>
          </a:prstGeom>
          <a:solidFill>
            <a:srgbClr val="DA3471">
              <a:alpha val="25000"/>
            </a:srgbClr>
          </a:solidFill>
        </p:spPr>
        <p:txBody>
          <a:bodyPr wrap="square" rtlCol="0">
            <a:spAutoFit/>
          </a:bodyPr>
          <a:lstStyle/>
          <a:p>
            <a:endParaRPr lang="fr-FR" dirty="0"/>
          </a:p>
        </p:txBody>
      </p:sp>
      <p:sp>
        <p:nvSpPr>
          <p:cNvPr id="20" name="ZoneTexte 19">
            <a:extLst>
              <a:ext uri="{FF2B5EF4-FFF2-40B4-BE49-F238E27FC236}">
                <a16:creationId xmlns:a16="http://schemas.microsoft.com/office/drawing/2014/main" id="{FEA23782-5CF7-F84F-A586-7516DF6CE67E}"/>
              </a:ext>
            </a:extLst>
          </p:cNvPr>
          <p:cNvSpPr txBox="1"/>
          <p:nvPr/>
        </p:nvSpPr>
        <p:spPr>
          <a:xfrm>
            <a:off x="6331018" y="1829803"/>
            <a:ext cx="260204" cy="323165"/>
          </a:xfrm>
          <a:prstGeom prst="rect">
            <a:avLst/>
          </a:prstGeom>
          <a:solidFill>
            <a:srgbClr val="DA3471">
              <a:alpha val="25000"/>
            </a:srgbClr>
          </a:solidFill>
        </p:spPr>
        <p:txBody>
          <a:bodyPr wrap="square" rtlCol="0">
            <a:spAutoFit/>
          </a:bodyPr>
          <a:lstStyle/>
          <a:p>
            <a:pPr algn="ctr"/>
            <a:r>
              <a:rPr lang="fr-FR" sz="1500" b="1" dirty="0">
                <a:solidFill>
                  <a:schemeClr val="bg1"/>
                </a:solidFill>
                <a:latin typeface="Proto Grotesk" panose="02000000000000000000" pitchFamily="2" charset="0"/>
              </a:rPr>
              <a:t>1</a:t>
            </a:r>
          </a:p>
        </p:txBody>
      </p:sp>
      <p:sp>
        <p:nvSpPr>
          <p:cNvPr id="21" name="Titre 1">
            <a:extLst>
              <a:ext uri="{FF2B5EF4-FFF2-40B4-BE49-F238E27FC236}">
                <a16:creationId xmlns:a16="http://schemas.microsoft.com/office/drawing/2014/main" id="{BA60509B-3CBD-6642-8923-9E1C5D04B360}"/>
              </a:ext>
            </a:extLst>
          </p:cNvPr>
          <p:cNvSpPr txBox="1">
            <a:spLocks/>
          </p:cNvSpPr>
          <p:nvPr/>
        </p:nvSpPr>
        <p:spPr>
          <a:xfrm>
            <a:off x="237508" y="1806050"/>
            <a:ext cx="6367751" cy="1159572"/>
          </a:xfrm>
          <a:prstGeom prst="rect">
            <a:avLst/>
          </a:prstGeom>
          <a:ln w="38100" cmpd="sng">
            <a:solidFill>
              <a:srgbClr val="DC3471">
                <a:alpha val="25000"/>
              </a:srgbClr>
            </a:solidFill>
            <a:prstDash val="solid"/>
            <a:miter lim="800000"/>
          </a:ln>
        </p:spPr>
        <p:txBody>
          <a:bodyPr vert="horz" lIns="18000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Aft>
                <a:spcPts val="400"/>
              </a:spcAft>
            </a:pPr>
            <a:r>
              <a:rPr lang="fr-FR" sz="1600" b="1" dirty="0">
                <a:solidFill>
                  <a:srgbClr val="DA3471"/>
                </a:solidFill>
                <a:latin typeface="Proto Grotesk" panose="02000000000000000000" pitchFamily="2" charset="0"/>
              </a:rPr>
              <a:t>Un règlement de compte</a:t>
            </a:r>
          </a:p>
          <a:p>
            <a:pPr>
              <a:lnSpc>
                <a:spcPct val="100000"/>
              </a:lnSpc>
              <a:spcAft>
                <a:spcPts val="400"/>
              </a:spcAft>
            </a:pPr>
            <a:r>
              <a:rPr lang="fr-FR" sz="1100" i="1" dirty="0">
                <a:solidFill>
                  <a:srgbClr val="DC3471"/>
                </a:solidFill>
                <a:latin typeface="Proto Grotesk" panose="02000000000000000000" pitchFamily="2" charset="0"/>
              </a:rPr>
              <a:t>Écoutez la chanson. Combien de fois entendez-vous les mots suivants : </a:t>
            </a:r>
          </a:p>
          <a:p>
            <a:pPr algn="ctr">
              <a:lnSpc>
                <a:spcPct val="100000"/>
              </a:lnSpc>
              <a:spcAft>
                <a:spcPts val="600"/>
              </a:spcAft>
            </a:pPr>
            <a:r>
              <a:rPr lang="fr-FR" sz="1100" dirty="0">
                <a:solidFill>
                  <a:srgbClr val="DC3471"/>
                </a:solidFill>
                <a:latin typeface="Proto Grotesk" panose="02000000000000000000" pitchFamily="2" charset="0"/>
              </a:rPr>
              <a:t>Le silence : </a:t>
            </a:r>
            <a:r>
              <a:rPr lang="fr-FR" sz="1100" dirty="0">
                <a:solidFill>
                  <a:srgbClr val="495897"/>
                </a:solidFill>
                <a:latin typeface="Proto Grotesk" panose="02000000000000000000" pitchFamily="2" charset="0"/>
              </a:rPr>
              <a:t>1 fois </a:t>
            </a:r>
            <a:r>
              <a:rPr lang="fr-FR" sz="1100" dirty="0">
                <a:solidFill>
                  <a:srgbClr val="DC3471"/>
                </a:solidFill>
                <a:latin typeface="Proto Grotesk" panose="02000000000000000000" pitchFamily="2" charset="0"/>
              </a:rPr>
              <a:t>/ La distance : </a:t>
            </a:r>
            <a:r>
              <a:rPr lang="fr-FR" sz="1100" dirty="0">
                <a:solidFill>
                  <a:srgbClr val="495897"/>
                </a:solidFill>
                <a:latin typeface="Proto Grotesk" panose="02000000000000000000" pitchFamily="2" charset="0"/>
              </a:rPr>
              <a:t>1 fois </a:t>
            </a:r>
          </a:p>
          <a:p>
            <a:pPr algn="ctr">
              <a:lnSpc>
                <a:spcPct val="100000"/>
              </a:lnSpc>
              <a:spcAft>
                <a:spcPts val="600"/>
              </a:spcAft>
            </a:pPr>
            <a:r>
              <a:rPr lang="fr-FR" sz="1100" dirty="0">
                <a:solidFill>
                  <a:srgbClr val="DC3471"/>
                </a:solidFill>
                <a:latin typeface="Proto Grotesk" panose="02000000000000000000" pitchFamily="2" charset="0"/>
              </a:rPr>
              <a:t>Mourir : </a:t>
            </a:r>
            <a:r>
              <a:rPr lang="fr-FR" sz="1100" dirty="0">
                <a:solidFill>
                  <a:srgbClr val="495897"/>
                </a:solidFill>
                <a:latin typeface="Proto Grotesk" panose="02000000000000000000" pitchFamily="2" charset="0"/>
              </a:rPr>
              <a:t>2 fois </a:t>
            </a:r>
            <a:r>
              <a:rPr lang="fr-FR" sz="1100" dirty="0">
                <a:solidFill>
                  <a:srgbClr val="DC3471"/>
                </a:solidFill>
                <a:latin typeface="Proto Grotesk" panose="02000000000000000000" pitchFamily="2" charset="0"/>
              </a:rPr>
              <a:t>/ Les larmes : </a:t>
            </a:r>
            <a:r>
              <a:rPr lang="fr-FR" sz="1100" dirty="0">
                <a:solidFill>
                  <a:srgbClr val="495897"/>
                </a:solidFill>
                <a:latin typeface="Proto Grotesk" panose="02000000000000000000" pitchFamily="2" charset="0"/>
              </a:rPr>
              <a:t>3 fois </a:t>
            </a:r>
          </a:p>
        </p:txBody>
      </p:sp>
      <p:sp>
        <p:nvSpPr>
          <p:cNvPr id="22" name="ZoneTexte 21">
            <a:extLst>
              <a:ext uri="{FF2B5EF4-FFF2-40B4-BE49-F238E27FC236}">
                <a16:creationId xmlns:a16="http://schemas.microsoft.com/office/drawing/2014/main" id="{FB96E24F-89DD-2949-9E56-9CBD91DB7EE4}"/>
              </a:ext>
            </a:extLst>
          </p:cNvPr>
          <p:cNvSpPr txBox="1"/>
          <p:nvPr/>
        </p:nvSpPr>
        <p:spPr>
          <a:xfrm>
            <a:off x="389633" y="1968970"/>
            <a:ext cx="2571045" cy="178712"/>
          </a:xfrm>
          <a:prstGeom prst="rect">
            <a:avLst/>
          </a:prstGeom>
          <a:solidFill>
            <a:srgbClr val="DA3471">
              <a:alpha val="25000"/>
            </a:srgbClr>
          </a:solidFill>
        </p:spPr>
        <p:txBody>
          <a:bodyPr wrap="square" rtlCol="0">
            <a:spAutoFit/>
          </a:bodyPr>
          <a:lstStyle/>
          <a:p>
            <a:endParaRPr lang="fr-FR" dirty="0"/>
          </a:p>
        </p:txBody>
      </p:sp>
      <p:sp>
        <p:nvSpPr>
          <p:cNvPr id="24" name="Rectangle à coins arrondis 23"/>
          <p:cNvSpPr/>
          <p:nvPr/>
        </p:nvSpPr>
        <p:spPr>
          <a:xfrm>
            <a:off x="438607" y="8194443"/>
            <a:ext cx="6001285" cy="546113"/>
          </a:xfrm>
          <a:prstGeom prst="roundRect">
            <a:avLst>
              <a:gd name="adj" fmla="val 7616"/>
            </a:avLst>
          </a:prstGeom>
          <a:solidFill>
            <a:srgbClr val="C2C6E0"/>
          </a:solidFill>
          <a:ln>
            <a:solidFill>
              <a:srgbClr val="495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rgbClr val="DA3471"/>
                </a:solidFill>
                <a:latin typeface="Proto Grotesk" panose="02000000000000000000" pitchFamily="2" charset="0"/>
              </a:rPr>
              <a:t>De : </a:t>
            </a:r>
            <a:r>
              <a:rPr lang="fr-FR" sz="1100" dirty="0" err="1">
                <a:solidFill>
                  <a:srgbClr val="DA3471"/>
                </a:solidFill>
                <a:latin typeface="Proto Grotesk" panose="02000000000000000000" pitchFamily="2" charset="0"/>
              </a:rPr>
              <a:t>Lomepal</a:t>
            </a:r>
            <a:r>
              <a:rPr lang="fr-FR" sz="1100" dirty="0">
                <a:solidFill>
                  <a:srgbClr val="DA3471"/>
                </a:solidFill>
                <a:latin typeface="Proto Grotesk" panose="02000000000000000000" pitchFamily="2" charset="0"/>
              </a:rPr>
              <a:t> / À : Chérie</a:t>
            </a:r>
          </a:p>
          <a:p>
            <a:r>
              <a:rPr lang="fr-FR" sz="1100" dirty="0">
                <a:solidFill>
                  <a:srgbClr val="495897"/>
                </a:solidFill>
                <a:latin typeface="Proto Grotesk" panose="02000000000000000000" pitchFamily="2" charset="0"/>
              </a:rPr>
              <a:t>« Ma chérie, je suis </a:t>
            </a:r>
            <a:r>
              <a:rPr lang="fr-FR" sz="1100" dirty="0" err="1">
                <a:solidFill>
                  <a:srgbClr val="495897"/>
                </a:solidFill>
                <a:latin typeface="Proto Grotesk" panose="02000000000000000000" pitchFamily="2" charset="0"/>
              </a:rPr>
              <a:t>dsl</a:t>
            </a:r>
            <a:r>
              <a:rPr lang="fr-FR" sz="1100" dirty="0">
                <a:solidFill>
                  <a:srgbClr val="495897"/>
                </a:solidFill>
                <a:latin typeface="Proto Grotesk" panose="02000000000000000000" pitchFamily="2" charset="0"/>
              </a:rPr>
              <a:t>… J’ai un </a:t>
            </a:r>
            <a:r>
              <a:rPr lang="fr-FR" sz="1100" dirty="0" err="1">
                <a:solidFill>
                  <a:srgbClr val="495897"/>
                </a:solidFill>
                <a:latin typeface="Proto Grotesk" panose="02000000000000000000" pitchFamily="2" charset="0"/>
              </a:rPr>
              <a:t>pb</a:t>
            </a:r>
            <a:r>
              <a:rPr lang="fr-FR" sz="1100" dirty="0">
                <a:solidFill>
                  <a:srgbClr val="495897"/>
                </a:solidFill>
                <a:latin typeface="Proto Grotesk" panose="02000000000000000000" pitchFamily="2" charset="0"/>
              </a:rPr>
              <a:t> : </a:t>
            </a:r>
            <a:r>
              <a:rPr lang="fr-FR" sz="1100" dirty="0" err="1">
                <a:solidFill>
                  <a:srgbClr val="495897"/>
                </a:solidFill>
                <a:latin typeface="Proto Grotesk" panose="02000000000000000000" pitchFamily="2" charset="0"/>
              </a:rPr>
              <a:t>Jtm</a:t>
            </a:r>
            <a:r>
              <a:rPr lang="fr-FR" sz="1100" dirty="0">
                <a:solidFill>
                  <a:srgbClr val="495897"/>
                </a:solidFill>
                <a:latin typeface="Proto Grotesk" panose="02000000000000000000" pitchFamily="2" charset="0"/>
              </a:rPr>
              <a:t> ms je ne </a:t>
            </a:r>
            <a:r>
              <a:rPr lang="fr-FR" sz="1100" dirty="0" err="1">
                <a:solidFill>
                  <a:srgbClr val="495897"/>
                </a:solidFill>
                <a:latin typeface="Proto Grotesk" panose="02000000000000000000" pitchFamily="2" charset="0"/>
              </a:rPr>
              <a:t>tm</a:t>
            </a:r>
            <a:r>
              <a:rPr lang="fr-FR" sz="1100" dirty="0">
                <a:solidFill>
                  <a:srgbClr val="495897"/>
                </a:solidFill>
                <a:latin typeface="Proto Grotesk" panose="02000000000000000000" pitchFamily="2" charset="0"/>
              </a:rPr>
              <a:t> plus. Gardons </a:t>
            </a:r>
            <a:r>
              <a:rPr lang="fr-FR" sz="1100" dirty="0" err="1">
                <a:solidFill>
                  <a:srgbClr val="495897"/>
                </a:solidFill>
                <a:latin typeface="Proto Grotesk" panose="02000000000000000000" pitchFamily="2" charset="0"/>
              </a:rPr>
              <a:t>qd</a:t>
            </a:r>
            <a:r>
              <a:rPr lang="fr-FR" sz="1100" dirty="0">
                <a:solidFill>
                  <a:srgbClr val="495897"/>
                </a:solidFill>
                <a:latin typeface="Proto Grotesk" panose="02000000000000000000" pitchFamily="2" charset="0"/>
              </a:rPr>
              <a:t> même les bons souvenirs. </a:t>
            </a:r>
            <a:r>
              <a:rPr lang="fr-FR" sz="1100" dirty="0" err="1">
                <a:solidFill>
                  <a:srgbClr val="495897"/>
                </a:solidFill>
                <a:latin typeface="Proto Grotesk" panose="02000000000000000000" pitchFamily="2" charset="0"/>
              </a:rPr>
              <a:t>Jspr</a:t>
            </a:r>
            <a:r>
              <a:rPr lang="fr-FR" sz="1100" dirty="0">
                <a:solidFill>
                  <a:srgbClr val="495897"/>
                </a:solidFill>
                <a:latin typeface="Proto Grotesk" panose="02000000000000000000" pitchFamily="2" charset="0"/>
              </a:rPr>
              <a:t> que tu ne laisseras pas la N prendre le dessus. »</a:t>
            </a:r>
          </a:p>
        </p:txBody>
      </p:sp>
    </p:spTree>
    <p:extLst>
      <p:ext uri="{BB962C8B-B14F-4D97-AF65-F5344CB8AC3E}">
        <p14:creationId xmlns:p14="http://schemas.microsoft.com/office/powerpoint/2010/main" val="2860564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16AB477944E40BC3673E240C75087" ma:contentTypeVersion="10" ma:contentTypeDescription="Crée un document." ma:contentTypeScope="" ma:versionID="1bca6248b78360d69669ecf0e931ab7f">
  <xsd:schema xmlns:xsd="http://www.w3.org/2001/XMLSchema" xmlns:xs="http://www.w3.org/2001/XMLSchema" xmlns:p="http://schemas.microsoft.com/office/2006/metadata/properties" xmlns:ns2="935ad775-f984-45a7-b231-58f3cfa609e1" xmlns:ns3="a0ff0703-dc0c-4a52-9a64-3f6cf26d1efb" targetNamespace="http://schemas.microsoft.com/office/2006/metadata/properties" ma:root="true" ma:fieldsID="9e532c589581e501c80320787b2b7902" ns2:_="" ns3:_="">
    <xsd:import namespace="935ad775-f984-45a7-b231-58f3cfa609e1"/>
    <xsd:import namespace="a0ff0703-dc0c-4a52-9a64-3f6cf26d1ef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ad775-f984-45a7-b231-58f3cfa60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bae3e488-10cf-462d-9ad7-b947633854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ff0703-dc0c-4a52-9a64-3f6cf26d1ef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505b773-91db-489d-a14c-6fb503dff62d}" ma:internalName="TaxCatchAll" ma:showField="CatchAllData" ma:web="a0ff0703-dc0c-4a52-9a64-3f6cf26d1e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ff0703-dc0c-4a52-9a64-3f6cf26d1efb" xsi:nil="true"/>
    <lcf76f155ced4ddcb4097134ff3c332f xmlns="935ad775-f984-45a7-b231-58f3cfa609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03FD0B9-FB20-4AB1-B308-075DD2D63233}"/>
</file>

<file path=customXml/itemProps2.xml><?xml version="1.0" encoding="utf-8"?>
<ds:datastoreItem xmlns:ds="http://schemas.openxmlformats.org/officeDocument/2006/customXml" ds:itemID="{0DD4B55E-37DF-4D9D-BE7E-B78401856225}"/>
</file>

<file path=customXml/itemProps3.xml><?xml version="1.0" encoding="utf-8"?>
<ds:datastoreItem xmlns:ds="http://schemas.openxmlformats.org/officeDocument/2006/customXml" ds:itemID="{4ABCE858-85E3-4CE7-A08B-003FE6A38929}"/>
</file>

<file path=docProps/app.xml><?xml version="1.0" encoding="utf-8"?>
<Properties xmlns="http://schemas.openxmlformats.org/officeDocument/2006/extended-properties" xmlns:vt="http://schemas.openxmlformats.org/officeDocument/2006/docPropsVTypes">
  <Template>Office Theme</Template>
  <TotalTime>1694</TotalTime>
  <Words>1372</Words>
  <Application>Microsoft Macintosh PowerPoint</Application>
  <PresentationFormat>Format A4 (210 x 297 mm)</PresentationFormat>
  <Paragraphs>127</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Proto Grotesk</vt:lpstr>
      <vt:lpstr>Proto Grotesk Light</vt:lpstr>
      <vt:lpstr>Calibri</vt:lpstr>
      <vt:lpstr>Wingdings 2</vt:lpstr>
      <vt:lpstr>Arial</vt:lpstr>
      <vt:lpstr>Wingdings</vt:lpstr>
      <vt:lpstr>Calibri Light</vt: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173</cp:revision>
  <cp:lastPrinted>2019-08-28T14:42:18Z</cp:lastPrinted>
  <dcterms:created xsi:type="dcterms:W3CDTF">2019-01-29T14:43:52Z</dcterms:created>
  <dcterms:modified xsi:type="dcterms:W3CDTF">2020-02-17T16:07:12Z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0x01010031616AB477944E40BC3673E240C75087</vt:lpwstr>
  </property>
</Properties>
</file>