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799263" cy="9929813"/>
  <p:embeddedFontLst>
    <p:embeddedFont>
      <p:font typeface="Proto Grotesk Light" panose="02000000000000000000" pitchFamily="50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roto Grotesk" panose="02000000000000000000" pitchFamily="50" charset="0"/>
      <p:regular r:id="rId14"/>
      <p:bold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320786-FA42-4973-B61D-C95364239DBC}">
          <p14:sldIdLst>
            <p14:sldId id="256"/>
          </p14:sldIdLst>
        </p14:section>
        <p14:section name="Section sans titre" id="{55191E2A-A5C0-4AFD-98F5-9B39B59F7138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E MOUNIER" initials="LL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897"/>
    <a:srgbClr val="DC3471"/>
    <a:srgbClr val="C2C6E0"/>
    <a:srgbClr val="DA3471"/>
    <a:srgbClr val="6770B1"/>
    <a:srgbClr val="F4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7"/>
    <p:restoredTop sz="94674"/>
  </p:normalViewPr>
  <p:slideViewPr>
    <p:cSldViewPr snapToGrid="0" snapToObjects="1">
      <p:cViewPr>
        <p:scale>
          <a:sx n="180" d="100"/>
          <a:sy n="180" d="100"/>
        </p:scale>
        <p:origin x="618" y="-6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9A51-DAB0-4C61-8418-8C669140346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C7BD-18C9-4AE9-99EE-38C0515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85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45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5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5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0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7D404B-61EE-D246-B347-93B4BCD3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832" y="1163248"/>
            <a:ext cx="1943100" cy="1803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38D9BF-A046-3243-A906-64BC914C8D7F}"/>
              </a:ext>
            </a:extLst>
          </p:cNvPr>
          <p:cNvSpPr txBox="1"/>
          <p:nvPr/>
        </p:nvSpPr>
        <p:spPr>
          <a:xfrm>
            <a:off x="2286000" y="2598484"/>
            <a:ext cx="4330932" cy="58785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Salut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p’tite sœur, c’est moi que v’là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T’imagines bien que si j’suis là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C’est qu’j’ai mon petit cœur qu’est à plat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Je sais, c’est pas la première fois.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Tu sais qu’j’échoue sur ton </a:t>
            </a:r>
            <a:r>
              <a:rPr lang="fr-FR" sz="800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canap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’ 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1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Chaque fois que ma vie dérape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promis j’te lâcherai la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grappe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2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Comment ça, si j’en suis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cap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3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!?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Déjà,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frangin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4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,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j’suis pas ta sœur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bon, passons, ça vient du cœur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Viens t’mettre au chaud à l’intérieur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Va pas prendre froid dans ton malheur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Tu sais que tu es chez toi ici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comment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l’clic-clac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5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se déplie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Les draps sont propres sous le lit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pour le reste, tu fais ta vie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Frangine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4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,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si tu n’existais pas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Faudrait t’inventer, mais pour ça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Faudrait un génie de premier choix !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Pour le loyer tu me diras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Vas-y mollo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6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sur les grands mots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Tu sais que c’n’est pas mon crédo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parle-moi encore une fois d’argent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Je te répudie sur-le-champ !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Coloc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7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de sang, famille Clic-Clac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Petite sœur de cœur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Frangin de malheur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Quand tu te ronges les sangs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8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Je te mettrais des claques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9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Coloc de sang, famille Clic-Clac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Faux frère au petit cœur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Frangine bonheur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Je me sens comme un enfant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Quand j’te mets les nerfs en </a:t>
            </a:r>
            <a:r>
              <a:rPr lang="fr-FR" sz="800" i="1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vrac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10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J’ai dû quitter ma Normandie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La Seine et mon côté du lit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a fait l’erreur de ma vie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</a:t>
            </a:r>
            <a:r>
              <a:rPr lang="fr-FR" sz="800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p’t’être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sauvé la sienne aussi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Dis, tu l’aimais bien celle-là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Tu disais qu’elle était pour moi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Que cette fois j’avais fait l’bon choix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j’étais d’accord avec toi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9B4AEF-908E-FA40-873A-07CECC5D7AFC}"/>
              </a:ext>
            </a:extLst>
          </p:cNvPr>
          <p:cNvSpPr txBox="1"/>
          <p:nvPr/>
        </p:nvSpPr>
        <p:spPr>
          <a:xfrm>
            <a:off x="2286000" y="1273410"/>
            <a:ext cx="4330932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10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P’tite sœur</a:t>
            </a:r>
            <a:endParaRPr lang="fr-FR" sz="360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225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Léonid</a:t>
            </a:r>
            <a:endParaRPr lang="fr-FR" sz="225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24A12A-6703-4546-84B6-7A8679606609}"/>
              </a:ext>
            </a:extLst>
          </p:cNvPr>
          <p:cNvSpPr txBox="1"/>
          <p:nvPr/>
        </p:nvSpPr>
        <p:spPr>
          <a:xfrm>
            <a:off x="364435" y="5728242"/>
            <a:ext cx="1836000" cy="3323987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 </a:t>
            </a:r>
            <a:r>
              <a:rPr lang="fr-FR" sz="700" b="1" dirty="0" err="1" smtClean="0">
                <a:solidFill>
                  <a:schemeClr val="bg1"/>
                </a:solidFill>
                <a:latin typeface="Proto Grotesk Light" panose="02000000000000000000" pitchFamily="50" charset="0"/>
              </a:rPr>
              <a:t>canap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’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 smtClean="0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.) un canapé.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2.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Lâcher la grappe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laisser tranquille.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3.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Être cap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être capable.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4.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Un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frangin, une frangine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un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frère, une sœur.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5.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 clic-clac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un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canapé-lit.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6.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Y aller mollo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agir </a:t>
            </a:r>
            <a:r>
              <a:rPr lang="fr-FR" sz="700" dirty="0" err="1" smtClean="0">
                <a:solidFill>
                  <a:schemeClr val="bg1"/>
                </a:solidFill>
                <a:latin typeface="Proto Grotesk Light" panose="02000000000000000000" pitchFamily="50" charset="0"/>
              </a:rPr>
              <a:t>san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 se presser, tranquillement.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7.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Un </a:t>
            </a:r>
            <a:r>
              <a:rPr lang="fr-FR" sz="700" b="1" dirty="0" err="1" smtClean="0">
                <a:solidFill>
                  <a:schemeClr val="bg1"/>
                </a:solidFill>
                <a:latin typeface="Proto Grotesk Light" panose="02000000000000000000" pitchFamily="50" charset="0"/>
              </a:rPr>
              <a:t>ccoloc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’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un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colocataire.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8.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Se ronger les sangs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se faire du souci, être inquiet.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9.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Une claque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une gifle.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10.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Mettre les nerfs en vrac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énerver.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11.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Faire le con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avoir un comportement stupide.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12.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 bled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 village, un endroit perdu.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13.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Foutre le cafard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déprimer.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14.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Des balais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des années.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15.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Planquer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cacher.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16.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La crasse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la saleté.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17.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 gamin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 enfant.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18.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Ruminer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repenser toujours à la même chose.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19.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La trombine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le visage.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20.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Un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frérot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un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frère.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21.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Une piaule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une chambre.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55C5316-5EB7-0D46-B2AE-4D3BD5F57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8392">
            <a:off x="957952" y="2452606"/>
            <a:ext cx="1334360" cy="140928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BDBCB5F-3491-3548-A702-A05F140C9E36}"/>
              </a:ext>
            </a:extLst>
          </p:cNvPr>
          <p:cNvSpPr txBox="1"/>
          <p:nvPr/>
        </p:nvSpPr>
        <p:spPr>
          <a:xfrm>
            <a:off x="2392018" y="8839200"/>
            <a:ext cx="4224914" cy="200055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Proto Grotesk" panose="02000000000000000000" pitchFamily="2" charset="0"/>
              </a:rPr>
              <a:t>© </a:t>
            </a:r>
            <a:r>
              <a:rPr lang="en-US" sz="700" dirty="0" err="1" smtClean="0">
                <a:solidFill>
                  <a:schemeClr val="bg1"/>
                </a:solidFill>
                <a:latin typeface="Proto Grotesk" panose="02000000000000000000" pitchFamily="2" charset="0"/>
              </a:rPr>
              <a:t>L’Atelier</a:t>
            </a:r>
            <a:r>
              <a:rPr lang="en-US" sz="700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 du </a:t>
            </a:r>
            <a:r>
              <a:rPr lang="en-US" sz="700" dirty="0" err="1" smtClean="0">
                <a:solidFill>
                  <a:schemeClr val="bg1"/>
                </a:solidFill>
                <a:latin typeface="Proto Grotesk" panose="02000000000000000000" pitchFamily="2" charset="0"/>
              </a:rPr>
              <a:t>Pélmican</a:t>
            </a:r>
            <a:r>
              <a:rPr lang="en-US" sz="700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 / People like you Records</a:t>
            </a:r>
            <a:endParaRPr lang="fr-FR" sz="700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325072" y="7071294"/>
            <a:ext cx="8289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Magali </a:t>
            </a:r>
            <a:r>
              <a:rPr lang="fr-FR" sz="500" dirty="0" err="1" smtClean="0">
                <a:solidFill>
                  <a:srgbClr val="6770B1"/>
                </a:solidFill>
              </a:rPr>
              <a:t>Delcombel</a:t>
            </a:r>
            <a:endParaRPr lang="fr-FR" sz="500" dirty="0">
              <a:solidFill>
                <a:srgbClr val="6770B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8DBDBC-3793-4543-97EA-BB58A45D6E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4856733">
            <a:off x="5924594" y="6579826"/>
            <a:ext cx="744998" cy="6914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6" y="1055680"/>
            <a:ext cx="1764000" cy="176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6561" y="2591336"/>
            <a:ext cx="24507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C’est vrai que je l’aimais bien ta blonde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c’est pas non plus la Joconde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On est plus d’7 milliards dans l’monde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T’en trouveras d’autres qui te correspondent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Puis t’connaissant, t’as dû faire l’con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11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Incapable de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concessions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Si ça peut t’servir de leçon…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Maintenant, regarde à l’horizon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j’peux pas regarder au loin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Y a des montagnes aux quatre coins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De c’bled1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2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pourri ou j’ne m’sens bien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Que dans ton deux pièces salle de bain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qu’est-ce qu’elle t’a fait c’te pauvre ville ?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est pas pire que Nantes ou Lille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compte d’ailleurs de très beaux squares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Va faire un tour, tu m’fous l’cafard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13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! </a:t>
            </a:r>
          </a:p>
          <a:p>
            <a:endParaRPr lang="fr-FR" sz="800" dirty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Refrain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Plus d’quarante balais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14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entassés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tant d’poussière accumulée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Le grand ménage du temps qui passe 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Sous l’tapis a planqué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15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ma crasse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16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En vieux gamin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17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pas terminé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La seule chose dont j’ai accouché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C’t’une poignée d’chansons mal ficelées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Pas lourd pour une postérité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Bonhomme il est sept heures et demie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J’ai rien contre la philosophie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là tout d’suite, au saut du lit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J’ai besoin d’un peu de répit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Puis tu veux pas t’faire une tartine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Plutôt qu’d’enfumer ma cuisine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C’est une chose que tu rumines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18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Là c’est ta santé que tu ruines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toi p’tite sœur c’est pas pareil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Tout ça t’dépasse, t’es un soleil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Rien qu’voir ta trombine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19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au réveil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Allège le poids de la veille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Frérot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20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faut te le dire comment ?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J’suis ni ta sœur ni ta maman !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Va ranger ta piaule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21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maintenant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C’est mon salon accessoirement</a:t>
            </a:r>
          </a:p>
          <a:p>
            <a:endParaRPr lang="fr-FR" sz="800" dirty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Refrain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B8E713-1F74-B94C-AD4C-6E2A309100BB}"/>
              </a:ext>
            </a:extLst>
          </p:cNvPr>
          <p:cNvSpPr txBox="1"/>
          <p:nvPr/>
        </p:nvSpPr>
        <p:spPr>
          <a:xfrm>
            <a:off x="364435" y="3082824"/>
            <a:ext cx="1836000" cy="2585323"/>
          </a:xfrm>
          <a:prstGeom prst="rect">
            <a:avLst/>
          </a:prstGeom>
          <a:solidFill>
            <a:srgbClr val="DA3471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fr-FR" sz="135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50" b="1" dirty="0">
                <a:solidFill>
                  <a:srgbClr val="DA3471"/>
                </a:solidFill>
                <a:latin typeface="Proto Grotesk" panose="02000000000000000000" pitchFamily="2" charset="0"/>
              </a:rPr>
              <a:t>Biographie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Léonid, c’est tout d’abord Fabien </a:t>
            </a:r>
            <a:r>
              <a:rPr lang="fr-FR" sz="750" dirty="0" err="1">
                <a:solidFill>
                  <a:srgbClr val="DA3471"/>
                </a:solidFill>
                <a:latin typeface="Proto Grotesk" panose="02000000000000000000" pitchFamily="2" charset="0"/>
              </a:rPr>
              <a:t>Daïan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, ancien guitariste du groupe </a:t>
            </a:r>
            <a:r>
              <a:rPr lang="fr-FR" sz="750" dirty="0" err="1">
                <a:solidFill>
                  <a:srgbClr val="DA3471"/>
                </a:solidFill>
                <a:latin typeface="Proto Grotesk" panose="02000000000000000000" pitchFamily="2" charset="0"/>
              </a:rPr>
              <a:t>Sinsemilia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, auteur, compositeur et interprète qui réalise aujourd’hui son projet d’enfance : écrire ses propres chansons et les chanter lui-même. Léonid, c’est aussi Rémi D’Aversa, véritable homme-orchestre.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Léonid, c’est enfin le surnom que le père de Fabien lui donnait petit et le pseudonyme qu’il a choisi pour ce duo de cousins créé en 2013.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« </a:t>
            </a:r>
            <a:r>
              <a:rPr lang="fr-FR" sz="750" dirty="0" err="1">
                <a:solidFill>
                  <a:srgbClr val="DA3471"/>
                </a:solidFill>
                <a:latin typeface="Proto Grotesk" panose="02000000000000000000" pitchFamily="2" charset="0"/>
              </a:rPr>
              <a:t>P’ite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 sœur »,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un duo la « frangine » </a:t>
            </a:r>
            <a:r>
              <a:rPr lang="fr-FR" sz="750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Djazia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750" dirty="0" err="1">
                <a:solidFill>
                  <a:srgbClr val="DA3471"/>
                </a:solidFill>
                <a:latin typeface="Proto Grotesk" panose="02000000000000000000" pitchFamily="2" charset="0"/>
              </a:rPr>
              <a:t>Satour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,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est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une ode à l’amitié fraternelle et inconditionnelle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.</a:t>
            </a:r>
            <a:endParaRPr lang="fr-FR" sz="75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Site officiel de l’artiste : https://www.leonid.fr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/. </a:t>
            </a:r>
            <a:endParaRPr lang="fr-FR" sz="75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F9718A-EF7A-2349-B1E9-4ACA9F47F451}"/>
              </a:ext>
            </a:extLst>
          </p:cNvPr>
          <p:cNvSpPr txBox="1"/>
          <p:nvPr/>
        </p:nvSpPr>
        <p:spPr>
          <a:xfrm>
            <a:off x="2043952" y="796067"/>
            <a:ext cx="3265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P’tite sœur </a:t>
            </a:r>
            <a:r>
              <a:rPr lang="fr-FR" sz="11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Léonid</a:t>
            </a:r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3B1BC1-EE33-7547-B534-841688DD2F1F}"/>
              </a:ext>
            </a:extLst>
          </p:cNvPr>
          <p:cNvSpPr txBox="1"/>
          <p:nvPr/>
        </p:nvSpPr>
        <p:spPr>
          <a:xfrm>
            <a:off x="1083730" y="1428684"/>
            <a:ext cx="540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L’amitié</a:t>
            </a:r>
            <a:endParaRPr lang="fr-FR" sz="21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E4A591-2B1B-1349-AD08-71D3FAE0E979}"/>
              </a:ext>
            </a:extLst>
          </p:cNvPr>
          <p:cNvSpPr txBox="1"/>
          <p:nvPr/>
        </p:nvSpPr>
        <p:spPr>
          <a:xfrm>
            <a:off x="273551" y="2345649"/>
            <a:ext cx="3494351" cy="1845973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Mise en route</a:t>
            </a: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Écrire au tableau 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: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  « Pour moi, un véritable ami, c’est… ».</a:t>
            </a:r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Complétez cette phrase avec un nom, un adjectif ou une phrase. Expliquez votre proposition.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.</a:t>
            </a:r>
            <a:endParaRPr lang="fr-FR" sz="1300" i="1" dirty="0" smtClean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A4ECC1-9F69-9C47-B290-0EFDD84CC303}"/>
              </a:ext>
            </a:extLst>
          </p:cNvPr>
          <p:cNvSpPr txBox="1"/>
          <p:nvPr/>
        </p:nvSpPr>
        <p:spPr>
          <a:xfrm>
            <a:off x="3490484" y="2363516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F3DF4F-93B9-A940-B5DA-9CE7D19C3728}"/>
              </a:ext>
            </a:extLst>
          </p:cNvPr>
          <p:cNvSpPr txBox="1"/>
          <p:nvPr/>
        </p:nvSpPr>
        <p:spPr>
          <a:xfrm>
            <a:off x="269826" y="4740786"/>
            <a:ext cx="3498076" cy="2446137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Découverte de la chanson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Écouter la chanson.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Combien de personnes entendez-vous ? Qui sont-elles ? 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Mise </a:t>
            </a:r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en commun.</a:t>
            </a:r>
          </a:p>
          <a:p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Avec les paroles :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D’après les paroles, pour quelles raisons le « frère » arrive-t-il chez sa « sœur » ?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.</a:t>
            </a:r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882648-4A70-7347-8841-F94075F60CA3}"/>
              </a:ext>
            </a:extLst>
          </p:cNvPr>
          <p:cNvSpPr txBox="1"/>
          <p:nvPr/>
        </p:nvSpPr>
        <p:spPr>
          <a:xfrm>
            <a:off x="3494231" y="4765152"/>
            <a:ext cx="261712" cy="313846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D62B50-71DE-9D4C-9AFB-FAB391761146}"/>
              </a:ext>
            </a:extLst>
          </p:cNvPr>
          <p:cNvSpPr txBox="1"/>
          <p:nvPr/>
        </p:nvSpPr>
        <p:spPr>
          <a:xfrm>
            <a:off x="3886207" y="2362901"/>
            <a:ext cx="2722125" cy="3046301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Expression orale</a:t>
            </a: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Constituer des binômes.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Un(e) ami(e) que vous n’avez pas vu(e) depuis longtemps arrive chez vous un soir, sans prévenir, et vous demande de l’héberger quelque temps. 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Imaginez la scène : il ou elle vous explique les raisons de sa venue et vous réagissez. Vous acceptez ou refusez de l’héberger.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52B9A7-E98E-8C41-A0F2-E6F7185D1835}"/>
              </a:ext>
            </a:extLst>
          </p:cNvPr>
          <p:cNvSpPr txBox="1"/>
          <p:nvPr/>
        </p:nvSpPr>
        <p:spPr>
          <a:xfrm>
            <a:off x="6359790" y="2383272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68FDAC-0672-2A46-98A3-B78F40D4BCBC}"/>
              </a:ext>
            </a:extLst>
          </p:cNvPr>
          <p:cNvSpPr txBox="1"/>
          <p:nvPr/>
        </p:nvSpPr>
        <p:spPr>
          <a:xfrm>
            <a:off x="3886207" y="5529553"/>
            <a:ext cx="2722125" cy="1645918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Expression écrite</a:t>
            </a:r>
            <a:endParaRPr lang="fr-FR" sz="15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« C’est dans le besoin qu’on reconnaît ses vrais amis. » Comment comprenez-vous ce proverbe ? Êtes-vous d’accord ? Expliquez.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93B7558-EA45-5F48-90F6-D9456AEF56A5}"/>
              </a:ext>
            </a:extLst>
          </p:cNvPr>
          <p:cNvSpPr txBox="1"/>
          <p:nvPr/>
        </p:nvSpPr>
        <p:spPr>
          <a:xfrm>
            <a:off x="6360507" y="5548217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BA0642-FF56-5642-91CA-0FAF04C46997}"/>
              </a:ext>
            </a:extLst>
          </p:cNvPr>
          <p:cNvSpPr txBox="1"/>
          <p:nvPr/>
        </p:nvSpPr>
        <p:spPr>
          <a:xfrm>
            <a:off x="273551" y="7312167"/>
            <a:ext cx="6334781" cy="1194512"/>
          </a:xfrm>
          <a:prstGeom prst="rect">
            <a:avLst/>
          </a:prstGeom>
          <a:solidFill>
            <a:srgbClr val="495897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Pour aller plus loin</a:t>
            </a:r>
          </a:p>
          <a:p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Découvrez </a:t>
            </a:r>
            <a:r>
              <a:rPr lang="fr-FR" sz="1200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Du vent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, le nouvel album du groupe Léonid sur leur site : </a:t>
            </a:r>
            <a:r>
              <a:rPr lang="fr-FR" sz="1200" i="1" dirty="0">
                <a:solidFill>
                  <a:schemeClr val="bg1"/>
                </a:solidFill>
                <a:latin typeface="Proto Grotesk" panose="02000000000000000000" pitchFamily="2" charset="0"/>
              </a:rPr>
              <a:t>https://leonid.bandcamp.com/album/du-vent. 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Quelle chanson préférez-vous ? Pourquoi ?</a:t>
            </a:r>
            <a:endParaRPr lang="fr-FR" sz="1200" i="1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86408" y="7117276"/>
            <a:ext cx="7516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Magali </a:t>
            </a:r>
            <a:r>
              <a:rPr lang="fr-FR" sz="500" dirty="0" err="1" smtClean="0">
                <a:solidFill>
                  <a:srgbClr val="6770B1"/>
                </a:solidFill>
              </a:rPr>
              <a:t>Delcombel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3D5DA9-E610-F54C-88B9-C6FCA5533DB4}"/>
              </a:ext>
            </a:extLst>
          </p:cNvPr>
          <p:cNvSpPr txBox="1"/>
          <p:nvPr/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Léonid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P’tite sœur 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091D16-9BDA-1146-82B3-BBACE12470A7}"/>
              </a:ext>
            </a:extLst>
          </p:cNvPr>
          <p:cNvSpPr txBox="1"/>
          <p:nvPr/>
        </p:nvSpPr>
        <p:spPr>
          <a:xfrm>
            <a:off x="237508" y="3343611"/>
            <a:ext cx="6362417" cy="2027185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Frangin de malheur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05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la chanson. Barrez les informations fausses.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L’homme arrive chez sa 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« sœur » 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après une peine de cœur.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C’est la 1</a:t>
            </a:r>
            <a:r>
              <a:rPr lang="fr-FR" sz="1050" baseline="300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re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fois qu’il arrive à l’improviste chez sa sœur. 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Sa sœur l’accueille froidement.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L’homme n’a pas le moral et se plaint de sa situation.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La sœur habite dans une grande maison à Nantes.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La 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« sœur » 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est agacée de la situation, mais reste bienveillante.</a:t>
            </a:r>
            <a:endParaRPr lang="fr-FR" sz="105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75F8A0-79ED-364A-BAE8-13E3C4738252}"/>
              </a:ext>
            </a:extLst>
          </p:cNvPr>
          <p:cNvSpPr txBox="1"/>
          <p:nvPr/>
        </p:nvSpPr>
        <p:spPr>
          <a:xfrm>
            <a:off x="237508" y="5499614"/>
            <a:ext cx="6348701" cy="1558715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Famille Clic-Clac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le refrain. Retrouvez le sens de chaque mot ou expression.</a:t>
            </a: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1. Un frangin =                    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un copain	                  un voisin                     un frère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2. Se ronger les sangs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=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tuer 	                  être inquiet	   être stressé 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3. Mettre des claques =  mordre 	                  gifler 	   faire une caresser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4. Mettre les nerfs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en vrac =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énerver 	                  frapper 	   stresser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397140-DB3F-3C44-8B2E-9D76CED5A535}"/>
              </a:ext>
            </a:extLst>
          </p:cNvPr>
          <p:cNvSpPr txBox="1"/>
          <p:nvPr/>
        </p:nvSpPr>
        <p:spPr>
          <a:xfrm>
            <a:off x="6320930" y="336408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9AE6EAA-3432-4246-8022-98DCDBB80060}"/>
              </a:ext>
            </a:extLst>
          </p:cNvPr>
          <p:cNvSpPr txBox="1"/>
          <p:nvPr/>
        </p:nvSpPr>
        <p:spPr>
          <a:xfrm>
            <a:off x="3221666" y="7195515"/>
            <a:ext cx="3326006" cy="1440000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P’tite sœur de cœur 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Votre sœur de cœur  vous a accueilli(e) quelques jours chez elle, sur son clic-clac. 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Écrivez-lui 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un message pour la remercier de son accueil, de son soutien et de son amitié.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8C8829-F705-844E-80E5-FFE650145CFD}"/>
              </a:ext>
            </a:extLst>
          </p:cNvPr>
          <p:cNvSpPr txBox="1"/>
          <p:nvPr/>
        </p:nvSpPr>
        <p:spPr>
          <a:xfrm>
            <a:off x="237508" y="7195515"/>
            <a:ext cx="2835301" cy="14400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Amitié, fraternité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« Un frère ne peut pas être un ami, mais un ami sera toujours un frère. » Comment comprenez-vous cette citation de Benjamin Franklin. Êtes-vous d’accord ?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0CCCFD-BDDE-4443-8AB0-30FC1160C1F9}"/>
              </a:ext>
            </a:extLst>
          </p:cNvPr>
          <p:cNvSpPr txBox="1"/>
          <p:nvPr/>
        </p:nvSpPr>
        <p:spPr>
          <a:xfrm>
            <a:off x="6272095" y="7214487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FF3031-F05D-F24B-B874-98A02DB94160}"/>
              </a:ext>
            </a:extLst>
          </p:cNvPr>
          <p:cNvSpPr txBox="1"/>
          <p:nvPr/>
        </p:nvSpPr>
        <p:spPr>
          <a:xfrm>
            <a:off x="6311607" y="5518664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8E809DE-7959-9A4F-8660-1504E8D729D6}"/>
              </a:ext>
            </a:extLst>
          </p:cNvPr>
          <p:cNvSpPr txBox="1"/>
          <p:nvPr/>
        </p:nvSpPr>
        <p:spPr>
          <a:xfrm>
            <a:off x="2797235" y="7213527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89634" y="3487702"/>
            <a:ext cx="1992059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403743" y="7409496"/>
            <a:ext cx="2052000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29318" y="7409040"/>
            <a:ext cx="1840734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01809" y="5714366"/>
            <a:ext cx="1804447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A23782-5CF7-F84F-A586-7516DF6CE67E}"/>
              </a:ext>
            </a:extLst>
          </p:cNvPr>
          <p:cNvSpPr txBox="1"/>
          <p:nvPr/>
        </p:nvSpPr>
        <p:spPr>
          <a:xfrm>
            <a:off x="6325732" y="182983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/>
        </p:nvSpPr>
        <p:spPr>
          <a:xfrm>
            <a:off x="237508" y="1806048"/>
            <a:ext cx="6367751" cy="140400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Avec des sons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Écoutez les 40 premières secondes de la chanson et relevez  les mots qui se terminent :</a:t>
            </a:r>
          </a:p>
          <a:p>
            <a:pPr marL="171450" indent="-1714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par le son [a] comme « panda » : </a:t>
            </a:r>
            <a:r>
              <a:rPr lang="fr-FR" sz="1100" dirty="0" smtClean="0">
                <a:solidFill>
                  <a:srgbClr val="DC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</a:t>
            </a:r>
          </a:p>
          <a:p>
            <a:pPr marL="171450" indent="-1714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par le son [</a:t>
            </a:r>
            <a:r>
              <a:rPr lang="fr-FR" sz="1100" dirty="0" err="1" smtClean="0">
                <a:solidFill>
                  <a:srgbClr val="DC3471"/>
                </a:solidFill>
                <a:latin typeface="Proto Grotesk" panose="02000000000000000000" pitchFamily="2" charset="0"/>
              </a:rPr>
              <a:t>ap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] comme « nappe » : </a:t>
            </a:r>
            <a:r>
              <a:rPr lang="fr-FR" sz="1100" dirty="0" smtClean="0">
                <a:solidFill>
                  <a:srgbClr val="DC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pPr marL="171450" indent="-1714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par le son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[</a:t>
            </a:r>
            <a:r>
              <a:rPr lang="fr-FR" sz="1100" dirty="0" err="1">
                <a:solidFill>
                  <a:srgbClr val="DC3471"/>
                </a:solidFill>
                <a:latin typeface="Proto Grotesk" panose="02000000000000000000" pitchFamily="2" charset="0"/>
              </a:rPr>
              <a:t>œʁ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] comme « fleur » : </a:t>
            </a:r>
            <a:r>
              <a:rPr lang="fr-FR" sz="1100" dirty="0" smtClean="0">
                <a:solidFill>
                  <a:srgbClr val="DC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96E24F-89DD-2949-9E56-9CBD91DB7EE4}"/>
              </a:ext>
            </a:extLst>
          </p:cNvPr>
          <p:cNvSpPr txBox="1"/>
          <p:nvPr/>
        </p:nvSpPr>
        <p:spPr>
          <a:xfrm>
            <a:off x="389634" y="1974286"/>
            <a:ext cx="1524226" cy="178712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86408" y="7117276"/>
            <a:ext cx="7516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Magali </a:t>
            </a:r>
            <a:r>
              <a:rPr lang="fr-FR" sz="500" dirty="0" err="1" smtClean="0">
                <a:solidFill>
                  <a:srgbClr val="6770B1"/>
                </a:solidFill>
              </a:rPr>
              <a:t>Delcombel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286408" y="7117276"/>
            <a:ext cx="7516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Magali </a:t>
            </a:r>
            <a:r>
              <a:rPr lang="fr-FR" sz="500" dirty="0" err="1" smtClean="0">
                <a:solidFill>
                  <a:srgbClr val="6770B1"/>
                </a:solidFill>
              </a:rPr>
              <a:t>Delcombel</a:t>
            </a:r>
            <a:endParaRPr lang="fr-FR" sz="500" dirty="0">
              <a:solidFill>
                <a:srgbClr val="6770B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091D16-9BDA-1146-82B3-BBACE12470A7}"/>
              </a:ext>
            </a:extLst>
          </p:cNvPr>
          <p:cNvSpPr txBox="1"/>
          <p:nvPr/>
        </p:nvSpPr>
        <p:spPr>
          <a:xfrm>
            <a:off x="237508" y="3343611"/>
            <a:ext cx="6362417" cy="2027185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Frangin de malheur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05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la chanson. Barrez les informations fausses.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L’homme arrive chez sa 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« sœur » 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après une peine de cœur.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strike="sngStrike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C’est la 1</a:t>
            </a:r>
            <a:r>
              <a:rPr lang="fr-FR" sz="1050" strike="sngStrike" baseline="300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re</a:t>
            </a:r>
            <a:r>
              <a:rPr lang="fr-FR" sz="1050" strike="sngStrike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 fois qu’il arrive à l’improviste chez sa sœur. 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strike="sngStrike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Sa sœur l’accueille froidement.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L’homme n’a pas le moral et se plaint de sa situation.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strike="sngStrike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La sœur habite dans une grande maison à Nantes.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La 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« sœur » </a:t>
            </a:r>
            <a:r>
              <a:rPr lang="fr-FR" sz="10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est agacée de la situation, mais reste bienveillante.</a:t>
            </a:r>
            <a:endParaRPr lang="fr-FR" sz="105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75F8A0-79ED-364A-BAE8-13E3C4738252}"/>
              </a:ext>
            </a:extLst>
          </p:cNvPr>
          <p:cNvSpPr txBox="1"/>
          <p:nvPr/>
        </p:nvSpPr>
        <p:spPr>
          <a:xfrm>
            <a:off x="237508" y="5499614"/>
            <a:ext cx="6348701" cy="1558715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Famille Clic-Clac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le refrain. Retrouvez le sens de chaque mot ou expression.</a:t>
            </a: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1. Un frangin =                    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un copain	                  un voisin                  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un frère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2. Se ronger les sangs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=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tuer 	               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être inquiet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   être stressé 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3. Mettre des claques =  mordre 	               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gifler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	   faire une caresser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4. Mettre les nerfs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en vrac =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énerver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	                  frapper 	   stresser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397140-DB3F-3C44-8B2E-9D76CED5A535}"/>
              </a:ext>
            </a:extLst>
          </p:cNvPr>
          <p:cNvSpPr txBox="1"/>
          <p:nvPr/>
        </p:nvSpPr>
        <p:spPr>
          <a:xfrm>
            <a:off x="6320930" y="336408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9AE6EAA-3432-4246-8022-98DCDBB80060}"/>
              </a:ext>
            </a:extLst>
          </p:cNvPr>
          <p:cNvSpPr txBox="1"/>
          <p:nvPr/>
        </p:nvSpPr>
        <p:spPr>
          <a:xfrm>
            <a:off x="3221666" y="7195515"/>
            <a:ext cx="3326006" cy="1440000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P’tite sœur de cœur 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Votre sœur de cœur  vous a accueilli(e) quelques jours chez elle, sur son clic-clac. 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Écrivez-lui 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un message pour la remercier de son accueil, de son soutien et de son amitié.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8C8829-F705-844E-80E5-FFE650145CFD}"/>
              </a:ext>
            </a:extLst>
          </p:cNvPr>
          <p:cNvSpPr txBox="1"/>
          <p:nvPr/>
        </p:nvSpPr>
        <p:spPr>
          <a:xfrm>
            <a:off x="237508" y="7195515"/>
            <a:ext cx="2835301" cy="14400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Amitié, fraternité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« Un frère ne peut pas être un ami, mais un ami sera toujours un frère. » Comment comprenez-vous cette citation de Benjamin Franklin. Êtes-vous d’accord ?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0CCCFD-BDDE-4443-8AB0-30FC1160C1F9}"/>
              </a:ext>
            </a:extLst>
          </p:cNvPr>
          <p:cNvSpPr txBox="1"/>
          <p:nvPr/>
        </p:nvSpPr>
        <p:spPr>
          <a:xfrm>
            <a:off x="6272095" y="7214487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FF3031-F05D-F24B-B874-98A02DB94160}"/>
              </a:ext>
            </a:extLst>
          </p:cNvPr>
          <p:cNvSpPr txBox="1"/>
          <p:nvPr/>
        </p:nvSpPr>
        <p:spPr>
          <a:xfrm>
            <a:off x="6311607" y="5518664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8E809DE-7959-9A4F-8660-1504E8D729D6}"/>
              </a:ext>
            </a:extLst>
          </p:cNvPr>
          <p:cNvSpPr txBox="1"/>
          <p:nvPr/>
        </p:nvSpPr>
        <p:spPr>
          <a:xfrm>
            <a:off x="2797235" y="7213527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89634" y="3487702"/>
            <a:ext cx="1992059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403743" y="7409496"/>
            <a:ext cx="2052000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29318" y="7409040"/>
            <a:ext cx="1840734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01809" y="5714366"/>
            <a:ext cx="1804447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A23782-5CF7-F84F-A586-7516DF6CE67E}"/>
              </a:ext>
            </a:extLst>
          </p:cNvPr>
          <p:cNvSpPr txBox="1"/>
          <p:nvPr/>
        </p:nvSpPr>
        <p:spPr>
          <a:xfrm>
            <a:off x="6325732" y="182983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/>
        </p:nvSpPr>
        <p:spPr>
          <a:xfrm>
            <a:off x="237508" y="1806048"/>
            <a:ext cx="6367751" cy="140400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Avec des sons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Écoutez les 40 premières secondes de la chanson et relevez  les mots qui se terminent :</a:t>
            </a:r>
          </a:p>
          <a:p>
            <a:pPr marL="171450" indent="-1714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par le son [a] comme « panda » :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voilà, là, plat, fois</a:t>
            </a:r>
          </a:p>
          <a:p>
            <a:pPr marL="171450" indent="-1714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par le son [</a:t>
            </a:r>
            <a:r>
              <a:rPr lang="fr-FR" sz="1100" dirty="0" err="1" smtClean="0">
                <a:solidFill>
                  <a:srgbClr val="DC3471"/>
                </a:solidFill>
                <a:latin typeface="Proto Grotesk" panose="02000000000000000000" pitchFamily="2" charset="0"/>
              </a:rPr>
              <a:t>ap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] comme « nappe » : </a:t>
            </a:r>
            <a:r>
              <a:rPr lang="fr-FR" sz="1100" dirty="0" err="1" smtClean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canap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’, dérape, grappe, cap</a:t>
            </a:r>
            <a:endParaRPr lang="fr-FR" sz="1100" dirty="0">
              <a:solidFill>
                <a:srgbClr val="495897"/>
              </a:solidFill>
              <a:latin typeface="Proto Grotesk" panose="020000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par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le son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[</a:t>
            </a:r>
            <a:r>
              <a:rPr lang="fr-FR" sz="1100" dirty="0" err="1">
                <a:solidFill>
                  <a:srgbClr val="DC3471"/>
                </a:solidFill>
                <a:latin typeface="Proto Grotesk" panose="02000000000000000000" pitchFamily="2" charset="0"/>
              </a:rPr>
              <a:t>œʁ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] comme « fleur » :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sœur, cœur, intérieur, malheur </a:t>
            </a:r>
            <a:endParaRPr lang="fr-FR" sz="1100" dirty="0">
              <a:solidFill>
                <a:srgbClr val="495897"/>
              </a:solidFill>
              <a:latin typeface="Proto Grotesk" panose="020000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B96E24F-89DD-2949-9E56-9CBD91DB7EE4}"/>
              </a:ext>
            </a:extLst>
          </p:cNvPr>
          <p:cNvSpPr txBox="1"/>
          <p:nvPr/>
        </p:nvSpPr>
        <p:spPr>
          <a:xfrm>
            <a:off x="389634" y="1974286"/>
            <a:ext cx="1524226" cy="178712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B3D5DA9-E610-F54C-88B9-C6FCA5533DB4}"/>
              </a:ext>
            </a:extLst>
          </p:cNvPr>
          <p:cNvSpPr txBox="1"/>
          <p:nvPr/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Léonid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P’tite sœur 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16AB477944E40BC3673E240C75087" ma:contentTypeVersion="10" ma:contentTypeDescription="Crée un document." ma:contentTypeScope="" ma:versionID="1bca6248b78360d69669ecf0e931ab7f">
  <xsd:schema xmlns:xsd="http://www.w3.org/2001/XMLSchema" xmlns:xs="http://www.w3.org/2001/XMLSchema" xmlns:p="http://schemas.microsoft.com/office/2006/metadata/properties" xmlns:ns2="935ad775-f984-45a7-b231-58f3cfa609e1" xmlns:ns3="a0ff0703-dc0c-4a52-9a64-3f6cf26d1efb" targetNamespace="http://schemas.microsoft.com/office/2006/metadata/properties" ma:root="true" ma:fieldsID="9e532c589581e501c80320787b2b7902" ns2:_="" ns3:_="">
    <xsd:import namespace="935ad775-f984-45a7-b231-58f3cfa609e1"/>
    <xsd:import namespace="a0ff0703-dc0c-4a52-9a64-3f6cf26d1e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d775-f984-45a7-b231-58f3cfa60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bae3e488-10cf-462d-9ad7-b947633854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f0703-dc0c-4a52-9a64-3f6cf26d1ef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505b773-91db-489d-a14c-6fb503dff62d}" ma:internalName="TaxCatchAll" ma:showField="CatchAllData" ma:web="a0ff0703-dc0c-4a52-9a64-3f6cf26d1e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f0703-dc0c-4a52-9a64-3f6cf26d1efb" xsi:nil="true"/>
    <lcf76f155ced4ddcb4097134ff3c332f xmlns="935ad775-f984-45a7-b231-58f3cfa609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FBD8CE-2FD8-494F-8E2E-A48FFCBD2773}"/>
</file>

<file path=customXml/itemProps2.xml><?xml version="1.0" encoding="utf-8"?>
<ds:datastoreItem xmlns:ds="http://schemas.openxmlformats.org/officeDocument/2006/customXml" ds:itemID="{319970F9-6B70-431E-8519-07DE43B73B99}"/>
</file>

<file path=customXml/itemProps3.xml><?xml version="1.0" encoding="utf-8"?>
<ds:datastoreItem xmlns:ds="http://schemas.openxmlformats.org/officeDocument/2006/customXml" ds:itemID="{B2A6EE54-0C3D-4010-AA7C-AC5C2FAD320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1928</Words>
  <Application>Microsoft Office PowerPoint</Application>
  <PresentationFormat>Format A4 (210 x 297 mm)</PresentationFormat>
  <Paragraphs>130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Proto Grotesk Light</vt:lpstr>
      <vt:lpstr>Arial</vt:lpstr>
      <vt:lpstr>Calibri Light</vt:lpstr>
      <vt:lpstr>Calibri</vt:lpstr>
      <vt:lpstr>Proto Grotesk</vt:lpstr>
      <vt:lpstr>Wingdings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Helene EMILE</cp:lastModifiedBy>
  <cp:revision>174</cp:revision>
  <cp:lastPrinted>2019-08-28T14:42:18Z</cp:lastPrinted>
  <dcterms:created xsi:type="dcterms:W3CDTF">2019-01-29T14:43:52Z</dcterms:created>
  <dcterms:modified xsi:type="dcterms:W3CDTF">2021-01-27T12:57:07Z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0x01010031616AB477944E40BC3673E240C75087</vt:lpwstr>
  </property>
</Properties>
</file>