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9A4"/>
    <a:srgbClr val="DC3471"/>
    <a:srgbClr val="E62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/>
    <p:restoredTop sz="96405"/>
  </p:normalViewPr>
  <p:slideViewPr>
    <p:cSldViewPr snapToGrid="0" snapToObjects="1">
      <p:cViewPr>
        <p:scale>
          <a:sx n="400" d="100"/>
          <a:sy n="400" d="100"/>
        </p:scale>
        <p:origin x="-70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99F21-D1D1-B24F-B9D3-E07A594EEF1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01FA8-BC74-5246-B266-2C74EBC30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24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0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87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1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0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77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51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1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24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44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42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9C87-473A-894F-BB56-D4682E44DBAC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9536-E19D-DF44-921B-A44A66F5B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7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Instrument_de_musique_%C3%A9lectroniqu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fr.wikipedia.org/wiki/Lev_Sergue%C3%AFevitch_Termen" TargetMode="External"/><Relationship Id="rId4" Type="http://schemas.openxmlformats.org/officeDocument/2006/relationships/hyperlink" Target="https://fr.wikipedia.org/wiki/19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elie-r-privateevents.com/flore-benguigu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C3316E-3524-7444-B096-420E3D75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AC5826-28C7-A346-8671-3FF54759F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31" y="1949007"/>
            <a:ext cx="4300694" cy="1417192"/>
          </a:xfrm>
        </p:spPr>
        <p:txBody>
          <a:bodyPr>
            <a:noAutofit/>
          </a:bodyPr>
          <a:lstStyle/>
          <a:p>
            <a:pPr algn="l"/>
            <a:r>
              <a:rPr lang="fr-FR" sz="5100" b="1" dirty="0">
                <a:solidFill>
                  <a:srgbClr val="4F59A4"/>
                </a:solidFill>
                <a:latin typeface="Proto Grotesk" panose="02000000000000000000" pitchFamily="2" charset="0"/>
              </a:rPr>
              <a:t>Agitations tropicales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CDBF5-437E-1745-99BC-3044A74A6DF7}"/>
              </a:ext>
            </a:extLst>
          </p:cNvPr>
          <p:cNvSpPr/>
          <p:nvPr/>
        </p:nvSpPr>
        <p:spPr>
          <a:xfrm rot="18546053">
            <a:off x="3699993" y="25557"/>
            <a:ext cx="354816" cy="1758632"/>
          </a:xfrm>
          <a:prstGeom prst="rect">
            <a:avLst/>
          </a:prstGeom>
          <a:solidFill>
            <a:srgbClr val="4F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to Grotesk Light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D62577-F618-8B44-9733-1AFAAE9E51E6}"/>
              </a:ext>
            </a:extLst>
          </p:cNvPr>
          <p:cNvSpPr/>
          <p:nvPr/>
        </p:nvSpPr>
        <p:spPr>
          <a:xfrm rot="14466200">
            <a:off x="5442628" y="800560"/>
            <a:ext cx="354816" cy="1758632"/>
          </a:xfrm>
          <a:prstGeom prst="rect">
            <a:avLst/>
          </a:prstGeom>
          <a:solidFill>
            <a:srgbClr val="4F59A4">
              <a:alpha val="5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to Grotesk Light" panose="02000000000000000000" pitchFamily="2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B3482A2-B345-D14B-8C69-99EF9B13BBB9}"/>
              </a:ext>
            </a:extLst>
          </p:cNvPr>
          <p:cNvSpPr txBox="1">
            <a:spLocks/>
          </p:cNvSpPr>
          <p:nvPr/>
        </p:nvSpPr>
        <p:spPr>
          <a:xfrm>
            <a:off x="2250831" y="3095494"/>
            <a:ext cx="4300694" cy="575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50" b="1" dirty="0">
                <a:solidFill>
                  <a:srgbClr val="4F59A4"/>
                </a:solidFill>
                <a:latin typeface="Proto Grotesk" panose="02000000000000000000" pitchFamily="2" charset="0"/>
              </a:rPr>
              <a:t>L’Impératrice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F25DA866-0E87-BC40-9F56-844775117DB8}"/>
              </a:ext>
            </a:extLst>
          </p:cNvPr>
          <p:cNvSpPr txBox="1">
            <a:spLocks/>
          </p:cNvSpPr>
          <p:nvPr/>
        </p:nvSpPr>
        <p:spPr>
          <a:xfrm>
            <a:off x="253722" y="2423902"/>
            <a:ext cx="4300694" cy="575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700" dirty="0">
              <a:solidFill>
                <a:srgbClr val="4F59A4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1B664F4-3DDE-7040-9926-42658DCEDFA1}"/>
              </a:ext>
            </a:extLst>
          </p:cNvPr>
          <p:cNvSpPr txBox="1">
            <a:spLocks/>
          </p:cNvSpPr>
          <p:nvPr/>
        </p:nvSpPr>
        <p:spPr>
          <a:xfrm>
            <a:off x="2250831" y="3183301"/>
            <a:ext cx="4300694" cy="575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50" dirty="0">
                <a:solidFill>
                  <a:srgbClr val="4F59A4"/>
                </a:solidFill>
                <a:latin typeface="Proto Grotesk Light" panose="02000000000000000000" pitchFamily="2" charset="0"/>
              </a:rPr>
              <a:t>Interprété et composé par L’Impératrice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81CDB4C-39F1-E84C-B081-13FB50B362A1}"/>
              </a:ext>
            </a:extLst>
          </p:cNvPr>
          <p:cNvSpPr txBox="1">
            <a:spLocks/>
          </p:cNvSpPr>
          <p:nvPr/>
        </p:nvSpPr>
        <p:spPr>
          <a:xfrm>
            <a:off x="2250832" y="3795391"/>
            <a:ext cx="4119824" cy="4685418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Cortège en partance 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Vers des latitudes impudiques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Éclabousser l’éminence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Pacifique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Monarque ingénue et fière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Elle seule domine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L’assemblée, docile, chemine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Vers son parfum thérémine</a:t>
            </a:r>
            <a:r>
              <a:rPr lang="fr-FR" sz="950" baseline="30000" dirty="0">
                <a:solidFill>
                  <a:srgbClr val="4F59A4"/>
                </a:solidFill>
                <a:latin typeface="Proto Grotesk Light" panose="02000000000000000000" pitchFamily="2" charset="0"/>
              </a:rPr>
              <a:t>1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Agitations tropicales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Créatures astrales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Courtisanes en transe, soupirants de l’Élégance idéale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Agitations tropicales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Symphonie spatiale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L’équipage avance épousant l’exubérance impériale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Fuir les apparences futiles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Les beautés mécaniques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Pardonner la décadence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Organique</a:t>
            </a:r>
          </a:p>
          <a:p>
            <a:pPr algn="l">
              <a:lnSpc>
                <a:spcPct val="100000"/>
              </a:lnSpc>
            </a:pPr>
            <a:endParaRPr lang="fr-FR" sz="950" dirty="0">
              <a:solidFill>
                <a:srgbClr val="4F59A4"/>
              </a:solidFill>
              <a:latin typeface="Proto Grotesk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Sous son écorce impassible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On devine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Sa lascivité mutine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Sa tendresse libertine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Agitations tropicales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Créatures astrales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Courtisanes en transe soupirants de l’élégance idéale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Agitations tropicales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Symphonie spatiale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L’équipage avance épousant l’exubérance impériale</a:t>
            </a:r>
          </a:p>
          <a:p>
            <a:pPr algn="l">
              <a:lnSpc>
                <a:spcPct val="100000"/>
              </a:lnSpc>
            </a:pP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Agitations tropicales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Créatures astrales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Courtisanes en transe </a:t>
            </a:r>
          </a:p>
          <a:p>
            <a:pPr algn="l">
              <a:lnSpc>
                <a:spcPct val="100000"/>
              </a:lnSpc>
            </a:pP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Soupirants de l’élégance idéale</a:t>
            </a:r>
          </a:p>
          <a:p>
            <a:pPr algn="l">
              <a:lnSpc>
                <a:spcPct val="100000"/>
              </a:lnSpc>
            </a:pP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Agitations tropicales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Symphonie spatiale</a:t>
            </a:r>
            <a:b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</a:b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L’équipage avance épousant l’exubérance</a:t>
            </a:r>
            <a:r>
              <a:rPr lang="fr-FR" sz="950" baseline="30000" dirty="0">
                <a:solidFill>
                  <a:srgbClr val="4F59A4"/>
                </a:solidFill>
                <a:latin typeface="Proto Grotesk Light" panose="02000000000000000000" pitchFamily="2" charset="0"/>
              </a:rPr>
              <a:t>2</a:t>
            </a:r>
            <a:r>
              <a:rPr lang="fr-FR" sz="950" dirty="0">
                <a:solidFill>
                  <a:srgbClr val="4F59A4"/>
                </a:solidFill>
                <a:latin typeface="Proto Grotesk Light" panose="02000000000000000000" pitchFamily="2" charset="0"/>
              </a:rPr>
              <a:t> impériale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D00F7A-5C69-4F48-898F-5A676EA3B3FA}"/>
              </a:ext>
            </a:extLst>
          </p:cNvPr>
          <p:cNvSpPr/>
          <p:nvPr/>
        </p:nvSpPr>
        <p:spPr>
          <a:xfrm rot="4752083">
            <a:off x="896461" y="2879332"/>
            <a:ext cx="354816" cy="1758632"/>
          </a:xfrm>
          <a:prstGeom prst="rect">
            <a:avLst/>
          </a:prstGeom>
          <a:solidFill>
            <a:srgbClr val="E62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AB5234-80CC-C84B-AC2A-75092DD2B52E}"/>
              </a:ext>
            </a:extLst>
          </p:cNvPr>
          <p:cNvSpPr/>
          <p:nvPr/>
        </p:nvSpPr>
        <p:spPr>
          <a:xfrm>
            <a:off x="419966" y="3999059"/>
            <a:ext cx="1690875" cy="2864044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E62B75"/>
                </a:solidFill>
                <a:latin typeface="Proto Grotesk" panose="02000000000000000000" pitchFamily="2" charset="0"/>
              </a:rPr>
              <a:t>Biographie</a:t>
            </a:r>
          </a:p>
          <a:p>
            <a:endParaRPr lang="fr-FR" sz="75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  <a:p>
            <a:r>
              <a:rPr lang="fr-FR" sz="750" dirty="0">
                <a:solidFill>
                  <a:srgbClr val="E62B75"/>
                </a:solidFill>
                <a:latin typeface="Proto Grotesk" panose="02000000000000000000" pitchFamily="2" charset="0"/>
              </a:rPr>
              <a:t>Le sextet parisien aux influences disco-funk nous plonge dans un univers qui allie des instruments classiques et des machines électroniques. La voix sensuelle de la chanteuse nous emmène en voyage dans des contrées éloignées. </a:t>
            </a:r>
          </a:p>
          <a:p>
            <a:endParaRPr lang="fr-FR" sz="750" dirty="0">
              <a:solidFill>
                <a:srgbClr val="E62B75"/>
              </a:solidFill>
              <a:latin typeface="Proto Grotesk" panose="02000000000000000000" pitchFamily="2" charset="0"/>
            </a:endParaRPr>
          </a:p>
          <a:p>
            <a:r>
              <a:rPr lang="fr-FR" sz="750" dirty="0">
                <a:solidFill>
                  <a:srgbClr val="E62B75"/>
                </a:solidFill>
                <a:latin typeface="Proto Grotesk" panose="02000000000000000000" pitchFamily="2" charset="0"/>
              </a:rPr>
              <a:t>Révélé en 2012 avec leur premier EP éponyme, le groupe a sorti depuis d’autres albums dont Sonate pacifique en 2014 et Odyssée en 2015. </a:t>
            </a:r>
          </a:p>
          <a:p>
            <a:r>
              <a:rPr lang="fr-FR" sz="750" dirty="0">
                <a:solidFill>
                  <a:srgbClr val="E62B75"/>
                </a:solidFill>
                <a:latin typeface="Proto Grotesk" panose="02000000000000000000" pitchFamily="2" charset="0"/>
              </a:rPr>
              <a:t>Le 21 juin 2018, à l'occasion de la Fête de la musique, le groupe s’est produit à l’Assemblée Nationale. </a:t>
            </a:r>
          </a:p>
          <a:p>
            <a:r>
              <a:rPr lang="fr-FR" sz="750" dirty="0">
                <a:solidFill>
                  <a:srgbClr val="E62B75"/>
                </a:solidFill>
                <a:latin typeface="Proto Grotesk Light" panose="02000000000000000000" pitchFamily="2" charset="0"/>
              </a:rPr>
              <a:t> </a:t>
            </a:r>
          </a:p>
          <a:p>
            <a:r>
              <a:rPr lang="fr-FR" sz="750" b="1" dirty="0">
                <a:solidFill>
                  <a:srgbClr val="E62B75"/>
                </a:solidFill>
                <a:latin typeface="Proto Grotesk" panose="02000000000000000000" pitchFamily="2" charset="0"/>
              </a:rPr>
              <a:t>https://</a:t>
            </a:r>
            <a:r>
              <a:rPr lang="fr-FR" sz="750" b="1" dirty="0" err="1">
                <a:solidFill>
                  <a:srgbClr val="E62B75"/>
                </a:solidFill>
                <a:latin typeface="Proto Grotesk" panose="02000000000000000000" pitchFamily="2" charset="0"/>
              </a:rPr>
              <a:t>fr.facebook.com</a:t>
            </a:r>
            <a:r>
              <a:rPr lang="fr-FR" sz="750" b="1" dirty="0">
                <a:solidFill>
                  <a:srgbClr val="E62B75"/>
                </a:solidFill>
                <a:latin typeface="Proto Grotesk" panose="02000000000000000000" pitchFamily="2" charset="0"/>
              </a:rPr>
              <a:t>/</a:t>
            </a:r>
            <a:r>
              <a:rPr lang="fr-FR" sz="750" b="1" dirty="0" err="1">
                <a:solidFill>
                  <a:srgbClr val="E62B75"/>
                </a:solidFill>
                <a:latin typeface="Proto Grotesk" panose="02000000000000000000" pitchFamily="2" charset="0"/>
              </a:rPr>
              <a:t>Je.Suis.Imperatrice</a:t>
            </a:r>
            <a:r>
              <a:rPr lang="fr-FR" sz="750" b="1" dirty="0">
                <a:solidFill>
                  <a:srgbClr val="E62B75"/>
                </a:solidFill>
                <a:latin typeface="Proto Grotesk" panose="02000000000000000000" pitchFamily="2" charset="0"/>
              </a:rPr>
              <a:t>/ </a:t>
            </a:r>
          </a:p>
          <a:p>
            <a:pPr algn="ctr"/>
            <a:endParaRPr lang="fr-FR" sz="750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146277-74EE-CD41-BFBF-A86458D58C43}"/>
              </a:ext>
            </a:extLst>
          </p:cNvPr>
          <p:cNvSpPr/>
          <p:nvPr/>
        </p:nvSpPr>
        <p:spPr>
          <a:xfrm>
            <a:off x="419966" y="7197962"/>
            <a:ext cx="1690875" cy="1095272"/>
          </a:xfrm>
          <a:prstGeom prst="rect">
            <a:avLst/>
          </a:prstGeom>
          <a:solidFill>
            <a:srgbClr val="4F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50" dirty="0">
              <a:solidFill>
                <a:schemeClr val="bg1"/>
              </a:solidFill>
              <a:latin typeface="Proto Grotesk Light" panose="02000000000000000000" pitchFamily="2" charset="0"/>
            </a:endParaRPr>
          </a:p>
          <a:p>
            <a:r>
              <a:rPr lang="fr-FR" sz="750" b="1" dirty="0">
                <a:solidFill>
                  <a:schemeClr val="bg1"/>
                </a:solidFill>
                <a:latin typeface="Proto Grotesk" panose="02000000000000000000" pitchFamily="2" charset="0"/>
              </a:rPr>
              <a:t>1. Un </a:t>
            </a:r>
            <a:r>
              <a:rPr lang="fr-FR" sz="750" b="1" dirty="0" err="1">
                <a:solidFill>
                  <a:schemeClr val="bg1"/>
                </a:solidFill>
                <a:latin typeface="Proto Grotesk" panose="02000000000000000000" pitchFamily="2" charset="0"/>
              </a:rPr>
              <a:t>thérémine</a:t>
            </a:r>
            <a:r>
              <a:rPr lang="fr-FR" sz="750" b="1" dirty="0">
                <a:solidFill>
                  <a:schemeClr val="bg1"/>
                </a:solidFill>
                <a:latin typeface="Proto Grotesk" panose="02000000000000000000" pitchFamily="2" charset="0"/>
              </a:rPr>
              <a:t> :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</a:rPr>
              <a:t> l’un des plus anciens 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  <a:hlinkClick r:id="rId3" tooltip="Instrument de musique électron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instruments de musique électronique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</a:rPr>
              <a:t>, inventé en 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  <a:hlinkClick r:id="rId4" tooltip="19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1919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</a:rPr>
              <a:t> par 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  <a:hlinkClick r:id="rId5" tooltip="Lev Sergueïevitch Term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 Sergueïevitch Termen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</a:rPr>
              <a:t>. </a:t>
            </a:r>
          </a:p>
          <a:p>
            <a:endParaRPr lang="fr-FR" sz="750" dirty="0">
              <a:solidFill>
                <a:schemeClr val="bg1"/>
              </a:solidFill>
              <a:latin typeface="Proto Grotesk Light" panose="02000000000000000000" pitchFamily="2" charset="0"/>
            </a:endParaRPr>
          </a:p>
          <a:p>
            <a:r>
              <a:rPr lang="fr-FR" sz="750" b="1" dirty="0">
                <a:solidFill>
                  <a:schemeClr val="bg1"/>
                </a:solidFill>
                <a:latin typeface="Proto Grotesk" panose="02000000000000000000" pitchFamily="2" charset="0"/>
              </a:rPr>
              <a:t>2. L’exubérance : </a:t>
            </a:r>
            <a:r>
              <a:rPr lang="fr-FR" sz="750" dirty="0">
                <a:solidFill>
                  <a:schemeClr val="bg1"/>
                </a:solidFill>
                <a:latin typeface="Proto Grotesk Light" panose="02000000000000000000" pitchFamily="2" charset="0"/>
              </a:rPr>
              <a:t>l’abondance, le fait de se manifester de manière excessive.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2E5F2-A4DF-EC48-B634-14C6E36B5083}"/>
              </a:ext>
            </a:extLst>
          </p:cNvPr>
          <p:cNvSpPr/>
          <p:nvPr/>
        </p:nvSpPr>
        <p:spPr>
          <a:xfrm>
            <a:off x="2331880" y="8517552"/>
            <a:ext cx="2814226" cy="134079"/>
          </a:xfrm>
          <a:prstGeom prst="rect">
            <a:avLst/>
          </a:prstGeom>
          <a:solidFill>
            <a:srgbClr val="4F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00" dirty="0">
                <a:latin typeface="Proto Grotesk Light" panose="02000000000000000000" pitchFamily="2" charset="0"/>
              </a:rPr>
              <a:t>© </a:t>
            </a:r>
            <a:r>
              <a:rPr lang="fr-FR" sz="700" dirty="0" err="1">
                <a:latin typeface="Proto Grotesk Light" panose="02000000000000000000" pitchFamily="2" charset="0"/>
              </a:rPr>
              <a:t>microqlima</a:t>
            </a:r>
            <a:endParaRPr lang="fr-FR" sz="700" dirty="0">
              <a:latin typeface="Proto Grotesk Light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A0F4CE-D0C7-F54A-A4DD-A543E20DA788}"/>
              </a:ext>
            </a:extLst>
          </p:cNvPr>
          <p:cNvSpPr/>
          <p:nvPr/>
        </p:nvSpPr>
        <p:spPr>
          <a:xfrm rot="18071413">
            <a:off x="4748741" y="5983787"/>
            <a:ext cx="354816" cy="1758632"/>
          </a:xfrm>
          <a:prstGeom prst="rect">
            <a:avLst/>
          </a:prstGeom>
          <a:solidFill>
            <a:srgbClr val="4F59A4">
              <a:alpha val="3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to Grotesk Light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86127E-02B0-D446-92DC-175B6FFEE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22" y="1061043"/>
            <a:ext cx="1762132" cy="1762132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D526C3FD-F62A-034E-82A6-C917EA01FBF2}"/>
              </a:ext>
            </a:extLst>
          </p:cNvPr>
          <p:cNvSpPr txBox="1">
            <a:spLocks/>
          </p:cNvSpPr>
          <p:nvPr/>
        </p:nvSpPr>
        <p:spPr>
          <a:xfrm rot="16200000">
            <a:off x="-330237" y="7099400"/>
            <a:ext cx="858732" cy="128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Soizic </a:t>
            </a:r>
            <a:r>
              <a:rPr lang="fr-FR" sz="400" dirty="0" err="1">
                <a:solidFill>
                  <a:srgbClr val="4F59A4"/>
                </a:solidFill>
                <a:latin typeface="Proto Grotesk Light" panose="02000000000000000000" pitchFamily="2" charset="0"/>
              </a:rPr>
              <a:t>Ramananjohary</a:t>
            </a:r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81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EF94FD-0285-1046-B9D3-60C9A8A61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6" y="205248"/>
            <a:ext cx="6858883" cy="9702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03C1FC1-5C1F-D949-90AC-0EEA502822A9}"/>
              </a:ext>
            </a:extLst>
          </p:cNvPr>
          <p:cNvSpPr/>
          <p:nvPr/>
        </p:nvSpPr>
        <p:spPr>
          <a:xfrm rot="2671015">
            <a:off x="3670845" y="2903324"/>
            <a:ext cx="354816" cy="1758632"/>
          </a:xfrm>
          <a:prstGeom prst="rect">
            <a:avLst/>
          </a:prstGeom>
          <a:solidFill>
            <a:srgbClr val="4F59A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8DBE77-6BC2-F742-AAEE-164C676A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85" y="2032983"/>
            <a:ext cx="3316614" cy="2184399"/>
          </a:xfrm>
          <a:solidFill>
            <a:schemeClr val="bg1"/>
          </a:solidFill>
          <a:ln w="38100" cmpd="sng">
            <a:solidFill>
              <a:srgbClr val="DC3471">
                <a:alpha val="15000"/>
              </a:srgbClr>
            </a:solidFill>
            <a:prstDash val="solid"/>
            <a:miter lim="800000"/>
          </a:ln>
        </p:spPr>
        <p:txBody>
          <a:bodyPr lIns="180000">
            <a:norm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Mise en route</a:t>
            </a:r>
            <a:b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alt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En petits groupes. Le groupe que vous allez entendre s’appelle « L’Impératrice ». D’après vous, qui sont les membres du groupe ? Quel type de musique jouent-ils ? Quels sont les thèmes abordés  danse leurs chansons ? </a:t>
            </a:r>
            <a:br>
              <a:rPr lang="fr-FR" alt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</a:br>
            <a:br>
              <a:rPr lang="fr-FR" altLang="fr-FR" sz="700" i="1" dirty="0">
                <a:solidFill>
                  <a:srgbClr val="4F59A4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Mise en commun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1EE56B-4AD8-724F-BF25-5C4F2BBF05EB}"/>
              </a:ext>
            </a:extLst>
          </p:cNvPr>
          <p:cNvSpPr txBox="1"/>
          <p:nvPr/>
        </p:nvSpPr>
        <p:spPr>
          <a:xfrm>
            <a:off x="1978623" y="881503"/>
            <a:ext cx="379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4F59A4">
                    <a:alpha val="55000"/>
                  </a:srgbClr>
                </a:solidFill>
                <a:latin typeface="Proto Grotesk" panose="02000000000000000000" pitchFamily="2" charset="0"/>
              </a:rPr>
              <a:t>Agitations tropicales </a:t>
            </a:r>
            <a:r>
              <a:rPr lang="fr-FR" sz="1100" b="1" dirty="0">
                <a:solidFill>
                  <a:srgbClr val="4F59A4">
                    <a:alpha val="55000"/>
                  </a:srgbClr>
                </a:solidFill>
                <a:latin typeface="Proto Grotesk" panose="02000000000000000000" pitchFamily="2" charset="0"/>
              </a:rPr>
              <a:t>L’Impératrice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75B403-5668-1247-A9AA-5E285640BC03}"/>
              </a:ext>
            </a:extLst>
          </p:cNvPr>
          <p:cNvSpPr txBox="1"/>
          <p:nvPr/>
        </p:nvSpPr>
        <p:spPr>
          <a:xfrm>
            <a:off x="1134532" y="1511592"/>
            <a:ext cx="3794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E62B75">
                    <a:alpha val="55000"/>
                  </a:srgbClr>
                </a:solidFill>
                <a:latin typeface="Proto Grotesk" panose="02000000000000000000" pitchFamily="2" charset="0"/>
              </a:rPr>
              <a:t>La féminité, les voyages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804527-2C63-1A42-B9B1-BD5E4166BA9B}"/>
              </a:ext>
            </a:extLst>
          </p:cNvPr>
          <p:cNvSpPr/>
          <p:nvPr/>
        </p:nvSpPr>
        <p:spPr>
          <a:xfrm>
            <a:off x="3455589" y="2050487"/>
            <a:ext cx="311386" cy="273936"/>
          </a:xfrm>
          <a:prstGeom prst="rect">
            <a:avLst/>
          </a:prstGeom>
          <a:solidFill>
            <a:srgbClr val="DC347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474596B-3251-BB4D-B11B-3C445CC542E3}"/>
              </a:ext>
            </a:extLst>
          </p:cNvPr>
          <p:cNvSpPr txBox="1">
            <a:spLocks/>
          </p:cNvSpPr>
          <p:nvPr/>
        </p:nvSpPr>
        <p:spPr>
          <a:xfrm>
            <a:off x="449942" y="4360579"/>
            <a:ext cx="3334657" cy="437043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1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900" b="1" dirty="0">
                <a:solidFill>
                  <a:srgbClr val="DC3471"/>
                </a:solidFill>
                <a:latin typeface="Proto Grotesk" panose="02000000000000000000" pitchFamily="2" charset="0"/>
              </a:rPr>
              <a:t>Découverte de la chanson</a:t>
            </a: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endParaRPr lang="fr-FR" sz="700" b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- Écrire les styles musicaux suivants au tableau : 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le rap – le funk – le rock – le disco – le jazz</a:t>
            </a:r>
            <a:endParaRPr lang="fr-FR" sz="700" i="1" dirty="0">
              <a:solidFill>
                <a:srgbClr val="4F59A4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- À quels styles musicaux associez-vous la chanson ? Comment caractérisez-vous la voix de la chanteuse ?</a:t>
            </a:r>
          </a:p>
          <a:p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Mise en commun</a:t>
            </a:r>
          </a:p>
          <a:p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- Avec les paroles</a:t>
            </a:r>
            <a:endParaRPr lang="fr-FR" sz="700" i="1" dirty="0">
              <a:solidFill>
                <a:srgbClr val="4F59A4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- Écoutez la chanson. Quel son revient souvent dans la chanson ? </a:t>
            </a:r>
          </a:p>
          <a:p>
            <a:endParaRPr lang="fr-FR" sz="700" i="1" dirty="0">
              <a:solidFill>
                <a:srgbClr val="4F59A4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Mise en commun</a:t>
            </a:r>
          </a:p>
          <a:p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- Écrire au tableau les adjectifs suivants : </a:t>
            </a:r>
          </a:p>
          <a:p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estivale – tropicale – astrale – banale – idéale –  </a:t>
            </a:r>
          </a:p>
          <a:p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nationale – spatiale – impériale</a:t>
            </a:r>
          </a:p>
          <a:p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- Écoutez le refrain. Quels adjectifs entendez-vous ? </a:t>
            </a:r>
            <a:endParaRPr lang="fr-FR" sz="700" i="1" dirty="0">
              <a:solidFill>
                <a:srgbClr val="4F59A4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- Associez un nom à chaque adjectif découvert</a:t>
            </a:r>
            <a:endParaRPr lang="fr-FR" sz="11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FBC6FF-9A8B-3C48-8BB6-E52A7C62312B}"/>
              </a:ext>
            </a:extLst>
          </p:cNvPr>
          <p:cNvSpPr/>
          <p:nvPr/>
        </p:nvSpPr>
        <p:spPr>
          <a:xfrm>
            <a:off x="3455472" y="4379112"/>
            <a:ext cx="311386" cy="273936"/>
          </a:xfrm>
          <a:prstGeom prst="rect">
            <a:avLst/>
          </a:prstGeom>
          <a:solidFill>
            <a:srgbClr val="DC347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FB8ABF2-CBC4-574B-80EC-F919D31B11ED}"/>
              </a:ext>
            </a:extLst>
          </p:cNvPr>
          <p:cNvSpPr txBox="1">
            <a:spLocks/>
          </p:cNvSpPr>
          <p:nvPr/>
        </p:nvSpPr>
        <p:spPr>
          <a:xfrm>
            <a:off x="4051299" y="4958880"/>
            <a:ext cx="2398001" cy="2109708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1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00" b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900" b="1" dirty="0">
                <a:solidFill>
                  <a:srgbClr val="DC3471"/>
                </a:solidFill>
                <a:latin typeface="Proto Grotesk" panose="02000000000000000000" pitchFamily="2" charset="0"/>
              </a:rPr>
              <a:t>Expression écrite</a:t>
            </a:r>
            <a:endParaRPr lang="fr-FR" sz="700" b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Ecoutez la chanson et concentrez-vous sur l’ambiance et le rythme.</a:t>
            </a: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Qu’avez-vous envie de faire quand vous écoutez cette chanson ?  Faites une liste des actions possibles.</a:t>
            </a:r>
          </a:p>
          <a:p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Mise en commun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8D5C61-557A-4047-A30C-2C39DC177D6E}"/>
              </a:ext>
            </a:extLst>
          </p:cNvPr>
          <p:cNvSpPr/>
          <p:nvPr/>
        </p:nvSpPr>
        <p:spPr>
          <a:xfrm>
            <a:off x="4051298" y="7260137"/>
            <a:ext cx="2398001" cy="1470871"/>
          </a:xfrm>
          <a:prstGeom prst="rect">
            <a:avLst/>
          </a:prstGeom>
          <a:solidFill>
            <a:srgbClr val="4F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Pour aller plus loin</a:t>
            </a:r>
          </a:p>
          <a:p>
            <a:endParaRPr lang="fr-FR" sz="700" dirty="0">
              <a:latin typeface="Proto Grotesk" panose="02000000000000000000" pitchFamily="2" charset="0"/>
            </a:endParaRPr>
          </a:p>
          <a:p>
            <a:r>
              <a:rPr lang="fr-FR" sz="1100" dirty="0">
                <a:latin typeface="Proto Grotesk" panose="02000000000000000000" pitchFamily="2" charset="0"/>
              </a:rPr>
              <a:t>Sur l’appli, écoutez la chanson « Canopée » de </a:t>
            </a:r>
            <a:r>
              <a:rPr lang="fr-FR" sz="1100" dirty="0" err="1">
                <a:latin typeface="Proto Grotesk" panose="02000000000000000000" pitchFamily="2" charset="0"/>
              </a:rPr>
              <a:t>Polo&amp;Pan</a:t>
            </a:r>
            <a:r>
              <a:rPr lang="fr-FR" sz="1100" dirty="0">
                <a:latin typeface="Proto Grotesk" panose="02000000000000000000" pitchFamily="2" charset="0"/>
              </a:rPr>
              <a:t>.</a:t>
            </a:r>
          </a:p>
          <a:p>
            <a:endParaRPr lang="fr-FR" sz="700" dirty="0">
              <a:latin typeface="Proto Grotesk" panose="02000000000000000000" pitchFamily="2" charset="0"/>
            </a:endParaRPr>
          </a:p>
          <a:p>
            <a:r>
              <a:rPr lang="fr-FR" sz="1100" dirty="0">
                <a:latin typeface="Proto Grotesk" panose="02000000000000000000" pitchFamily="2" charset="0"/>
              </a:rPr>
              <a:t>Quelle ambiance préférez-vous ? Pourquoi ?</a:t>
            </a:r>
            <a:r>
              <a:rPr lang="fr-FR" sz="1100" dirty="0">
                <a:effectLst/>
                <a:latin typeface="Proto Grotesk" panose="02000000000000000000" pitchFamily="2" charset="0"/>
              </a:rPr>
              <a:t> </a:t>
            </a:r>
            <a:endParaRPr lang="fr-FR" sz="1100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58F93C07-EFCD-6845-A045-247371BF6748}"/>
              </a:ext>
            </a:extLst>
          </p:cNvPr>
          <p:cNvSpPr txBox="1">
            <a:spLocks/>
          </p:cNvSpPr>
          <p:nvPr/>
        </p:nvSpPr>
        <p:spPr>
          <a:xfrm>
            <a:off x="4070348" y="2032983"/>
            <a:ext cx="2398002" cy="267941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1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00" b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900" b="1" dirty="0">
                <a:solidFill>
                  <a:srgbClr val="DC3471"/>
                </a:solidFill>
                <a:latin typeface="Proto Grotesk" panose="02000000000000000000" pitchFamily="2" charset="0"/>
              </a:rPr>
              <a:t>Expression orale</a:t>
            </a:r>
            <a:endParaRPr lang="fr-FR" sz="700" b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À partir de la voix de la chanteuse, faites son portrait physique et moral  </a:t>
            </a:r>
          </a:p>
          <a:p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Mise en commun</a:t>
            </a:r>
          </a:p>
          <a:p>
            <a:endParaRPr lang="fr-FR" sz="11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Projeter une photo de la chanteuse Flore </a:t>
            </a:r>
            <a:r>
              <a:rPr lang="fr-FR" sz="1100" i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Benguigui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  <a:hlinkClick r:id="rId3"/>
              </a:rPr>
              <a:t>http://www.aurelie-r-privateevents.com/flore-benguigui/</a:t>
            </a:r>
            <a:endParaRPr lang="fr-FR" sz="11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endParaRPr lang="fr-FR" sz="11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>
                <a:solidFill>
                  <a:srgbClr val="4F59A4"/>
                </a:solidFill>
                <a:latin typeface="Proto Grotesk" panose="02000000000000000000" pitchFamily="2" charset="0"/>
              </a:rPr>
              <a:t>Comparez avec votre description</a:t>
            </a:r>
            <a:endParaRPr lang="fr-FR" sz="11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909BDF-92E5-AB40-A60F-C040AAD2B598}"/>
              </a:ext>
            </a:extLst>
          </p:cNvPr>
          <p:cNvSpPr/>
          <p:nvPr/>
        </p:nvSpPr>
        <p:spPr>
          <a:xfrm>
            <a:off x="6141090" y="2049480"/>
            <a:ext cx="308211" cy="276271"/>
          </a:xfrm>
          <a:prstGeom prst="rect">
            <a:avLst/>
          </a:prstGeom>
          <a:solidFill>
            <a:srgbClr val="DC347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065140-0577-2543-B200-273511451C6F}"/>
              </a:ext>
            </a:extLst>
          </p:cNvPr>
          <p:cNvSpPr/>
          <p:nvPr/>
        </p:nvSpPr>
        <p:spPr>
          <a:xfrm>
            <a:off x="6120145" y="4978804"/>
            <a:ext cx="308211" cy="276271"/>
          </a:xfrm>
          <a:prstGeom prst="rect">
            <a:avLst/>
          </a:prstGeom>
          <a:solidFill>
            <a:srgbClr val="DC347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93EB2DD-0446-CE48-BAC1-198A8AEC3830}"/>
              </a:ext>
            </a:extLst>
          </p:cNvPr>
          <p:cNvSpPr txBox="1">
            <a:spLocks/>
          </p:cNvSpPr>
          <p:nvPr/>
        </p:nvSpPr>
        <p:spPr>
          <a:xfrm rot="16200000">
            <a:off x="-307090" y="7195996"/>
            <a:ext cx="858732" cy="128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Soizic </a:t>
            </a:r>
            <a:r>
              <a:rPr lang="fr-FR" sz="400" dirty="0" err="1">
                <a:solidFill>
                  <a:srgbClr val="4F59A4"/>
                </a:solidFill>
                <a:latin typeface="Proto Grotesk Light" panose="02000000000000000000" pitchFamily="2" charset="0"/>
              </a:rPr>
              <a:t>Ramananjohary</a:t>
            </a:r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2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3E7972-F2C7-E54A-ABBD-F399985C1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5" y="247294"/>
            <a:ext cx="6828275" cy="9658706"/>
          </a:xfrm>
          <a:solidFill>
            <a:schemeClr val="bg1"/>
          </a:solidFill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CCA7D2E-0BFF-F943-BE38-2DECA9370521}"/>
              </a:ext>
            </a:extLst>
          </p:cNvPr>
          <p:cNvSpPr/>
          <p:nvPr/>
        </p:nvSpPr>
        <p:spPr>
          <a:xfrm rot="7703782">
            <a:off x="5855170" y="6794620"/>
            <a:ext cx="354816" cy="1758632"/>
          </a:xfrm>
          <a:prstGeom prst="rect">
            <a:avLst/>
          </a:prstGeom>
          <a:solidFill>
            <a:srgbClr val="E62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46B938-15DC-BF4C-B24A-0974315E6BC3}"/>
              </a:ext>
            </a:extLst>
          </p:cNvPr>
          <p:cNvSpPr/>
          <p:nvPr/>
        </p:nvSpPr>
        <p:spPr>
          <a:xfrm rot="2671015">
            <a:off x="2886837" y="1173395"/>
            <a:ext cx="354816" cy="1758632"/>
          </a:xfrm>
          <a:prstGeom prst="rect">
            <a:avLst/>
          </a:prstGeom>
          <a:solidFill>
            <a:srgbClr val="E62B7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69B5018-C56E-0347-A316-6DC88D97C90B}"/>
              </a:ext>
            </a:extLst>
          </p:cNvPr>
          <p:cNvSpPr txBox="1">
            <a:spLocks/>
          </p:cNvSpPr>
          <p:nvPr/>
        </p:nvSpPr>
        <p:spPr>
          <a:xfrm>
            <a:off x="283525" y="2008819"/>
            <a:ext cx="6367751" cy="176365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Ambiance tropicale</a:t>
            </a:r>
            <a:b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Complétez les mots ci-dessous avec les syllabes proposées.</a:t>
            </a:r>
            <a:br>
              <a:rPr lang="fr-FR" alt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altLang="fr-FR" sz="700" i="1" dirty="0">
                <a:solidFill>
                  <a:srgbClr val="4F59A4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 ……</a:t>
            </a:r>
            <a:r>
              <a:rPr lang="fr-FR" sz="1100" i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tail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 tropical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 cli…… tropical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Une plan…… tropicale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Une ……</a:t>
            </a:r>
            <a:r>
              <a:rPr lang="fr-FR" sz="1100" i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rêt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 tropicale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Une </a:t>
            </a:r>
            <a:r>
              <a:rPr lang="fr-FR" sz="1100" i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î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…… tropicale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AAA49D-EB2D-E648-BB7D-AFC223D96465}"/>
              </a:ext>
            </a:extLst>
          </p:cNvPr>
          <p:cNvSpPr/>
          <p:nvPr/>
        </p:nvSpPr>
        <p:spPr>
          <a:xfrm>
            <a:off x="6320105" y="2029169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B83367E-9926-6D4B-9BD0-BBFCBDC5BC57}"/>
              </a:ext>
            </a:extLst>
          </p:cNvPr>
          <p:cNvSpPr txBox="1"/>
          <p:nvPr/>
        </p:nvSpPr>
        <p:spPr>
          <a:xfrm>
            <a:off x="467985" y="1302944"/>
            <a:ext cx="3794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E62B75">
                    <a:alpha val="55000"/>
                  </a:srgbClr>
                </a:solidFill>
                <a:latin typeface="Proto Grotesk" panose="02000000000000000000" pitchFamily="2" charset="0"/>
              </a:rPr>
              <a:t>L’Impératrice</a:t>
            </a:r>
          </a:p>
          <a:p>
            <a:r>
              <a:rPr lang="fr-FR" sz="1500" b="1" dirty="0">
                <a:solidFill>
                  <a:srgbClr val="E62B75">
                    <a:alpha val="55000"/>
                  </a:srgbClr>
                </a:solidFill>
                <a:latin typeface="Proto Grotesk" panose="02000000000000000000" pitchFamily="2" charset="0"/>
              </a:rPr>
              <a:t>Agitations tropicales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5B05FB-9640-1846-B295-D97551927CFF}"/>
              </a:ext>
            </a:extLst>
          </p:cNvPr>
          <p:cNvSpPr/>
          <p:nvPr/>
        </p:nvSpPr>
        <p:spPr>
          <a:xfrm rot="5400000">
            <a:off x="2343138" y="503560"/>
            <a:ext cx="190516" cy="3966910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AF2976F-2B84-2143-A126-7AAB12F848DA}"/>
              </a:ext>
            </a:extLst>
          </p:cNvPr>
          <p:cNvSpPr txBox="1">
            <a:spLocks/>
          </p:cNvSpPr>
          <p:nvPr/>
        </p:nvSpPr>
        <p:spPr>
          <a:xfrm>
            <a:off x="5466378" y="2309033"/>
            <a:ext cx="602537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dirty="0">
                <a:solidFill>
                  <a:srgbClr val="DC3471"/>
                </a:solidFill>
                <a:latin typeface="Proto Grotesk Light" panose="02000000000000000000" pitchFamily="2" charset="0"/>
              </a:rPr>
              <a:t>te</a:t>
            </a:r>
          </a:p>
          <a:p>
            <a:pPr>
              <a:lnSpc>
                <a:spcPct val="100000"/>
              </a:lnSpc>
            </a:pPr>
            <a:endParaRPr lang="fr-FR" sz="130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6CFE648-EEBE-7A4F-A8BA-65382E68095D}"/>
              </a:ext>
            </a:extLst>
          </p:cNvPr>
          <p:cNvSpPr txBox="1">
            <a:spLocks/>
          </p:cNvSpPr>
          <p:nvPr/>
        </p:nvSpPr>
        <p:spPr>
          <a:xfrm>
            <a:off x="5838940" y="2504707"/>
            <a:ext cx="1019060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dirty="0" err="1">
                <a:solidFill>
                  <a:srgbClr val="DC3471"/>
                </a:solidFill>
                <a:latin typeface="Proto Grotesk Light" panose="02000000000000000000" pitchFamily="2" charset="0"/>
              </a:rPr>
              <a:t>cock</a:t>
            </a:r>
            <a:endParaRPr lang="fr-FR" sz="1300" b="1" dirty="0">
              <a:solidFill>
                <a:srgbClr val="DC3471"/>
              </a:solidFill>
              <a:latin typeface="Proto Grotesk Light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fr-FR" sz="130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912BB6E-78C8-F348-8D32-D21AC9A1875C}"/>
              </a:ext>
            </a:extLst>
          </p:cNvPr>
          <p:cNvSpPr txBox="1">
            <a:spLocks/>
          </p:cNvSpPr>
          <p:nvPr/>
        </p:nvSpPr>
        <p:spPr>
          <a:xfrm>
            <a:off x="4928892" y="2377482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dirty="0" err="1">
                <a:solidFill>
                  <a:srgbClr val="DC3471"/>
                </a:solidFill>
                <a:latin typeface="Proto Grotesk Light" panose="02000000000000000000" pitchFamily="2" charset="0"/>
              </a:rPr>
              <a:t>fo</a:t>
            </a:r>
            <a:endParaRPr lang="fr-FR" sz="1300" b="1" dirty="0">
              <a:solidFill>
                <a:srgbClr val="DC3471"/>
              </a:solidFill>
              <a:latin typeface="Proto Grotesk Light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fr-FR" sz="130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ABEBF8BB-ECCB-584F-8304-318756289534}"/>
              </a:ext>
            </a:extLst>
          </p:cNvPr>
          <p:cNvSpPr txBox="1">
            <a:spLocks/>
          </p:cNvSpPr>
          <p:nvPr/>
        </p:nvSpPr>
        <p:spPr>
          <a:xfrm>
            <a:off x="5364004" y="3147704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dirty="0">
                <a:solidFill>
                  <a:srgbClr val="DC3471"/>
                </a:solidFill>
                <a:latin typeface="Proto Grotesk Light" panose="02000000000000000000" pitchFamily="2" charset="0"/>
              </a:rPr>
              <a:t>die</a:t>
            </a:r>
          </a:p>
          <a:p>
            <a:pPr>
              <a:lnSpc>
                <a:spcPct val="100000"/>
              </a:lnSpc>
            </a:pPr>
            <a:endParaRPr lang="fr-FR" sz="130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9881B792-8E3E-9347-B5E6-674D6DE9540F}"/>
              </a:ext>
            </a:extLst>
          </p:cNvPr>
          <p:cNvSpPr txBox="1">
            <a:spLocks/>
          </p:cNvSpPr>
          <p:nvPr/>
        </p:nvSpPr>
        <p:spPr>
          <a:xfrm>
            <a:off x="4863495" y="2934633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dirty="0">
                <a:solidFill>
                  <a:srgbClr val="DC3471"/>
                </a:solidFill>
                <a:latin typeface="Proto Grotesk Light" panose="02000000000000000000" pitchFamily="2" charset="0"/>
              </a:rPr>
              <a:t>ma</a:t>
            </a:r>
          </a:p>
          <a:p>
            <a:pPr>
              <a:lnSpc>
                <a:spcPct val="100000"/>
              </a:lnSpc>
            </a:pPr>
            <a:endParaRPr lang="fr-FR" sz="130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7B849A21-D2A6-A446-97E4-FE898989BDEE}"/>
              </a:ext>
            </a:extLst>
          </p:cNvPr>
          <p:cNvSpPr txBox="1">
            <a:spLocks/>
          </p:cNvSpPr>
          <p:nvPr/>
        </p:nvSpPr>
        <p:spPr>
          <a:xfrm>
            <a:off x="5147808" y="2679200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dirty="0">
                <a:solidFill>
                  <a:srgbClr val="DC3471"/>
                </a:solidFill>
                <a:latin typeface="Proto Grotesk Light" panose="02000000000000000000" pitchFamily="2" charset="0"/>
              </a:rPr>
              <a:t>le</a:t>
            </a:r>
            <a:endParaRPr lang="fr-FR" sz="130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444D3836-269A-B141-B78A-89062A528F9D}"/>
              </a:ext>
            </a:extLst>
          </p:cNvPr>
          <p:cNvSpPr txBox="1">
            <a:spLocks/>
          </p:cNvSpPr>
          <p:nvPr/>
        </p:nvSpPr>
        <p:spPr>
          <a:xfrm>
            <a:off x="5657412" y="2849238"/>
            <a:ext cx="89049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dirty="0">
                <a:solidFill>
                  <a:srgbClr val="DC3471"/>
                </a:solidFill>
                <a:latin typeface="Proto Grotesk Light" panose="02000000000000000000" pitchFamily="2" charset="0"/>
              </a:rPr>
              <a:t>mat</a:t>
            </a:r>
            <a:endParaRPr lang="fr-FR" sz="1300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0" name="Nuage 29">
            <a:extLst>
              <a:ext uri="{FF2B5EF4-FFF2-40B4-BE49-F238E27FC236}">
                <a16:creationId xmlns:a16="http://schemas.microsoft.com/office/drawing/2014/main" id="{6CB3A3AC-79A7-3F48-9D2A-0F834C3B0577}"/>
              </a:ext>
            </a:extLst>
          </p:cNvPr>
          <p:cNvSpPr/>
          <p:nvPr/>
        </p:nvSpPr>
        <p:spPr>
          <a:xfrm>
            <a:off x="4624061" y="2261959"/>
            <a:ext cx="1896469" cy="1373568"/>
          </a:xfrm>
          <a:prstGeom prst="cloud">
            <a:avLst/>
          </a:prstGeom>
          <a:noFill/>
          <a:ln>
            <a:solidFill>
              <a:srgbClr val="4F5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0A66D3B-7992-1540-9079-1A84AC3F4254}"/>
              </a:ext>
            </a:extLst>
          </p:cNvPr>
          <p:cNvSpPr txBox="1">
            <a:spLocks/>
          </p:cNvSpPr>
          <p:nvPr/>
        </p:nvSpPr>
        <p:spPr>
          <a:xfrm>
            <a:off x="308472" y="3996094"/>
            <a:ext cx="6367751" cy="136177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La danse des « al »</a:t>
            </a:r>
            <a:b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alt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Soulignez les adjectifs en 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[al] que vous entendez.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estivale 	    médicale      tropicale      astrale      banale     idéale</a:t>
            </a:r>
          </a:p>
          <a:p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        royale       nationale     spatiale     centrale     impériale     digitale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2F7C9F-EFE5-5D4F-A2C2-EC7D64791A23}"/>
              </a:ext>
            </a:extLst>
          </p:cNvPr>
          <p:cNvSpPr/>
          <p:nvPr/>
        </p:nvSpPr>
        <p:spPr>
          <a:xfrm>
            <a:off x="6345295" y="4017719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364A5D-ED0C-164E-B8D6-010F95B75FCE}"/>
              </a:ext>
            </a:extLst>
          </p:cNvPr>
          <p:cNvSpPr/>
          <p:nvPr/>
        </p:nvSpPr>
        <p:spPr>
          <a:xfrm rot="5400000">
            <a:off x="1096660" y="3704843"/>
            <a:ext cx="243115" cy="1480012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9D441-FD95-B941-9826-64FD4D3FD31C}"/>
              </a:ext>
            </a:extLst>
          </p:cNvPr>
          <p:cNvSpPr/>
          <p:nvPr/>
        </p:nvSpPr>
        <p:spPr>
          <a:xfrm rot="5400000">
            <a:off x="2016761" y="3027856"/>
            <a:ext cx="231710" cy="3308812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E8130F-0C02-6847-8CCD-779F4998D456}"/>
              </a:ext>
            </a:extLst>
          </p:cNvPr>
          <p:cNvSpPr/>
          <p:nvPr/>
        </p:nvSpPr>
        <p:spPr>
          <a:xfrm rot="5400000">
            <a:off x="1174607" y="5168817"/>
            <a:ext cx="200771" cy="1579164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B63DA1-EB68-5443-9AF8-026392D89401}"/>
              </a:ext>
            </a:extLst>
          </p:cNvPr>
          <p:cNvSpPr/>
          <p:nvPr/>
        </p:nvSpPr>
        <p:spPr>
          <a:xfrm rot="5400000">
            <a:off x="2770108" y="3766888"/>
            <a:ext cx="236198" cy="4819993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0EE9B58A-DF54-8A4A-9B89-97348273B46B}"/>
              </a:ext>
            </a:extLst>
          </p:cNvPr>
          <p:cNvSpPr txBox="1">
            <a:spLocks/>
          </p:cNvSpPr>
          <p:nvPr/>
        </p:nvSpPr>
        <p:spPr>
          <a:xfrm>
            <a:off x="333419" y="7677375"/>
            <a:ext cx="3051673" cy="1392927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À l’aventure !</a:t>
            </a:r>
            <a:b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À partir des associations trouvées dans l’activité précédente, comment imaginez-vous ce voyage tropical 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7FC24A-3183-4948-BE54-5CD1F7F76D83}"/>
              </a:ext>
            </a:extLst>
          </p:cNvPr>
          <p:cNvSpPr/>
          <p:nvPr/>
        </p:nvSpPr>
        <p:spPr>
          <a:xfrm>
            <a:off x="3052693" y="7696497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85518364-8C29-954F-B499-77FCA6983266}"/>
              </a:ext>
            </a:extLst>
          </p:cNvPr>
          <p:cNvSpPr txBox="1">
            <a:spLocks/>
          </p:cNvSpPr>
          <p:nvPr/>
        </p:nvSpPr>
        <p:spPr>
          <a:xfrm>
            <a:off x="3627463" y="7677375"/>
            <a:ext cx="3048760" cy="1392928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À </a:t>
            </a:r>
            <a:r>
              <a:rPr lang="fr-FR" sz="1500" b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gla</a:t>
            </a: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 </a:t>
            </a:r>
            <a:r>
              <a:rPr lang="fr-FR" sz="1500" b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gla</a:t>
            </a: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 !</a:t>
            </a:r>
          </a:p>
          <a:p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Écrivez un petit texte pour raconter un voyage glacial. Utilisez un maximum d’adjectifs en « al ». </a:t>
            </a:r>
          </a:p>
          <a:p>
            <a:endParaRPr lang="fr-FR" sz="13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Nous sommes partis en voyage…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181940-8A6C-F049-87B3-203292AE968C}"/>
              </a:ext>
            </a:extLst>
          </p:cNvPr>
          <p:cNvSpPr/>
          <p:nvPr/>
        </p:nvSpPr>
        <p:spPr>
          <a:xfrm>
            <a:off x="6347034" y="7696494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66C19-033C-4C45-AEE2-A9121D895B0E}"/>
              </a:ext>
            </a:extLst>
          </p:cNvPr>
          <p:cNvSpPr/>
          <p:nvPr/>
        </p:nvSpPr>
        <p:spPr>
          <a:xfrm rot="5400000">
            <a:off x="1608879" y="7121344"/>
            <a:ext cx="560246" cy="2868122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B6BAB5-38F6-264B-BC1D-29B5FC82D681}"/>
              </a:ext>
            </a:extLst>
          </p:cNvPr>
          <p:cNvSpPr/>
          <p:nvPr/>
        </p:nvSpPr>
        <p:spPr>
          <a:xfrm rot="5400000">
            <a:off x="4795807" y="7037006"/>
            <a:ext cx="560246" cy="2577815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FFC32F0B-CC31-6F41-B8F5-8A454F1C4F47}"/>
              </a:ext>
            </a:extLst>
          </p:cNvPr>
          <p:cNvSpPr txBox="1">
            <a:spLocks/>
          </p:cNvSpPr>
          <p:nvPr/>
        </p:nvSpPr>
        <p:spPr>
          <a:xfrm>
            <a:off x="308472" y="5577042"/>
            <a:ext cx="6367751" cy="18522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Des couples pas banals</a:t>
            </a: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alt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Ajoutez après chaque nom un adjectif trouvé dans l’activité précédente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.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Dans la chanson, on parle de/d’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agitations …………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créatures …………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élégance …………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symphonie …………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exubérance …………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FD16E3-B77F-5148-9E8F-3148BC8C3956}"/>
              </a:ext>
            </a:extLst>
          </p:cNvPr>
          <p:cNvSpPr/>
          <p:nvPr/>
        </p:nvSpPr>
        <p:spPr>
          <a:xfrm>
            <a:off x="6346581" y="5597257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B62D07-0E3D-5645-9F2F-F1386D560C24}"/>
              </a:ext>
            </a:extLst>
          </p:cNvPr>
          <p:cNvSpPr/>
          <p:nvPr/>
        </p:nvSpPr>
        <p:spPr>
          <a:xfrm rot="5400000">
            <a:off x="1073391" y="5201710"/>
            <a:ext cx="243115" cy="1480012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5EF031-E997-7B46-B891-FB48BBC855C5}"/>
              </a:ext>
            </a:extLst>
          </p:cNvPr>
          <p:cNvSpPr/>
          <p:nvPr/>
        </p:nvSpPr>
        <p:spPr>
          <a:xfrm rot="5400000">
            <a:off x="2760717" y="3757497"/>
            <a:ext cx="231710" cy="4843263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2C0C2F51-283E-3042-AE0E-925A4F1C4BCD}"/>
              </a:ext>
            </a:extLst>
          </p:cNvPr>
          <p:cNvSpPr txBox="1">
            <a:spLocks/>
          </p:cNvSpPr>
          <p:nvPr/>
        </p:nvSpPr>
        <p:spPr>
          <a:xfrm rot="16200000">
            <a:off x="-299122" y="7202533"/>
            <a:ext cx="858732" cy="128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Soizic </a:t>
            </a:r>
            <a:r>
              <a:rPr lang="fr-FR" sz="400" dirty="0" err="1">
                <a:solidFill>
                  <a:srgbClr val="4F59A4"/>
                </a:solidFill>
                <a:latin typeface="Proto Grotesk Light" panose="02000000000000000000" pitchFamily="2" charset="0"/>
              </a:rPr>
              <a:t>Ramananjohary</a:t>
            </a:r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47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CFE58A-ABA2-6549-BCA7-479C68575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7" y="233082"/>
            <a:ext cx="6838323" cy="96729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8E68A0-BB24-C64A-B21F-F17C12E11B41}"/>
              </a:ext>
            </a:extLst>
          </p:cNvPr>
          <p:cNvSpPr/>
          <p:nvPr/>
        </p:nvSpPr>
        <p:spPr>
          <a:xfrm rot="7703782">
            <a:off x="5855170" y="6794620"/>
            <a:ext cx="354816" cy="1758632"/>
          </a:xfrm>
          <a:prstGeom prst="rect">
            <a:avLst/>
          </a:prstGeom>
          <a:solidFill>
            <a:srgbClr val="E62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FFB5E-D15A-2E43-8B04-0C90E7D32B77}"/>
              </a:ext>
            </a:extLst>
          </p:cNvPr>
          <p:cNvSpPr/>
          <p:nvPr/>
        </p:nvSpPr>
        <p:spPr>
          <a:xfrm rot="2671015">
            <a:off x="2886837" y="1173395"/>
            <a:ext cx="354816" cy="1758632"/>
          </a:xfrm>
          <a:prstGeom prst="rect">
            <a:avLst/>
          </a:prstGeom>
          <a:solidFill>
            <a:srgbClr val="E62B7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84CB18F-427C-1C43-87CC-533BA463255A}"/>
              </a:ext>
            </a:extLst>
          </p:cNvPr>
          <p:cNvSpPr txBox="1">
            <a:spLocks/>
          </p:cNvSpPr>
          <p:nvPr/>
        </p:nvSpPr>
        <p:spPr>
          <a:xfrm>
            <a:off x="283525" y="2008819"/>
            <a:ext cx="6367751" cy="176365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Ambiance tropicale</a:t>
            </a:r>
            <a:b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Complétez les mots ci-dessous avec les syllabes proposées.</a:t>
            </a:r>
            <a:br>
              <a:rPr lang="fr-FR" alt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altLang="fr-FR" sz="700" i="1" dirty="0">
                <a:solidFill>
                  <a:srgbClr val="4F59A4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 cocktail tropical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 climat tropical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Une plante tropicale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Une forêt tropicale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Une île tropicale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0973E-6B3D-9440-93CB-249394FBD707}"/>
              </a:ext>
            </a:extLst>
          </p:cNvPr>
          <p:cNvSpPr/>
          <p:nvPr/>
        </p:nvSpPr>
        <p:spPr>
          <a:xfrm>
            <a:off x="6320899" y="2028715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C078BD-6E39-6C4A-BCA8-A7C6571EB5FA}"/>
              </a:ext>
            </a:extLst>
          </p:cNvPr>
          <p:cNvSpPr txBox="1"/>
          <p:nvPr/>
        </p:nvSpPr>
        <p:spPr>
          <a:xfrm>
            <a:off x="467985" y="1302944"/>
            <a:ext cx="3794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E62B75">
                    <a:alpha val="55000"/>
                  </a:srgbClr>
                </a:solidFill>
                <a:latin typeface="Proto Grotesk" panose="02000000000000000000" pitchFamily="2" charset="0"/>
              </a:rPr>
              <a:t>L’Impératrice</a:t>
            </a:r>
          </a:p>
          <a:p>
            <a:r>
              <a:rPr lang="fr-FR" sz="1500" b="1" dirty="0">
                <a:solidFill>
                  <a:srgbClr val="E62B75">
                    <a:alpha val="55000"/>
                  </a:srgbClr>
                </a:solidFill>
                <a:latin typeface="Proto Grotesk" panose="02000000000000000000" pitchFamily="2" charset="0"/>
              </a:rPr>
              <a:t>Agitations tropicales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ACF1C-DC50-6C4C-8C16-7EB1384280C0}"/>
              </a:ext>
            </a:extLst>
          </p:cNvPr>
          <p:cNvSpPr/>
          <p:nvPr/>
        </p:nvSpPr>
        <p:spPr>
          <a:xfrm rot="5400000">
            <a:off x="2343138" y="503560"/>
            <a:ext cx="190516" cy="3966910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AFB5D8-921A-0C4A-92C8-6D7AF35A4E21}"/>
              </a:ext>
            </a:extLst>
          </p:cNvPr>
          <p:cNvSpPr txBox="1">
            <a:spLocks/>
          </p:cNvSpPr>
          <p:nvPr/>
        </p:nvSpPr>
        <p:spPr>
          <a:xfrm>
            <a:off x="5466378" y="2309033"/>
            <a:ext cx="602537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strike="sngStrike" dirty="0">
                <a:solidFill>
                  <a:srgbClr val="DC3471"/>
                </a:solidFill>
                <a:latin typeface="Proto Grotesk Light" panose="02000000000000000000" pitchFamily="2" charset="0"/>
              </a:rPr>
              <a:t>te</a:t>
            </a:r>
          </a:p>
          <a:p>
            <a:pPr>
              <a:lnSpc>
                <a:spcPct val="100000"/>
              </a:lnSpc>
            </a:pPr>
            <a:endParaRPr lang="fr-FR" sz="1300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733F3A-1A98-5948-ABCF-6C6C4007A529}"/>
              </a:ext>
            </a:extLst>
          </p:cNvPr>
          <p:cNvSpPr txBox="1">
            <a:spLocks/>
          </p:cNvSpPr>
          <p:nvPr/>
        </p:nvSpPr>
        <p:spPr>
          <a:xfrm>
            <a:off x="5838940" y="2504707"/>
            <a:ext cx="1019060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strike="sngStrike" dirty="0" err="1">
                <a:solidFill>
                  <a:srgbClr val="DC3471"/>
                </a:solidFill>
                <a:latin typeface="Proto Grotesk Light" panose="02000000000000000000" pitchFamily="2" charset="0"/>
              </a:rPr>
              <a:t>cock</a:t>
            </a:r>
            <a:endParaRPr lang="fr-FR" sz="1300" b="1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fr-FR" sz="1300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247ABC3-C6D2-6841-A8EE-BB4EEB82A6C8}"/>
              </a:ext>
            </a:extLst>
          </p:cNvPr>
          <p:cNvSpPr txBox="1">
            <a:spLocks/>
          </p:cNvSpPr>
          <p:nvPr/>
        </p:nvSpPr>
        <p:spPr>
          <a:xfrm>
            <a:off x="4928892" y="2377482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strike="sngStrike" dirty="0" err="1">
                <a:solidFill>
                  <a:srgbClr val="DC3471"/>
                </a:solidFill>
                <a:latin typeface="Proto Grotesk Light" panose="02000000000000000000" pitchFamily="2" charset="0"/>
              </a:rPr>
              <a:t>fo</a:t>
            </a:r>
            <a:endParaRPr lang="fr-FR" sz="1300" b="1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fr-FR" sz="1300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04B0FBA-0B28-B541-A60E-48950E334605}"/>
              </a:ext>
            </a:extLst>
          </p:cNvPr>
          <p:cNvSpPr txBox="1">
            <a:spLocks/>
          </p:cNvSpPr>
          <p:nvPr/>
        </p:nvSpPr>
        <p:spPr>
          <a:xfrm>
            <a:off x="5364004" y="3147704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strike="sngStrike" dirty="0">
                <a:solidFill>
                  <a:srgbClr val="DC3471"/>
                </a:solidFill>
                <a:latin typeface="Proto Grotesk Light" panose="02000000000000000000" pitchFamily="2" charset="0"/>
              </a:rPr>
              <a:t>die</a:t>
            </a:r>
          </a:p>
          <a:p>
            <a:pPr>
              <a:lnSpc>
                <a:spcPct val="100000"/>
              </a:lnSpc>
            </a:pPr>
            <a:endParaRPr lang="fr-FR" sz="1300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46DA1FB-F8A4-A046-9DFF-978BAC7F77E4}"/>
              </a:ext>
            </a:extLst>
          </p:cNvPr>
          <p:cNvSpPr txBox="1">
            <a:spLocks/>
          </p:cNvSpPr>
          <p:nvPr/>
        </p:nvSpPr>
        <p:spPr>
          <a:xfrm>
            <a:off x="4863495" y="2934633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strike="sngStrike" dirty="0">
                <a:solidFill>
                  <a:srgbClr val="DC3471"/>
                </a:solidFill>
                <a:latin typeface="Proto Grotesk Light" panose="02000000000000000000" pitchFamily="2" charset="0"/>
              </a:rPr>
              <a:t>ma</a:t>
            </a:r>
          </a:p>
          <a:p>
            <a:pPr>
              <a:lnSpc>
                <a:spcPct val="100000"/>
              </a:lnSpc>
            </a:pPr>
            <a:endParaRPr lang="fr-FR" sz="1300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92BDC14-F9DA-1449-A419-AABF0CA2ABEC}"/>
              </a:ext>
            </a:extLst>
          </p:cNvPr>
          <p:cNvSpPr txBox="1">
            <a:spLocks/>
          </p:cNvSpPr>
          <p:nvPr/>
        </p:nvSpPr>
        <p:spPr>
          <a:xfrm>
            <a:off x="5147808" y="2679200"/>
            <a:ext cx="88622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strike="sngStrike" dirty="0">
                <a:solidFill>
                  <a:srgbClr val="DC3471"/>
                </a:solidFill>
                <a:latin typeface="Proto Grotesk Light" panose="02000000000000000000" pitchFamily="2" charset="0"/>
              </a:rPr>
              <a:t>le</a:t>
            </a:r>
            <a:endParaRPr lang="fr-FR" sz="1300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9B2C366-61C7-384D-A657-46436516F92B}"/>
              </a:ext>
            </a:extLst>
          </p:cNvPr>
          <p:cNvSpPr txBox="1">
            <a:spLocks/>
          </p:cNvSpPr>
          <p:nvPr/>
        </p:nvSpPr>
        <p:spPr>
          <a:xfrm>
            <a:off x="5657412" y="2849238"/>
            <a:ext cx="890493" cy="297457"/>
          </a:xfrm>
          <a:prstGeom prst="rect">
            <a:avLst/>
          </a:prstGeom>
        </p:spPr>
        <p:txBody>
          <a:bodyPr vert="horz" lIns="91440" tIns="45720" rIns="91440" bIns="45720" numCol="2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b="1" strike="sngStrike" dirty="0">
                <a:solidFill>
                  <a:srgbClr val="DC3471"/>
                </a:solidFill>
                <a:latin typeface="Proto Grotesk Light" panose="02000000000000000000" pitchFamily="2" charset="0"/>
              </a:rPr>
              <a:t>mat</a:t>
            </a:r>
            <a:endParaRPr lang="fr-FR" sz="1300" strike="sngStrike" dirty="0">
              <a:solidFill>
                <a:srgbClr val="DC3471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8" name="Nuage 17">
            <a:extLst>
              <a:ext uri="{FF2B5EF4-FFF2-40B4-BE49-F238E27FC236}">
                <a16:creationId xmlns:a16="http://schemas.microsoft.com/office/drawing/2014/main" id="{AD743A67-7322-7041-BA22-2B3A5ED11787}"/>
              </a:ext>
            </a:extLst>
          </p:cNvPr>
          <p:cNvSpPr/>
          <p:nvPr/>
        </p:nvSpPr>
        <p:spPr>
          <a:xfrm>
            <a:off x="4624061" y="2261959"/>
            <a:ext cx="1896469" cy="1373568"/>
          </a:xfrm>
          <a:prstGeom prst="cloud">
            <a:avLst/>
          </a:prstGeom>
          <a:noFill/>
          <a:ln>
            <a:solidFill>
              <a:srgbClr val="4F5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/>
        </p:nvSpPr>
        <p:spPr>
          <a:xfrm>
            <a:off x="308472" y="3996094"/>
            <a:ext cx="6367751" cy="136177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La danse des « al »</a:t>
            </a:r>
            <a:b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alt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Soulignez les adjectifs en 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[al] que vous entendez.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fr-FR" sz="7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estivale 	    médicale      </a:t>
            </a:r>
            <a:r>
              <a:rPr lang="fr-FR" sz="1300" i="1" u="sng" dirty="0">
                <a:solidFill>
                  <a:srgbClr val="DC3471"/>
                </a:solidFill>
                <a:latin typeface="Proto Grotesk" panose="02000000000000000000" pitchFamily="2" charset="0"/>
              </a:rPr>
              <a:t>tropicale</a:t>
            </a:r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   </a:t>
            </a:r>
            <a:r>
              <a:rPr lang="fr-FR" sz="1300" i="1" u="sng" dirty="0">
                <a:solidFill>
                  <a:srgbClr val="DC3471"/>
                </a:solidFill>
                <a:latin typeface="Proto Grotesk" panose="02000000000000000000" pitchFamily="2" charset="0"/>
              </a:rPr>
              <a:t>astrale</a:t>
            </a:r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   banale     </a:t>
            </a:r>
            <a:r>
              <a:rPr lang="fr-FR" sz="1300" i="1" u="sng" dirty="0">
                <a:solidFill>
                  <a:srgbClr val="DC3471"/>
                </a:solidFill>
                <a:latin typeface="Proto Grotesk" panose="02000000000000000000" pitchFamily="2" charset="0"/>
              </a:rPr>
              <a:t>idéale</a:t>
            </a:r>
          </a:p>
          <a:p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        royale       nationale     </a:t>
            </a:r>
            <a:r>
              <a:rPr lang="fr-FR" sz="1300" i="1" u="sng" dirty="0">
                <a:solidFill>
                  <a:srgbClr val="DC3471"/>
                </a:solidFill>
                <a:latin typeface="Proto Grotesk" panose="02000000000000000000" pitchFamily="2" charset="0"/>
              </a:rPr>
              <a:t>spatiale</a:t>
            </a:r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  centrale     </a:t>
            </a:r>
            <a:r>
              <a:rPr lang="fr-FR" sz="1300" i="1" u="sng" dirty="0">
                <a:solidFill>
                  <a:srgbClr val="DC3471"/>
                </a:solidFill>
                <a:latin typeface="Proto Grotesk" panose="02000000000000000000" pitchFamily="2" charset="0"/>
              </a:rPr>
              <a:t>impériale</a:t>
            </a:r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     digitale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D74EE9-EF5A-EF47-BFFE-6CFF691BCEB6}"/>
              </a:ext>
            </a:extLst>
          </p:cNvPr>
          <p:cNvSpPr/>
          <p:nvPr/>
        </p:nvSpPr>
        <p:spPr>
          <a:xfrm>
            <a:off x="6346089" y="4017719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3D2EA8-5E84-1240-A13E-469520C467C7}"/>
              </a:ext>
            </a:extLst>
          </p:cNvPr>
          <p:cNvSpPr/>
          <p:nvPr/>
        </p:nvSpPr>
        <p:spPr>
          <a:xfrm rot="5400000">
            <a:off x="1096660" y="3704843"/>
            <a:ext cx="243115" cy="1480012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E9E4D1-D3B1-EF48-8B26-BEB2228034D2}"/>
              </a:ext>
            </a:extLst>
          </p:cNvPr>
          <p:cNvSpPr/>
          <p:nvPr/>
        </p:nvSpPr>
        <p:spPr>
          <a:xfrm rot="5400000">
            <a:off x="2016761" y="3027856"/>
            <a:ext cx="231710" cy="3308812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FBEDA-13C2-8B46-BD46-FE8AC36155C8}"/>
              </a:ext>
            </a:extLst>
          </p:cNvPr>
          <p:cNvSpPr/>
          <p:nvPr/>
        </p:nvSpPr>
        <p:spPr>
          <a:xfrm rot="5400000">
            <a:off x="1174607" y="5168817"/>
            <a:ext cx="200771" cy="1579164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29CACE-40DA-5F4C-A9C3-89CFA8E69B98}"/>
              </a:ext>
            </a:extLst>
          </p:cNvPr>
          <p:cNvSpPr/>
          <p:nvPr/>
        </p:nvSpPr>
        <p:spPr>
          <a:xfrm rot="5400000">
            <a:off x="2770108" y="3766888"/>
            <a:ext cx="236198" cy="4819993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0796F13-37B3-1F46-81C3-DCA120C253D5}"/>
              </a:ext>
            </a:extLst>
          </p:cNvPr>
          <p:cNvSpPr txBox="1">
            <a:spLocks/>
          </p:cNvSpPr>
          <p:nvPr/>
        </p:nvSpPr>
        <p:spPr>
          <a:xfrm>
            <a:off x="333419" y="7677375"/>
            <a:ext cx="3051673" cy="1392927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À l’aventure !</a:t>
            </a:r>
            <a:b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À partir des associations trouvées dans l’activité précédente, comment imaginez-vous ce voyage tropical 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151864-E888-DC4D-865D-5FDFE8DBE081}"/>
              </a:ext>
            </a:extLst>
          </p:cNvPr>
          <p:cNvSpPr/>
          <p:nvPr/>
        </p:nvSpPr>
        <p:spPr>
          <a:xfrm>
            <a:off x="3053163" y="7697782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BEB2ED4A-0B2A-8048-AF17-C30CE1DAD645}"/>
              </a:ext>
            </a:extLst>
          </p:cNvPr>
          <p:cNvSpPr txBox="1">
            <a:spLocks/>
          </p:cNvSpPr>
          <p:nvPr/>
        </p:nvSpPr>
        <p:spPr>
          <a:xfrm>
            <a:off x="3627463" y="7677375"/>
            <a:ext cx="3048760" cy="1392928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À </a:t>
            </a:r>
            <a:r>
              <a:rPr lang="fr-FR" sz="1500" b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gla</a:t>
            </a: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 </a:t>
            </a:r>
            <a:r>
              <a:rPr lang="fr-FR" sz="1500" b="1" dirty="0" err="1">
                <a:solidFill>
                  <a:srgbClr val="DC3471"/>
                </a:solidFill>
                <a:latin typeface="Proto Grotesk" panose="02000000000000000000" pitchFamily="2" charset="0"/>
              </a:rPr>
              <a:t>gla</a:t>
            </a: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 !</a:t>
            </a:r>
          </a:p>
          <a:p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Écrivez un petit texte pour raconter un voyage glacial. Utilisez un maximum d’adjectifs en « al ». </a:t>
            </a:r>
          </a:p>
          <a:p>
            <a:endParaRPr lang="fr-FR" sz="1300" i="1" dirty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r>
              <a:rPr lang="fr-FR" sz="1000" i="1" dirty="0">
                <a:solidFill>
                  <a:srgbClr val="DC3471"/>
                </a:solidFill>
                <a:latin typeface="Proto Grotesk" panose="02000000000000000000" pitchFamily="2" charset="0"/>
              </a:rPr>
              <a:t>Nous sommes partis en voyage vers un lieu glacial. Là-bas, nous n’avons pas bu de cocktail tropical.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C50094-6420-0E45-BE27-CB1484D1E6C5}"/>
              </a:ext>
            </a:extLst>
          </p:cNvPr>
          <p:cNvSpPr/>
          <p:nvPr/>
        </p:nvSpPr>
        <p:spPr>
          <a:xfrm>
            <a:off x="6347034" y="7697779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2E5C03-6067-2F47-8E72-CA38960D660F}"/>
              </a:ext>
            </a:extLst>
          </p:cNvPr>
          <p:cNvSpPr/>
          <p:nvPr/>
        </p:nvSpPr>
        <p:spPr>
          <a:xfrm rot="5400000">
            <a:off x="1604418" y="7125804"/>
            <a:ext cx="560246" cy="2859201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786911-9BF3-4145-A4FF-391D8D3A6AD9}"/>
              </a:ext>
            </a:extLst>
          </p:cNvPr>
          <p:cNvSpPr/>
          <p:nvPr/>
        </p:nvSpPr>
        <p:spPr>
          <a:xfrm rot="5400000">
            <a:off x="4858905" y="6935388"/>
            <a:ext cx="474505" cy="2577815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B25F7DED-90CE-EB40-B4C6-0460049D7CD7}"/>
              </a:ext>
            </a:extLst>
          </p:cNvPr>
          <p:cNvSpPr txBox="1">
            <a:spLocks/>
          </p:cNvSpPr>
          <p:nvPr/>
        </p:nvSpPr>
        <p:spPr>
          <a:xfrm>
            <a:off x="308472" y="5577042"/>
            <a:ext cx="6367751" cy="18522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500" b="1" dirty="0">
                <a:solidFill>
                  <a:srgbClr val="DC3471"/>
                </a:solidFill>
                <a:latin typeface="Proto Grotesk" panose="02000000000000000000" pitchFamily="2" charset="0"/>
              </a:rPr>
              <a:t>Des couples pas banals</a:t>
            </a:r>
            <a:br>
              <a:rPr lang="fr-FR" sz="700" b="1" dirty="0">
                <a:solidFill>
                  <a:srgbClr val="DC3471"/>
                </a:solidFill>
                <a:latin typeface="Proto Grotesk" panose="02000000000000000000" pitchFamily="2" charset="0"/>
              </a:rPr>
            </a:b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alt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Ajoutez après chaque nom un adjectif trouvé dans l’activité précédente</a:t>
            </a:r>
            <a:r>
              <a:rPr lang="fr-FR" sz="1100" i="1" dirty="0">
                <a:solidFill>
                  <a:srgbClr val="DC3471"/>
                </a:solidFill>
                <a:latin typeface="Proto Grotesk" panose="02000000000000000000" pitchFamily="2" charset="0"/>
              </a:rPr>
              <a:t>.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Dans la chanson, on parle de/d’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agitations tropicales.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créatures astrales.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élégance impériale.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symphonie spatiale.</a:t>
            </a:r>
          </a:p>
          <a:p>
            <a:pPr algn="ctr"/>
            <a:r>
              <a:rPr lang="fr-FR" sz="1300" i="1" dirty="0">
                <a:solidFill>
                  <a:srgbClr val="DC3471"/>
                </a:solidFill>
                <a:latin typeface="Proto Grotesk" panose="02000000000000000000" pitchFamily="2" charset="0"/>
              </a:rPr>
              <a:t>exubérance idéale.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9D9ADB-5073-C446-89CE-E72C5FE07E77}"/>
              </a:ext>
            </a:extLst>
          </p:cNvPr>
          <p:cNvSpPr/>
          <p:nvPr/>
        </p:nvSpPr>
        <p:spPr>
          <a:xfrm>
            <a:off x="6346581" y="5596787"/>
            <a:ext cx="311386" cy="273936"/>
          </a:xfrm>
          <a:prstGeom prst="rect">
            <a:avLst/>
          </a:prstGeom>
          <a:solidFill>
            <a:srgbClr val="DC34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3C047C-161F-D741-91CA-D443A3A2072E}"/>
              </a:ext>
            </a:extLst>
          </p:cNvPr>
          <p:cNvSpPr/>
          <p:nvPr/>
        </p:nvSpPr>
        <p:spPr>
          <a:xfrm rot="5400000">
            <a:off x="1073388" y="5225647"/>
            <a:ext cx="243115" cy="1480012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A8DFB7-5E32-FC41-BBFC-EAB4B3EA85E6}"/>
              </a:ext>
            </a:extLst>
          </p:cNvPr>
          <p:cNvSpPr/>
          <p:nvPr/>
        </p:nvSpPr>
        <p:spPr>
          <a:xfrm rot="5400000">
            <a:off x="2773993" y="3770775"/>
            <a:ext cx="205155" cy="4843263"/>
          </a:xfrm>
          <a:prstGeom prst="rect">
            <a:avLst/>
          </a:prstGeom>
          <a:solidFill>
            <a:srgbClr val="E62B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2B75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87AC6DB9-07A5-234E-8A45-4842E4D432D8}"/>
              </a:ext>
            </a:extLst>
          </p:cNvPr>
          <p:cNvSpPr txBox="1">
            <a:spLocks/>
          </p:cNvSpPr>
          <p:nvPr/>
        </p:nvSpPr>
        <p:spPr>
          <a:xfrm rot="16200000">
            <a:off x="-306220" y="7206993"/>
            <a:ext cx="858732" cy="128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Soizic </a:t>
            </a:r>
            <a:r>
              <a:rPr lang="fr-FR" sz="400" dirty="0" err="1">
                <a:solidFill>
                  <a:srgbClr val="4F59A4"/>
                </a:solidFill>
                <a:latin typeface="Proto Grotesk Light" panose="02000000000000000000" pitchFamily="2" charset="0"/>
              </a:rPr>
              <a:t>Ramananjohary</a:t>
            </a:r>
            <a:r>
              <a:rPr lang="fr-FR" sz="400" dirty="0">
                <a:solidFill>
                  <a:srgbClr val="4F59A4"/>
                </a:solidFill>
                <a:latin typeface="Proto Grotesk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3339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16AB477944E40BC3673E240C75087" ma:contentTypeVersion="10" ma:contentTypeDescription="Crée un document." ma:contentTypeScope="" ma:versionID="1bca6248b78360d69669ecf0e931ab7f">
  <xsd:schema xmlns:xsd="http://www.w3.org/2001/XMLSchema" xmlns:xs="http://www.w3.org/2001/XMLSchema" xmlns:p="http://schemas.microsoft.com/office/2006/metadata/properties" xmlns:ns2="935ad775-f984-45a7-b231-58f3cfa609e1" xmlns:ns3="a0ff0703-dc0c-4a52-9a64-3f6cf26d1efb" targetNamespace="http://schemas.microsoft.com/office/2006/metadata/properties" ma:root="true" ma:fieldsID="9e532c589581e501c80320787b2b7902" ns2:_="" ns3:_="">
    <xsd:import namespace="935ad775-f984-45a7-b231-58f3cfa609e1"/>
    <xsd:import namespace="a0ff0703-dc0c-4a52-9a64-3f6cf26d1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d775-f984-45a7-b231-58f3cfa60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bae3e488-10cf-462d-9ad7-b94763385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f0703-dc0c-4a52-9a64-3f6cf26d1ef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505b773-91db-489d-a14c-6fb503dff62d}" ma:internalName="TaxCatchAll" ma:showField="CatchAllData" ma:web="a0ff0703-dc0c-4a52-9a64-3f6cf26d1e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f0703-dc0c-4a52-9a64-3f6cf26d1efb" xsi:nil="true"/>
    <lcf76f155ced4ddcb4097134ff3c332f xmlns="935ad775-f984-45a7-b231-58f3cfa609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593D6F-FA0A-4423-A748-51F4248FF4E0}"/>
</file>

<file path=customXml/itemProps2.xml><?xml version="1.0" encoding="utf-8"?>
<ds:datastoreItem xmlns:ds="http://schemas.openxmlformats.org/officeDocument/2006/customXml" ds:itemID="{202AA5CA-95CD-4A46-AB7C-A3B7A903A924}"/>
</file>

<file path=customXml/itemProps3.xml><?xml version="1.0" encoding="utf-8"?>
<ds:datastoreItem xmlns:ds="http://schemas.openxmlformats.org/officeDocument/2006/customXml" ds:itemID="{3D10776A-2B03-4517-827F-8CEEF1BCC7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254</Words>
  <Application>Microsoft Macintosh PowerPoint</Application>
  <PresentationFormat>Format A4 (210 x 297 mm)</PresentationFormat>
  <Paragraphs>144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Proto Grotesk</vt:lpstr>
      <vt:lpstr>Proto Grotesk Light</vt:lpstr>
      <vt:lpstr>Thème Office</vt:lpstr>
      <vt:lpstr>Agitations tropicales</vt:lpstr>
      <vt:lpstr>Mise en route  En petits groupes. Le groupe que vous allez entendre s’appelle « L’Impératrice ». D’après vous, qui sont les membres du groupe ? Quel type de musique jouent-ils ? Quels sont les thèmes abordés  danse leurs chansons ?   Mise en commun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FAVIER NIRERE</dc:creator>
  <cp:lastModifiedBy>Guillaume FAVIER</cp:lastModifiedBy>
  <cp:revision>27</cp:revision>
  <cp:lastPrinted>2019-02-01T15:50:40Z</cp:lastPrinted>
  <dcterms:created xsi:type="dcterms:W3CDTF">2019-01-29T14:45:45Z</dcterms:created>
  <dcterms:modified xsi:type="dcterms:W3CDTF">2019-02-01T15:52:54Z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0x01010031616AB477944E40BC3673E240C75087</vt:lpwstr>
  </property>
</Properties>
</file>