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2.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xml" ContentType="application/vnd.openxmlformats-officedocument.presentationml.tags+xml"/>
  <Override PartName="/ppt/tags/tag73.xml" ContentType="application/vnd.openxmlformats-officedocument.presentationml.tags+xml"/>
  <Override PartName="/docProps/core.xml" ContentType="application/vnd.openxmlformats-package.core-properties+xml"/>
  <Override PartName="/ppt/tags/tag69.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70.xml" ContentType="application/vnd.openxmlformats-officedocument.presentationml.tags+xml"/>
  <Override PartName="/ppt/tags/tag6.xml" ContentType="application/vnd.openxmlformats-officedocument.presentationml.tags+xml"/>
  <Override PartName="/ppt/tags/tag61.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8.xml" ContentType="application/vnd.openxmlformats-officedocument.presentationml.tags+xml"/>
  <Override PartName="/ppt/tags/tag10.xml" ContentType="application/vnd.openxmlformats-officedocument.presentationml.tags+xml"/>
  <Override PartName="/ppt/tags/tag19.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20.xml" ContentType="application/vnd.openxmlformats-officedocument.presentationml.tags+xml"/>
  <Override PartName="/docProps/app.xml" ContentType="application/vnd.openxmlformats-officedocument.extended-properties+xml"/>
  <Override PartName="/ppt/tags/tag60.xml" ContentType="application/vnd.openxmlformats-officedocument.presentationml.tags+xml"/>
  <Override PartName="/ppt/tags/tag59.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9.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8.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2.xml" ContentType="application/vnd.openxmlformats-officedocument.presentationml.tags+xml"/>
  <Override PartName="/ppt/tags/tag51.xml" ContentType="application/vnd.openxmlformats-officedocument.presentationml.tags+xml"/>
  <Override PartName="/ppt/tags/tag50.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2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7"/>
  </p:notesMasterIdLst>
  <p:sldIdLst>
    <p:sldId id="256" r:id="rId2"/>
    <p:sldId id="260" r:id="rId3"/>
    <p:sldId id="257" r:id="rId4"/>
    <p:sldId id="258" r:id="rId5"/>
    <p:sldId id="261" r:id="rId6"/>
  </p:sldIdLst>
  <p:sldSz cx="6858000" cy="9906000" type="A4"/>
  <p:notesSz cx="6799263" cy="9929813"/>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Proto Grotesk" panose="02000000000000000000" pitchFamily="2" charset="0"/>
      <p:regular r:id="rId14"/>
      <p:bold r:id="rId15"/>
    </p:embeddedFont>
    <p:embeddedFont>
      <p:font typeface="Proto Grotesk Light" panose="02000000000000000000" pitchFamily="2" charset="0"/>
      <p:regular r:id="rId16"/>
    </p:embeddedFont>
    <p:embeddedFont>
      <p:font typeface="Tahoma" panose="020B0604030504040204" pitchFamily="34" charset="0"/>
      <p:regular r:id="rId17"/>
      <p:bold r:id="rId18"/>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2320786-FA42-4973-B61D-C95364239DBC}">
          <p14:sldIdLst>
            <p14:sldId id="256"/>
            <p14:sldId id="260"/>
          </p14:sldIdLst>
        </p14:section>
        <p14:section name="Section sans titre" id="{55191E2A-A5C0-4AFD-98F5-9B39B59F7138}">
          <p14:sldIdLst>
            <p14:sldId id="257"/>
            <p14:sldId id="258"/>
            <p14:sldId id="261"/>
          </p14:sldIdLst>
        </p14:section>
      </p14:sectionLst>
    </p:ex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LE MOUNIER" initials="LLM"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897"/>
    <a:srgbClr val="DC3471"/>
    <a:srgbClr val="C2C6E0"/>
    <a:srgbClr val="DA3471"/>
    <a:srgbClr val="6770B1"/>
    <a:srgbClr val="F4C4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6"/>
    <p:restoredTop sz="94646"/>
  </p:normalViewPr>
  <p:slideViewPr>
    <p:cSldViewPr snapToGrid="0" snapToObjects="1">
      <p:cViewPr>
        <p:scale>
          <a:sx n="163" d="100"/>
          <a:sy n="163" d="100"/>
        </p:scale>
        <p:origin x="1448" y="-144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DFD59A51-DAB0-4C61-8418-8C669140346D}" type="datetimeFigureOut">
              <a:rPr lang="fr-FR" smtClean="0"/>
              <a:t>13/08/2020</a:t>
            </a:fld>
            <a:endParaRPr lang="fr-FR"/>
          </a:p>
        </p:txBody>
      </p:sp>
      <p:sp>
        <p:nvSpPr>
          <p:cNvPr id="4" name="Espace réservé de l'image des diapositives 3"/>
          <p:cNvSpPr>
            <a:spLocks noGrp="1" noRot="1" noChangeAspect="1"/>
          </p:cNvSpPr>
          <p:nvPr>
            <p:ph type="sldImg" idx="2"/>
          </p:nvPr>
        </p:nvSpPr>
        <p:spPr>
          <a:xfrm>
            <a:off x="2239963" y="1241425"/>
            <a:ext cx="2319337"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E005C7BD-18C9-4AE9-99EE-38C051510B16}" type="slidenum">
              <a:rPr lang="fr-FR" smtClean="0"/>
              <a:t>‹N°›</a:t>
            </a:fld>
            <a:endParaRPr lang="fr-FR"/>
          </a:p>
        </p:txBody>
      </p:sp>
    </p:spTree>
    <p:extLst>
      <p:ext uri="{BB962C8B-B14F-4D97-AF65-F5344CB8AC3E}">
        <p14:creationId xmlns:p14="http://schemas.microsoft.com/office/powerpoint/2010/main" val="228137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9B64F56-432C-B24D-94F0-2AF737F75735}" type="datetimeFigureOut">
              <a:rPr lang="fr-FR" smtClean="0"/>
              <a:t>13/08/2020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5B3199-DFF0-EA40-8F27-74D860EAA24F}" type="slidenum">
              <a:rPr lang="fr-FR" smtClean="0"/>
              <a:t>‹N°›</a:t>
            </a:fld>
            <a:endParaRPr lang="fr-FR"/>
          </a:p>
        </p:txBody>
      </p:sp>
    </p:spTree>
    <p:extLst>
      <p:ext uri="{BB962C8B-B14F-4D97-AF65-F5344CB8AC3E}">
        <p14:creationId xmlns:p14="http://schemas.microsoft.com/office/powerpoint/2010/main" val="4212854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9B64F56-432C-B24D-94F0-2AF737F75735}" type="datetimeFigureOut">
              <a:rPr lang="fr-FR" smtClean="0"/>
              <a:t>13/08/2020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5B3199-DFF0-EA40-8F27-74D860EAA24F}" type="slidenum">
              <a:rPr lang="fr-FR" smtClean="0"/>
              <a:t>‹N°›</a:t>
            </a:fld>
            <a:endParaRPr lang="fr-FR"/>
          </a:p>
        </p:txBody>
      </p:sp>
    </p:spTree>
    <p:extLst>
      <p:ext uri="{BB962C8B-B14F-4D97-AF65-F5344CB8AC3E}">
        <p14:creationId xmlns:p14="http://schemas.microsoft.com/office/powerpoint/2010/main" val="4039450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9B64F56-432C-B24D-94F0-2AF737F75735}" type="datetimeFigureOut">
              <a:rPr lang="fr-FR" smtClean="0"/>
              <a:t>13/08/2020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5B3199-DFF0-EA40-8F27-74D860EAA24F}" type="slidenum">
              <a:rPr lang="fr-FR" smtClean="0"/>
              <a:t>‹N°›</a:t>
            </a:fld>
            <a:endParaRPr lang="fr-FR"/>
          </a:p>
        </p:txBody>
      </p:sp>
    </p:spTree>
    <p:extLst>
      <p:ext uri="{BB962C8B-B14F-4D97-AF65-F5344CB8AC3E}">
        <p14:creationId xmlns:p14="http://schemas.microsoft.com/office/powerpoint/2010/main" val="357985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9B64F56-432C-B24D-94F0-2AF737F75735}" type="datetimeFigureOut">
              <a:rPr lang="fr-FR" smtClean="0"/>
              <a:t>13/08/2020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5B3199-DFF0-EA40-8F27-74D860EAA24F}" type="slidenum">
              <a:rPr lang="fr-FR" smtClean="0"/>
              <a:t>‹N°›</a:t>
            </a:fld>
            <a:endParaRPr lang="fr-FR"/>
          </a:p>
        </p:txBody>
      </p:sp>
    </p:spTree>
    <p:extLst>
      <p:ext uri="{BB962C8B-B14F-4D97-AF65-F5344CB8AC3E}">
        <p14:creationId xmlns:p14="http://schemas.microsoft.com/office/powerpoint/2010/main" val="169555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9B64F56-432C-B24D-94F0-2AF737F75735}" type="datetimeFigureOut">
              <a:rPr lang="fr-FR" smtClean="0"/>
              <a:t>13/08/2020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5B3199-DFF0-EA40-8F27-74D860EAA24F}" type="slidenum">
              <a:rPr lang="fr-FR" smtClean="0"/>
              <a:t>‹N°›</a:t>
            </a:fld>
            <a:endParaRPr lang="fr-FR"/>
          </a:p>
        </p:txBody>
      </p:sp>
    </p:spTree>
    <p:extLst>
      <p:ext uri="{BB962C8B-B14F-4D97-AF65-F5344CB8AC3E}">
        <p14:creationId xmlns:p14="http://schemas.microsoft.com/office/powerpoint/2010/main" val="236411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9B64F56-432C-B24D-94F0-2AF737F75735}" type="datetimeFigureOut">
              <a:rPr lang="fr-FR" smtClean="0"/>
              <a:t>13/08/2020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5B3199-DFF0-EA40-8F27-74D860EAA24F}" type="slidenum">
              <a:rPr lang="fr-FR" smtClean="0"/>
              <a:t>‹N°›</a:t>
            </a:fld>
            <a:endParaRPr lang="fr-FR"/>
          </a:p>
        </p:txBody>
      </p:sp>
    </p:spTree>
    <p:extLst>
      <p:ext uri="{BB962C8B-B14F-4D97-AF65-F5344CB8AC3E}">
        <p14:creationId xmlns:p14="http://schemas.microsoft.com/office/powerpoint/2010/main" val="3091180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72381" y="3618442"/>
            <a:ext cx="2901255" cy="5322183"/>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3471863" y="3618442"/>
            <a:ext cx="2915543" cy="5322183"/>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49B64F56-432C-B24D-94F0-2AF737F75735}" type="datetimeFigureOut">
              <a:rPr lang="fr-FR" smtClean="0"/>
              <a:t>13/08/2020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05B3199-DFF0-EA40-8F27-74D860EAA24F}" type="slidenum">
              <a:rPr lang="fr-FR" smtClean="0"/>
              <a:t>‹N°›</a:t>
            </a:fld>
            <a:endParaRPr lang="fr-FR"/>
          </a:p>
        </p:txBody>
      </p:sp>
    </p:spTree>
    <p:extLst>
      <p:ext uri="{BB962C8B-B14F-4D97-AF65-F5344CB8AC3E}">
        <p14:creationId xmlns:p14="http://schemas.microsoft.com/office/powerpoint/2010/main" val="2089706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9B64F56-432C-B24D-94F0-2AF737F75735}" type="datetimeFigureOut">
              <a:rPr lang="fr-FR" smtClean="0"/>
              <a:t>13/08/2020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05B3199-DFF0-EA40-8F27-74D860EAA24F}" type="slidenum">
              <a:rPr lang="fr-FR" smtClean="0"/>
              <a:t>‹N°›</a:t>
            </a:fld>
            <a:endParaRPr lang="fr-FR"/>
          </a:p>
        </p:txBody>
      </p:sp>
    </p:spTree>
    <p:extLst>
      <p:ext uri="{BB962C8B-B14F-4D97-AF65-F5344CB8AC3E}">
        <p14:creationId xmlns:p14="http://schemas.microsoft.com/office/powerpoint/2010/main" val="250681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64F56-432C-B24D-94F0-2AF737F75735}" type="datetimeFigureOut">
              <a:rPr lang="fr-FR" smtClean="0"/>
              <a:t>13/08/2020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05B3199-DFF0-EA40-8F27-74D860EAA24F}" type="slidenum">
              <a:rPr lang="fr-FR" smtClean="0"/>
              <a:t>‹N°›</a:t>
            </a:fld>
            <a:endParaRPr lang="fr-FR"/>
          </a:p>
        </p:txBody>
      </p:sp>
    </p:spTree>
    <p:extLst>
      <p:ext uri="{BB962C8B-B14F-4D97-AF65-F5344CB8AC3E}">
        <p14:creationId xmlns:p14="http://schemas.microsoft.com/office/powerpoint/2010/main" val="332806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9B64F56-432C-B24D-94F0-2AF737F75735}" type="datetimeFigureOut">
              <a:rPr lang="fr-FR" smtClean="0"/>
              <a:t>13/08/2020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5B3199-DFF0-EA40-8F27-74D860EAA24F}" type="slidenum">
              <a:rPr lang="fr-FR" smtClean="0"/>
              <a:t>‹N°›</a:t>
            </a:fld>
            <a:endParaRPr lang="fr-FR"/>
          </a:p>
        </p:txBody>
      </p:sp>
    </p:spTree>
    <p:extLst>
      <p:ext uri="{BB962C8B-B14F-4D97-AF65-F5344CB8AC3E}">
        <p14:creationId xmlns:p14="http://schemas.microsoft.com/office/powerpoint/2010/main" val="361930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9B64F56-432C-B24D-94F0-2AF737F75735}" type="datetimeFigureOut">
              <a:rPr lang="fr-FR" smtClean="0"/>
              <a:t>13/08/2020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5B3199-DFF0-EA40-8F27-74D860EAA24F}" type="slidenum">
              <a:rPr lang="fr-FR" smtClean="0"/>
              <a:t>‹N°›</a:t>
            </a:fld>
            <a:endParaRPr lang="fr-FR"/>
          </a:p>
        </p:txBody>
      </p:sp>
    </p:spTree>
    <p:extLst>
      <p:ext uri="{BB962C8B-B14F-4D97-AF65-F5344CB8AC3E}">
        <p14:creationId xmlns:p14="http://schemas.microsoft.com/office/powerpoint/2010/main" val="2243452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9B64F56-432C-B24D-94F0-2AF737F75735}" type="datetimeFigureOut">
              <a:rPr lang="fr-FR" smtClean="0"/>
              <a:t>13/08/2020</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05B3199-DFF0-EA40-8F27-74D860EAA24F}" type="slidenum">
              <a:rPr lang="fr-FR" smtClean="0"/>
              <a:t>‹N°›</a:t>
            </a:fld>
            <a:endParaRPr lang="fr-FR"/>
          </a:p>
        </p:txBody>
      </p:sp>
    </p:spTree>
    <p:extLst>
      <p:ext uri="{BB962C8B-B14F-4D97-AF65-F5344CB8AC3E}">
        <p14:creationId xmlns:p14="http://schemas.microsoft.com/office/powerpoint/2010/main" val="839106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jp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xml"/><Relationship Id="rId17" Type="http://schemas.openxmlformats.org/officeDocument/2006/relationships/image" Target="../media/image5.png"/><Relationship Id="rId2" Type="http://schemas.openxmlformats.org/officeDocument/2006/relationships/tags" Target="../tags/tag2.xml"/><Relationship Id="rId16" Type="http://schemas.openxmlformats.org/officeDocument/2006/relationships/image" Target="../media/image4.jp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3.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5.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4.jpg"/><Relationship Id="rId5" Type="http://schemas.openxmlformats.org/officeDocument/2006/relationships/tags" Target="../tags/tag16.xml"/><Relationship Id="rId10" Type="http://schemas.openxmlformats.org/officeDocument/2006/relationships/image" Target="../media/image2.png"/><Relationship Id="rId4" Type="http://schemas.openxmlformats.org/officeDocument/2006/relationships/tags" Target="../tags/tag15.xml"/><Relationship Id="rId9"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image" Target="../media/image7.jpg"/><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tags" Target="../tags/tag49.xml"/><Relationship Id="rId3" Type="http://schemas.openxmlformats.org/officeDocument/2006/relationships/tags" Target="../tags/tag34.xml"/><Relationship Id="rId21" Type="http://schemas.openxmlformats.org/officeDocument/2006/relationships/tags" Target="../tags/tag52.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5" Type="http://schemas.openxmlformats.org/officeDocument/2006/relationships/image" Target="../media/image8.jpg"/><Relationship Id="rId2" Type="http://schemas.openxmlformats.org/officeDocument/2006/relationships/tags" Target="../tags/tag33.xml"/><Relationship Id="rId16" Type="http://schemas.openxmlformats.org/officeDocument/2006/relationships/tags" Target="../tags/tag47.xml"/><Relationship Id="rId20" Type="http://schemas.openxmlformats.org/officeDocument/2006/relationships/tags" Target="../tags/tag51.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slideLayout" Target="../slideLayouts/slideLayout1.xml"/><Relationship Id="rId5" Type="http://schemas.openxmlformats.org/officeDocument/2006/relationships/tags" Target="../tags/tag36.xml"/><Relationship Id="rId15" Type="http://schemas.openxmlformats.org/officeDocument/2006/relationships/tags" Target="../tags/tag46.xml"/><Relationship Id="rId23" Type="http://schemas.openxmlformats.org/officeDocument/2006/relationships/tags" Target="../tags/tag54.xml"/><Relationship Id="rId10" Type="http://schemas.openxmlformats.org/officeDocument/2006/relationships/tags" Target="../tags/tag41.xml"/><Relationship Id="rId19" Type="http://schemas.openxmlformats.org/officeDocument/2006/relationships/tags" Target="../tags/tag50.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tags" Target="../tags/tag53.xml"/></Relationships>
</file>

<file path=ppt/slides/_rels/slide5.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tags" Target="../tags/tag72.xml"/><Relationship Id="rId3" Type="http://schemas.openxmlformats.org/officeDocument/2006/relationships/tags" Target="../tags/tag57.xml"/><Relationship Id="rId21" Type="http://schemas.openxmlformats.org/officeDocument/2006/relationships/tags" Target="../tags/tag75.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tags" Target="../tags/tag71.xml"/><Relationship Id="rId25" Type="http://schemas.openxmlformats.org/officeDocument/2006/relationships/image" Target="../media/image9.jpg"/><Relationship Id="rId2" Type="http://schemas.openxmlformats.org/officeDocument/2006/relationships/tags" Target="../tags/tag56.xml"/><Relationship Id="rId16" Type="http://schemas.openxmlformats.org/officeDocument/2006/relationships/tags" Target="../tags/tag70.xml"/><Relationship Id="rId20" Type="http://schemas.openxmlformats.org/officeDocument/2006/relationships/tags" Target="../tags/tag74.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24" Type="http://schemas.openxmlformats.org/officeDocument/2006/relationships/slideLayout" Target="../slideLayouts/slideLayout1.xml"/><Relationship Id="rId5" Type="http://schemas.openxmlformats.org/officeDocument/2006/relationships/tags" Target="../tags/tag59.xml"/><Relationship Id="rId15" Type="http://schemas.openxmlformats.org/officeDocument/2006/relationships/tags" Target="../tags/tag69.xml"/><Relationship Id="rId23" Type="http://schemas.openxmlformats.org/officeDocument/2006/relationships/tags" Target="../tags/tag77.xml"/><Relationship Id="rId10" Type="http://schemas.openxmlformats.org/officeDocument/2006/relationships/tags" Target="../tags/tag64.xml"/><Relationship Id="rId19" Type="http://schemas.openxmlformats.org/officeDocument/2006/relationships/tags" Target="../tags/tag73.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 Id="rId22" Type="http://schemas.openxmlformats.org/officeDocument/2006/relationships/tags" Target="../tags/tag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0" y="102624"/>
            <a:ext cx="6858000" cy="9700752"/>
          </a:xfrm>
          <a:prstGeom prst="rect">
            <a:avLst/>
          </a:prstGeom>
        </p:spPr>
      </p:pic>
      <p:pic>
        <p:nvPicPr>
          <p:cNvPr id="18" name="Image 17">
            <a:extLst>
              <a:ext uri="{FF2B5EF4-FFF2-40B4-BE49-F238E27FC236}">
                <a16:creationId xmlns:a16="http://schemas.microsoft.com/office/drawing/2014/main" id="{017D404B-61EE-D246-B347-93B4BCD37208}"/>
              </a:ext>
            </a:extLst>
          </p:cNvPr>
          <p:cNvPicPr>
            <a:picLocks noChangeAspect="1"/>
          </p:cNvPicPr>
          <p:nvPr>
            <p:custDataLst>
              <p:tags r:id="rId2"/>
            </p:custDataLst>
          </p:nvPr>
        </p:nvPicPr>
        <p:blipFill>
          <a:blip r:embed="rId14"/>
          <a:stretch>
            <a:fillRect/>
          </a:stretch>
        </p:blipFill>
        <p:spPr>
          <a:xfrm>
            <a:off x="4673832" y="1163248"/>
            <a:ext cx="1943100" cy="1803400"/>
          </a:xfrm>
          <a:prstGeom prst="rect">
            <a:avLst/>
          </a:prstGeom>
        </p:spPr>
      </p:pic>
      <p:sp>
        <p:nvSpPr>
          <p:cNvPr id="8" name="ZoneTexte 7">
            <a:extLst>
              <a:ext uri="{FF2B5EF4-FFF2-40B4-BE49-F238E27FC236}">
                <a16:creationId xmlns:a16="http://schemas.microsoft.com/office/drawing/2014/main" id="{4138D9BF-A046-3243-A906-64BC914C8D7F}"/>
              </a:ext>
            </a:extLst>
          </p:cNvPr>
          <p:cNvSpPr txBox="1"/>
          <p:nvPr>
            <p:custDataLst>
              <p:tags r:id="rId3"/>
            </p:custDataLst>
          </p:nvPr>
        </p:nvSpPr>
        <p:spPr>
          <a:xfrm>
            <a:off x="2286000" y="2849492"/>
            <a:ext cx="4330932" cy="4647426"/>
          </a:xfrm>
          <a:prstGeom prst="rect">
            <a:avLst/>
          </a:prstGeom>
          <a:noFill/>
        </p:spPr>
        <p:txBody>
          <a:bodyPr wrap="square" numCol="1" rtlCol="0">
            <a:spAutoFit/>
          </a:bodyPr>
          <a:lstStyle/>
          <a:p>
            <a:r>
              <a:rPr lang="fr-FR" sz="800" i="1" dirty="0">
                <a:solidFill>
                  <a:srgbClr val="495897"/>
                </a:solidFill>
                <a:latin typeface="Proto Grotesk Light" panose="02000000000000000000" pitchFamily="2" charset="0"/>
              </a:rPr>
              <a:t>[Paroles en kirundi]</a:t>
            </a:r>
          </a:p>
          <a:p>
            <a:endParaRPr lang="fr-FR" sz="800" dirty="0">
              <a:solidFill>
                <a:srgbClr val="495897"/>
              </a:solidFill>
              <a:latin typeface="Proto Grotesk Light" panose="02000000000000000000" pitchFamily="2" charset="0"/>
            </a:endParaRPr>
          </a:p>
          <a:p>
            <a:r>
              <a:rPr lang="fr-FR" sz="800" dirty="0">
                <a:solidFill>
                  <a:srgbClr val="495897"/>
                </a:solidFill>
                <a:latin typeface="Proto Grotesk Light" panose="02000000000000000000" pitchFamily="2" charset="0"/>
              </a:rPr>
              <a:t>Une feuille et un stylo apaisent mes délires d'insomniaque</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Loin dans mon exil, petit pays d'Afrique des Grands Lacs</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Remémorer ma vie naguère</a:t>
            </a:r>
            <a:r>
              <a:rPr lang="fr-FR" sz="800" baseline="30000" dirty="0">
                <a:solidFill>
                  <a:srgbClr val="495897"/>
                </a:solidFill>
                <a:latin typeface="Proto Grotesk Light" panose="02000000000000000000" pitchFamily="2" charset="0"/>
              </a:rPr>
              <a:t>1</a:t>
            </a:r>
            <a:r>
              <a:rPr lang="fr-FR" sz="800" dirty="0">
                <a:solidFill>
                  <a:srgbClr val="495897"/>
                </a:solidFill>
                <a:latin typeface="Proto Grotesk Light" panose="02000000000000000000" pitchFamily="2" charset="0"/>
              </a:rPr>
              <a:t> avant la guerre</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Trimant</a:t>
            </a:r>
            <a:r>
              <a:rPr lang="fr-FR" sz="800" baseline="30000" dirty="0">
                <a:solidFill>
                  <a:srgbClr val="495897"/>
                </a:solidFill>
                <a:latin typeface="Proto Grotesk Light" panose="02000000000000000000" pitchFamily="2" charset="0"/>
              </a:rPr>
              <a:t>2</a:t>
            </a:r>
            <a:r>
              <a:rPr lang="fr-FR" sz="800" dirty="0">
                <a:solidFill>
                  <a:srgbClr val="495897"/>
                </a:solidFill>
                <a:latin typeface="Proto Grotesk Light" panose="02000000000000000000" pitchFamily="2" charset="0"/>
              </a:rPr>
              <a:t> pour me rappeler mes sensations sans rapatriement</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Petit pays je t'envoie cette carte postale</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Ma rose, mon pétale, mon cristal, ma terre natale</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Ça fait longtemps les jardins de bougainvilliers</a:t>
            </a:r>
            <a:r>
              <a:rPr lang="fr-FR" sz="800" baseline="30000" dirty="0">
                <a:solidFill>
                  <a:srgbClr val="495897"/>
                </a:solidFill>
                <a:latin typeface="Proto Grotesk Light" panose="02000000000000000000" pitchFamily="2" charset="0"/>
              </a:rPr>
              <a:t>3</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Souvenirs renfermés dans la poussière d'un bouquin</a:t>
            </a:r>
            <a:r>
              <a:rPr lang="fr-FR" sz="800" baseline="30000" dirty="0">
                <a:solidFill>
                  <a:srgbClr val="495897"/>
                </a:solidFill>
                <a:latin typeface="Proto Grotesk Light" panose="02000000000000000000" pitchFamily="2" charset="0"/>
              </a:rPr>
              <a:t>4</a:t>
            </a:r>
            <a:r>
              <a:rPr lang="fr-FR" sz="800" dirty="0">
                <a:solidFill>
                  <a:srgbClr val="495897"/>
                </a:solidFill>
                <a:latin typeface="Proto Grotesk Light" panose="02000000000000000000" pitchFamily="2" charset="0"/>
              </a:rPr>
              <a:t> plié</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Sous le soleil, les toits de tôle scintillent</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Les paysans défrichent la terre en mettant l'feu sur des brindilles</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Voyez mon existence avait bien commencé</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J'aimerais recommencer depuis l'début, mais tu sais comment c'est</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Et nous voilà perdus dans les rues de Saint-Denis</a:t>
            </a:r>
            <a:r>
              <a:rPr lang="fr-FR" sz="800" baseline="30000" dirty="0">
                <a:solidFill>
                  <a:srgbClr val="495897"/>
                </a:solidFill>
                <a:latin typeface="Proto Grotesk Light" panose="02000000000000000000" pitchFamily="2" charset="0"/>
              </a:rPr>
              <a:t>5</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Avant qu'on soit séniles</a:t>
            </a:r>
            <a:r>
              <a:rPr lang="fr-FR" sz="800" baseline="30000" dirty="0">
                <a:solidFill>
                  <a:srgbClr val="495897"/>
                </a:solidFill>
                <a:latin typeface="Proto Grotesk Light" panose="02000000000000000000" pitchFamily="2" charset="0"/>
              </a:rPr>
              <a:t>6</a:t>
            </a:r>
            <a:r>
              <a:rPr lang="fr-FR" sz="800" dirty="0">
                <a:solidFill>
                  <a:srgbClr val="495897"/>
                </a:solidFill>
                <a:latin typeface="Proto Grotesk Light" panose="02000000000000000000" pitchFamily="2" charset="0"/>
              </a:rPr>
              <a:t> on ira vivre à Gisenyi</a:t>
            </a:r>
            <a:r>
              <a:rPr lang="fr-FR" sz="800" baseline="30000" dirty="0">
                <a:solidFill>
                  <a:srgbClr val="495897"/>
                </a:solidFill>
                <a:latin typeface="Proto Grotesk Light" panose="02000000000000000000" pitchFamily="2" charset="0"/>
              </a:rPr>
              <a:t>7</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On fera trembler le sol comme les grondements de nos volcans</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Alors petit pays, loin de la guerre</a:t>
            </a:r>
            <a:r>
              <a:rPr lang="fr-FR" sz="800" baseline="30000" dirty="0">
                <a:solidFill>
                  <a:srgbClr val="495897"/>
                </a:solidFill>
                <a:latin typeface="Proto Grotesk Light" panose="02000000000000000000" pitchFamily="2" charset="0"/>
              </a:rPr>
              <a:t>8</a:t>
            </a:r>
            <a:r>
              <a:rPr lang="fr-FR" sz="800" dirty="0">
                <a:solidFill>
                  <a:srgbClr val="495897"/>
                </a:solidFill>
                <a:latin typeface="Proto Grotesk Light" panose="02000000000000000000" pitchFamily="2" charset="0"/>
              </a:rPr>
              <a:t> on s'envole quand ?</a:t>
            </a:r>
          </a:p>
          <a:p>
            <a:r>
              <a:rPr lang="fr-FR" sz="800" dirty="0">
                <a:solidFill>
                  <a:srgbClr val="495897"/>
                </a:solidFill>
                <a:latin typeface="Proto Grotesk Light" panose="02000000000000000000" pitchFamily="2" charset="0"/>
              </a:rPr>
              <a:t> </a:t>
            </a:r>
          </a:p>
          <a:p>
            <a:r>
              <a:rPr lang="fr-FR" sz="800" i="1" dirty="0">
                <a:solidFill>
                  <a:srgbClr val="495897"/>
                </a:solidFill>
                <a:latin typeface="Proto Grotesk Light" panose="02000000000000000000" pitchFamily="2" charset="0"/>
              </a:rPr>
              <a:t>[Paroles en kirundi]</a:t>
            </a:r>
          </a:p>
          <a:p>
            <a:endParaRPr lang="fr-FR" sz="800" dirty="0">
              <a:solidFill>
                <a:srgbClr val="495897"/>
              </a:solidFill>
              <a:latin typeface="Proto Grotesk Light" panose="02000000000000000000" pitchFamily="2" charset="0"/>
            </a:endParaRPr>
          </a:p>
          <a:p>
            <a:r>
              <a:rPr lang="fr-FR" sz="800" dirty="0">
                <a:solidFill>
                  <a:srgbClr val="495897"/>
                </a:solidFill>
                <a:latin typeface="Proto Grotesk Light" panose="02000000000000000000" pitchFamily="2" charset="0"/>
              </a:rPr>
              <a:t>Petit bout d'Afrique perché en altitude</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Je doute de mes amours, tu resteras ma certitude</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Réputation recouverte d'un linceul</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Petit pays, pendant trois mois, tout l'monde t'a laissé seul</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J'avoue j'ai plaidé coupable de vous haïr</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Quand tous les projecteurs étaient tournés vers le Zaïre</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Il fallait reconstruire mon p'tit pays sur des ossements</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Des fosses communes et puis nos cauchemars incessants</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Petit pays : te faire sourire sera ma rédemption</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Je t'offrirai ma vie, à commencer par cette chanson</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L'écriture m'a soigné quand je partais en vrille</a:t>
            </a:r>
            <a:r>
              <a:rPr lang="fr-FR" sz="800" baseline="30000" dirty="0">
                <a:solidFill>
                  <a:srgbClr val="495897"/>
                </a:solidFill>
                <a:latin typeface="Proto Grotesk Light" panose="02000000000000000000" pitchFamily="2" charset="0"/>
              </a:rPr>
              <a:t>9</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Seulement laisse-moi pleurer quand arrivera ce maudit mois d'avril</a:t>
            </a:r>
            <a:r>
              <a:rPr lang="fr-FR" sz="800" baseline="30000" dirty="0">
                <a:solidFill>
                  <a:srgbClr val="495897"/>
                </a:solidFill>
                <a:latin typeface="Proto Grotesk Light" panose="02000000000000000000" pitchFamily="2" charset="0"/>
              </a:rPr>
              <a:t>10</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Tu m'as appris le pardon pour que je fasse peau neuve</a:t>
            </a:r>
            <a:r>
              <a:rPr lang="fr-FR" sz="800" baseline="30000" dirty="0">
                <a:solidFill>
                  <a:srgbClr val="495897"/>
                </a:solidFill>
                <a:latin typeface="Proto Grotesk Light" panose="02000000000000000000" pitchFamily="2" charset="0"/>
              </a:rPr>
              <a:t>11</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Petit pays dans l'ombre le diable continue ses manœuvres</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Tu veux vivre malgré les cauchemars qui te hantent</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Je suis semence d'exil d'un résidu d'étoile filante</a:t>
            </a:r>
          </a:p>
        </p:txBody>
      </p:sp>
      <p:sp>
        <p:nvSpPr>
          <p:cNvPr id="12" name="ZoneTexte 11">
            <a:extLst>
              <a:ext uri="{FF2B5EF4-FFF2-40B4-BE49-F238E27FC236}">
                <a16:creationId xmlns:a16="http://schemas.microsoft.com/office/drawing/2014/main" id="{979B4AEF-908E-FA40-873A-07CECC5D7AFC}"/>
              </a:ext>
            </a:extLst>
          </p:cNvPr>
          <p:cNvSpPr txBox="1"/>
          <p:nvPr>
            <p:custDataLst>
              <p:tags r:id="rId4"/>
            </p:custDataLst>
          </p:nvPr>
        </p:nvSpPr>
        <p:spPr>
          <a:xfrm>
            <a:off x="2286000" y="1273410"/>
            <a:ext cx="4330932" cy="1269578"/>
          </a:xfrm>
          <a:prstGeom prst="rect">
            <a:avLst/>
          </a:prstGeom>
          <a:noFill/>
        </p:spPr>
        <p:txBody>
          <a:bodyPr wrap="square" rtlCol="0">
            <a:spAutoFit/>
          </a:bodyPr>
          <a:lstStyle/>
          <a:p>
            <a:r>
              <a:rPr lang="fr-FR" sz="5100" b="1" dirty="0">
                <a:solidFill>
                  <a:srgbClr val="495897"/>
                </a:solidFill>
                <a:latin typeface="Proto Grotesk" panose="02000000000000000000" pitchFamily="2" charset="0"/>
              </a:rPr>
              <a:t>Petit pays</a:t>
            </a:r>
            <a:endParaRPr lang="fr-FR" sz="3600" b="1" dirty="0">
              <a:solidFill>
                <a:srgbClr val="495897"/>
              </a:solidFill>
              <a:latin typeface="Proto Grotesk" panose="02000000000000000000" pitchFamily="2" charset="0"/>
            </a:endParaRPr>
          </a:p>
          <a:p>
            <a:r>
              <a:rPr lang="fr-FR" sz="2250" b="1" dirty="0">
                <a:solidFill>
                  <a:srgbClr val="495897"/>
                </a:solidFill>
                <a:latin typeface="Proto Grotesk" panose="02000000000000000000" pitchFamily="2" charset="0"/>
              </a:rPr>
              <a:t>Gaël Faye </a:t>
            </a:r>
          </a:p>
        </p:txBody>
      </p:sp>
      <p:sp>
        <p:nvSpPr>
          <p:cNvPr id="14" name="ZoneTexte 13">
            <a:extLst>
              <a:ext uri="{FF2B5EF4-FFF2-40B4-BE49-F238E27FC236}">
                <a16:creationId xmlns:a16="http://schemas.microsoft.com/office/drawing/2014/main" id="{5C24A12A-6703-4546-84B6-7A8679606609}"/>
              </a:ext>
            </a:extLst>
          </p:cNvPr>
          <p:cNvSpPr txBox="1"/>
          <p:nvPr>
            <p:custDataLst>
              <p:tags r:id="rId5"/>
            </p:custDataLst>
          </p:nvPr>
        </p:nvSpPr>
        <p:spPr>
          <a:xfrm>
            <a:off x="359606" y="6219044"/>
            <a:ext cx="1663148" cy="2677656"/>
          </a:xfrm>
          <a:prstGeom prst="rect">
            <a:avLst/>
          </a:prstGeom>
          <a:solidFill>
            <a:srgbClr val="495897"/>
          </a:solidFill>
        </p:spPr>
        <p:txBody>
          <a:bodyPr wrap="square" rtlCol="0">
            <a:spAutoFit/>
          </a:bodyPr>
          <a:lstStyle/>
          <a:p>
            <a:r>
              <a:rPr lang="fr-FR" sz="700" dirty="0">
                <a:solidFill>
                  <a:schemeClr val="bg1"/>
                </a:solidFill>
                <a:latin typeface="Proto Grotesk Light" panose="02000000000000000000" pitchFamily="50" charset="0"/>
              </a:rPr>
              <a:t>1. </a:t>
            </a:r>
            <a:r>
              <a:rPr lang="fr-FR" sz="700" b="1" dirty="0">
                <a:solidFill>
                  <a:schemeClr val="bg1"/>
                </a:solidFill>
                <a:latin typeface="Proto Grotesk Light" panose="02000000000000000000" pitchFamily="50" charset="0"/>
              </a:rPr>
              <a:t>Naguère</a:t>
            </a:r>
            <a:r>
              <a:rPr lang="fr-FR" sz="700" dirty="0">
                <a:solidFill>
                  <a:schemeClr val="bg1"/>
                </a:solidFill>
                <a:latin typeface="Proto Grotesk Light" panose="02000000000000000000" pitchFamily="50" charset="0"/>
              </a:rPr>
              <a:t> : autrefois.</a:t>
            </a:r>
          </a:p>
          <a:p>
            <a:r>
              <a:rPr lang="fr-FR" sz="700" dirty="0">
                <a:solidFill>
                  <a:schemeClr val="bg1"/>
                </a:solidFill>
                <a:latin typeface="Proto Grotesk Light" panose="02000000000000000000" pitchFamily="50" charset="0"/>
              </a:rPr>
              <a:t>2. </a:t>
            </a:r>
            <a:r>
              <a:rPr lang="fr-FR" sz="700" b="1" dirty="0">
                <a:solidFill>
                  <a:schemeClr val="bg1"/>
                </a:solidFill>
                <a:latin typeface="Proto Grotesk Light" panose="02000000000000000000" pitchFamily="50" charset="0"/>
              </a:rPr>
              <a:t>Trimer</a:t>
            </a:r>
            <a:r>
              <a:rPr lang="fr-FR" sz="700" dirty="0">
                <a:solidFill>
                  <a:schemeClr val="bg1"/>
                </a:solidFill>
                <a:latin typeface="Proto Grotesk Light" panose="02000000000000000000" pitchFamily="50" charset="0"/>
              </a:rPr>
              <a:t> : travailler dur.</a:t>
            </a:r>
          </a:p>
          <a:p>
            <a:r>
              <a:rPr lang="fr-FR" sz="700" dirty="0">
                <a:solidFill>
                  <a:schemeClr val="bg1"/>
                </a:solidFill>
                <a:latin typeface="Proto Grotesk Light" panose="02000000000000000000" pitchFamily="50" charset="0"/>
              </a:rPr>
              <a:t>3. </a:t>
            </a:r>
            <a:r>
              <a:rPr lang="fr-FR" sz="700" b="1" dirty="0">
                <a:solidFill>
                  <a:schemeClr val="bg1"/>
                </a:solidFill>
                <a:latin typeface="Proto Grotesk Light" panose="02000000000000000000" pitchFamily="50" charset="0"/>
              </a:rPr>
              <a:t>Un bougainvillier</a:t>
            </a:r>
            <a:r>
              <a:rPr lang="fr-FR" sz="700" dirty="0">
                <a:solidFill>
                  <a:schemeClr val="bg1"/>
                </a:solidFill>
                <a:latin typeface="Proto Grotesk Light" panose="02000000000000000000" pitchFamily="50" charset="0"/>
              </a:rPr>
              <a:t> : une plante grimpante.</a:t>
            </a:r>
          </a:p>
          <a:p>
            <a:r>
              <a:rPr lang="fr-FR" sz="700" dirty="0">
                <a:solidFill>
                  <a:schemeClr val="bg1"/>
                </a:solidFill>
                <a:latin typeface="Proto Grotesk Light" panose="02000000000000000000" pitchFamily="50" charset="0"/>
              </a:rPr>
              <a:t>4. </a:t>
            </a:r>
            <a:r>
              <a:rPr lang="fr-FR" sz="700" b="1" dirty="0">
                <a:solidFill>
                  <a:schemeClr val="bg1"/>
                </a:solidFill>
                <a:latin typeface="Proto Grotesk Light" panose="02000000000000000000" pitchFamily="50" charset="0"/>
              </a:rPr>
              <a:t>Un bouquin (</a:t>
            </a:r>
            <a:r>
              <a:rPr lang="fr-FR" sz="700" b="1" dirty="0" err="1">
                <a:solidFill>
                  <a:schemeClr val="bg1"/>
                </a:solidFill>
                <a:latin typeface="Proto Grotesk Light" panose="02000000000000000000" pitchFamily="50" charset="0"/>
              </a:rPr>
              <a:t>fam</a:t>
            </a:r>
            <a:r>
              <a:rPr lang="fr-FR" sz="700" b="1" dirty="0">
                <a:solidFill>
                  <a:schemeClr val="bg1"/>
                </a:solidFill>
                <a:latin typeface="Proto Grotesk Light" panose="02000000000000000000" pitchFamily="50" charset="0"/>
              </a:rPr>
              <a:t>.)</a:t>
            </a:r>
            <a:r>
              <a:rPr lang="fr-FR" sz="700" dirty="0">
                <a:solidFill>
                  <a:schemeClr val="bg1"/>
                </a:solidFill>
                <a:latin typeface="Proto Grotesk Light" panose="02000000000000000000" pitchFamily="50" charset="0"/>
              </a:rPr>
              <a:t> : un livre.</a:t>
            </a:r>
          </a:p>
          <a:p>
            <a:r>
              <a:rPr lang="fr-FR" sz="700" dirty="0">
                <a:solidFill>
                  <a:schemeClr val="bg1"/>
                </a:solidFill>
                <a:latin typeface="Proto Grotesk Light" panose="02000000000000000000" pitchFamily="50" charset="0"/>
              </a:rPr>
              <a:t>5. </a:t>
            </a:r>
            <a:r>
              <a:rPr lang="fr-FR" sz="700" b="1" dirty="0">
                <a:solidFill>
                  <a:schemeClr val="bg1"/>
                </a:solidFill>
                <a:latin typeface="Proto Grotesk Light" panose="02000000000000000000" pitchFamily="50" charset="0"/>
              </a:rPr>
              <a:t>Saint-Denis</a:t>
            </a:r>
            <a:r>
              <a:rPr lang="fr-FR" sz="700" dirty="0">
                <a:solidFill>
                  <a:schemeClr val="bg1"/>
                </a:solidFill>
                <a:latin typeface="Proto Grotesk Light" panose="02000000000000000000" pitchFamily="50" charset="0"/>
              </a:rPr>
              <a:t> : ville proche de Paris.</a:t>
            </a:r>
          </a:p>
          <a:p>
            <a:r>
              <a:rPr lang="fr-FR" sz="700" dirty="0">
                <a:solidFill>
                  <a:schemeClr val="bg1"/>
                </a:solidFill>
                <a:latin typeface="Proto Grotesk Light" panose="02000000000000000000" pitchFamily="50" charset="0"/>
              </a:rPr>
              <a:t>6. </a:t>
            </a:r>
            <a:r>
              <a:rPr lang="fr-FR" sz="700" b="1" dirty="0">
                <a:solidFill>
                  <a:schemeClr val="bg1"/>
                </a:solidFill>
                <a:latin typeface="Proto Grotesk Light" panose="02000000000000000000" pitchFamily="50" charset="0"/>
              </a:rPr>
              <a:t>Sénile</a:t>
            </a:r>
            <a:r>
              <a:rPr lang="fr-FR" sz="700" dirty="0">
                <a:solidFill>
                  <a:schemeClr val="bg1"/>
                </a:solidFill>
                <a:latin typeface="Proto Grotesk Light" panose="02000000000000000000" pitchFamily="50" charset="0"/>
              </a:rPr>
              <a:t> : touché par la vieillesse.</a:t>
            </a:r>
          </a:p>
          <a:p>
            <a:r>
              <a:rPr lang="fr-FR" sz="700" dirty="0">
                <a:solidFill>
                  <a:schemeClr val="bg1"/>
                </a:solidFill>
                <a:latin typeface="Proto Grotesk Light" panose="02000000000000000000" pitchFamily="50" charset="0"/>
              </a:rPr>
              <a:t>7. </a:t>
            </a:r>
            <a:r>
              <a:rPr lang="fr-FR" sz="700" b="1" dirty="0">
                <a:solidFill>
                  <a:schemeClr val="bg1"/>
                </a:solidFill>
                <a:latin typeface="Proto Grotesk Light" panose="02000000000000000000" pitchFamily="50" charset="0"/>
              </a:rPr>
              <a:t>Gisenyi</a:t>
            </a:r>
            <a:r>
              <a:rPr lang="fr-FR" sz="700" dirty="0">
                <a:solidFill>
                  <a:schemeClr val="bg1"/>
                </a:solidFill>
                <a:latin typeface="Proto Grotesk Light" panose="02000000000000000000" pitchFamily="50" charset="0"/>
              </a:rPr>
              <a:t> : ville du Rwanda.</a:t>
            </a:r>
          </a:p>
          <a:p>
            <a:r>
              <a:rPr lang="fr-FR" sz="700" dirty="0">
                <a:solidFill>
                  <a:schemeClr val="bg1"/>
                </a:solidFill>
                <a:latin typeface="Proto Grotesk Light" panose="02000000000000000000" pitchFamily="50" charset="0"/>
              </a:rPr>
              <a:t>8. </a:t>
            </a:r>
            <a:r>
              <a:rPr lang="fr-FR" sz="700" b="1" dirty="0">
                <a:solidFill>
                  <a:schemeClr val="bg1"/>
                </a:solidFill>
                <a:latin typeface="Proto Grotesk Light" panose="02000000000000000000" pitchFamily="50" charset="0"/>
              </a:rPr>
              <a:t>La guerre civile</a:t>
            </a:r>
            <a:r>
              <a:rPr lang="fr-FR" sz="700" dirty="0">
                <a:solidFill>
                  <a:schemeClr val="bg1"/>
                </a:solidFill>
                <a:latin typeface="Proto Grotesk Light" panose="02000000000000000000" pitchFamily="50" charset="0"/>
              </a:rPr>
              <a:t> a éclaté en octobre 1993 au Burundi, suite à l’assassinat du 1</a:t>
            </a:r>
            <a:r>
              <a:rPr lang="fr-FR" sz="700" baseline="30000" dirty="0">
                <a:solidFill>
                  <a:schemeClr val="bg1"/>
                </a:solidFill>
                <a:latin typeface="Proto Grotesk Light" panose="02000000000000000000" pitchFamily="50" charset="0"/>
              </a:rPr>
              <a:t>er</a:t>
            </a:r>
            <a:r>
              <a:rPr lang="fr-FR" sz="700" dirty="0">
                <a:solidFill>
                  <a:schemeClr val="bg1"/>
                </a:solidFill>
                <a:latin typeface="Proto Grotesk Light" panose="02000000000000000000" pitchFamily="50" charset="0"/>
              </a:rPr>
              <a:t> Président élu démocratiquement. Elle a été marquée par l’opposition ethnique entre les Hutu et les Tutsi. Elle a pris fin en 2005.</a:t>
            </a:r>
          </a:p>
          <a:p>
            <a:r>
              <a:rPr lang="fr-FR" sz="700" dirty="0">
                <a:solidFill>
                  <a:schemeClr val="bg1"/>
                </a:solidFill>
                <a:latin typeface="Proto Grotesk Light" panose="02000000000000000000" pitchFamily="50" charset="0"/>
              </a:rPr>
              <a:t>9. </a:t>
            </a:r>
            <a:r>
              <a:rPr lang="fr-FR" sz="700" b="1" dirty="0">
                <a:solidFill>
                  <a:schemeClr val="bg1"/>
                </a:solidFill>
                <a:latin typeface="Proto Grotesk Light" panose="02000000000000000000" pitchFamily="50" charset="0"/>
              </a:rPr>
              <a:t>Partir en vrille</a:t>
            </a:r>
            <a:r>
              <a:rPr lang="fr-FR" sz="700" dirty="0">
                <a:solidFill>
                  <a:schemeClr val="bg1"/>
                </a:solidFill>
                <a:latin typeface="Proto Grotesk Light" panose="02000000000000000000" pitchFamily="50" charset="0"/>
              </a:rPr>
              <a:t> : échapper à tout contrôle.</a:t>
            </a:r>
          </a:p>
          <a:p>
            <a:r>
              <a:rPr lang="fr-FR" sz="700" dirty="0">
                <a:solidFill>
                  <a:schemeClr val="bg1"/>
                </a:solidFill>
                <a:latin typeface="Proto Grotesk Light" panose="02000000000000000000" pitchFamily="50" charset="0"/>
              </a:rPr>
              <a:t>10. </a:t>
            </a:r>
            <a:r>
              <a:rPr lang="fr-FR" sz="700" b="1" dirty="0">
                <a:solidFill>
                  <a:schemeClr val="bg1"/>
                </a:solidFill>
                <a:latin typeface="Proto Grotesk Light" panose="02000000000000000000" pitchFamily="50" charset="0"/>
              </a:rPr>
              <a:t>Le 6 avril 1994</a:t>
            </a:r>
            <a:r>
              <a:rPr lang="fr-FR" sz="700" dirty="0">
                <a:solidFill>
                  <a:schemeClr val="bg1"/>
                </a:solidFill>
                <a:latin typeface="Proto Grotesk Light" panose="02000000000000000000" pitchFamily="50" charset="0"/>
              </a:rPr>
              <a:t>, les présidents rwandais et burundais sont tués dans l’avion présidentiel rwandais par un tir de missile.</a:t>
            </a:r>
          </a:p>
          <a:p>
            <a:r>
              <a:rPr lang="fr-FR" sz="700" dirty="0">
                <a:solidFill>
                  <a:schemeClr val="bg1"/>
                </a:solidFill>
                <a:latin typeface="Proto Grotesk Light" panose="02000000000000000000" pitchFamily="50" charset="0"/>
              </a:rPr>
              <a:t>11. </a:t>
            </a:r>
            <a:r>
              <a:rPr lang="fr-FR" sz="700" b="1" dirty="0">
                <a:solidFill>
                  <a:schemeClr val="bg1"/>
                </a:solidFill>
                <a:latin typeface="Proto Grotesk Light" panose="02000000000000000000" pitchFamily="50" charset="0"/>
              </a:rPr>
              <a:t>Faire peau neuve</a:t>
            </a:r>
            <a:r>
              <a:rPr lang="fr-FR" sz="700" dirty="0">
                <a:solidFill>
                  <a:schemeClr val="bg1"/>
                </a:solidFill>
                <a:latin typeface="Proto Grotesk Light" panose="02000000000000000000" pitchFamily="50" charset="0"/>
              </a:rPr>
              <a:t> : devenir quelqu’un de nouveau.</a:t>
            </a:r>
          </a:p>
        </p:txBody>
      </p:sp>
      <p:pic>
        <p:nvPicPr>
          <p:cNvPr id="20" name="Image 19">
            <a:extLst>
              <a:ext uri="{FF2B5EF4-FFF2-40B4-BE49-F238E27FC236}">
                <a16:creationId xmlns:a16="http://schemas.microsoft.com/office/drawing/2014/main" id="{955C5316-5EB7-0D46-B2AE-4D3BD5F57344}"/>
              </a:ext>
            </a:extLst>
          </p:cNvPr>
          <p:cNvPicPr>
            <a:picLocks noChangeAspect="1"/>
          </p:cNvPicPr>
          <p:nvPr>
            <p:custDataLst>
              <p:tags r:id="rId6"/>
            </p:custDataLst>
          </p:nvPr>
        </p:nvPicPr>
        <p:blipFill>
          <a:blip r:embed="rId15"/>
          <a:stretch>
            <a:fillRect/>
          </a:stretch>
        </p:blipFill>
        <p:spPr>
          <a:xfrm rot="3448392">
            <a:off x="293300" y="2395390"/>
            <a:ext cx="1943100" cy="1803400"/>
          </a:xfrm>
          <a:prstGeom prst="rect">
            <a:avLst/>
          </a:prstGeom>
        </p:spPr>
      </p:pic>
      <p:sp>
        <p:nvSpPr>
          <p:cNvPr id="21" name="ZoneTexte 20">
            <a:extLst>
              <a:ext uri="{FF2B5EF4-FFF2-40B4-BE49-F238E27FC236}">
                <a16:creationId xmlns:a16="http://schemas.microsoft.com/office/drawing/2014/main" id="{EBDBCB5F-3491-3548-A702-A05F140C9E36}"/>
              </a:ext>
            </a:extLst>
          </p:cNvPr>
          <p:cNvSpPr txBox="1"/>
          <p:nvPr>
            <p:custDataLst>
              <p:tags r:id="rId7"/>
            </p:custDataLst>
          </p:nvPr>
        </p:nvSpPr>
        <p:spPr>
          <a:xfrm>
            <a:off x="2392018" y="8839200"/>
            <a:ext cx="4224914" cy="200055"/>
          </a:xfrm>
          <a:prstGeom prst="rect">
            <a:avLst/>
          </a:prstGeom>
          <a:solidFill>
            <a:srgbClr val="495897"/>
          </a:solidFill>
        </p:spPr>
        <p:txBody>
          <a:bodyPr wrap="square" rtlCol="0">
            <a:spAutoFit/>
          </a:bodyPr>
          <a:lstStyle/>
          <a:p>
            <a:r>
              <a:rPr lang="en-US" sz="700" dirty="0">
                <a:solidFill>
                  <a:schemeClr val="bg1"/>
                </a:solidFill>
                <a:latin typeface="Proto Grotesk" panose="02000000000000000000" pitchFamily="2" charset="0"/>
              </a:rPr>
              <a:t>© Universal Music Publishing Group</a:t>
            </a:r>
            <a:endParaRPr lang="fr-FR" sz="700" u="sng" dirty="0">
              <a:solidFill>
                <a:schemeClr val="bg1"/>
              </a:solidFill>
              <a:latin typeface="Proto Grotesk" panose="02000000000000000000" pitchFamily="2" charset="0"/>
            </a:endParaRPr>
          </a:p>
        </p:txBody>
      </p:sp>
      <p:sp>
        <p:nvSpPr>
          <p:cNvPr id="2" name="ZoneTexte 1"/>
          <p:cNvSpPr txBox="1"/>
          <p:nvPr>
            <p:custDataLst>
              <p:tags r:id="rId8"/>
            </p:custDataLst>
          </p:nvPr>
        </p:nvSpPr>
        <p:spPr>
          <a:xfrm rot="16200000">
            <a:off x="-289410" y="7106956"/>
            <a:ext cx="757626" cy="169277"/>
          </a:xfrm>
          <a:prstGeom prst="rect">
            <a:avLst/>
          </a:prstGeom>
          <a:noFill/>
        </p:spPr>
        <p:txBody>
          <a:bodyPr wrap="square" rtlCol="0">
            <a:spAutoFit/>
          </a:bodyPr>
          <a:lstStyle/>
          <a:p>
            <a:r>
              <a:rPr lang="fr-FR" sz="500" dirty="0">
                <a:solidFill>
                  <a:srgbClr val="6770B1"/>
                </a:solidFill>
              </a:rPr>
              <a:t>Magali </a:t>
            </a:r>
            <a:r>
              <a:rPr lang="fr-FR" sz="500" dirty="0" err="1">
                <a:solidFill>
                  <a:srgbClr val="6770B1"/>
                </a:solidFill>
              </a:rPr>
              <a:t>Delcombel</a:t>
            </a:r>
            <a:endParaRPr lang="fr-FR" sz="500" dirty="0">
              <a:solidFill>
                <a:srgbClr val="6770B1"/>
              </a:solidFill>
            </a:endParaRPr>
          </a:p>
        </p:txBody>
      </p:sp>
      <p:pic>
        <p:nvPicPr>
          <p:cNvPr id="4" name="Image 3"/>
          <p:cNvPicPr>
            <a:picLocks noChangeAspect="1"/>
          </p:cNvPicPr>
          <p:nvPr>
            <p:custDataLst>
              <p:tags r:id="rId9"/>
            </p:custDataLst>
          </p:nvPr>
        </p:nvPicPr>
        <p:blipFill>
          <a:blip r:embed="rId16">
            <a:extLst>
              <a:ext uri="{28A0092B-C50C-407E-A947-70E740481C1C}">
                <a14:useLocalDpi xmlns:a14="http://schemas.microsoft.com/office/drawing/2010/main" val="0"/>
              </a:ext>
            </a:extLst>
          </a:blip>
          <a:stretch>
            <a:fillRect/>
          </a:stretch>
        </p:blipFill>
        <p:spPr>
          <a:xfrm>
            <a:off x="248706" y="1077817"/>
            <a:ext cx="1764000" cy="1764000"/>
          </a:xfrm>
          <a:prstGeom prst="rect">
            <a:avLst/>
          </a:prstGeom>
        </p:spPr>
      </p:pic>
      <p:pic>
        <p:nvPicPr>
          <p:cNvPr id="16" name="Image 15">
            <a:extLst>
              <a:ext uri="{FF2B5EF4-FFF2-40B4-BE49-F238E27FC236}">
                <a16:creationId xmlns:a16="http://schemas.microsoft.com/office/drawing/2014/main" id="{248DBDBC-3793-4543-97EA-BB58A45D6E01}"/>
              </a:ext>
            </a:extLst>
          </p:cNvPr>
          <p:cNvPicPr>
            <a:picLocks noChangeAspect="1"/>
          </p:cNvPicPr>
          <p:nvPr>
            <p:custDataLst>
              <p:tags r:id="rId10"/>
            </p:custDataLst>
          </p:nvPr>
        </p:nvPicPr>
        <p:blipFill>
          <a:blip r:embed="rId17"/>
          <a:stretch>
            <a:fillRect/>
          </a:stretch>
        </p:blipFill>
        <p:spPr>
          <a:xfrm rot="4856733">
            <a:off x="4489822" y="4980975"/>
            <a:ext cx="1943100" cy="1803400"/>
          </a:xfrm>
          <a:prstGeom prst="rect">
            <a:avLst/>
          </a:prstGeom>
        </p:spPr>
      </p:pic>
      <p:sp>
        <p:nvSpPr>
          <p:cNvPr id="17" name="ZoneTexte 16">
            <a:extLst>
              <a:ext uri="{FF2B5EF4-FFF2-40B4-BE49-F238E27FC236}">
                <a16:creationId xmlns:a16="http://schemas.microsoft.com/office/drawing/2014/main" id="{66B8E713-1F74-B94C-AD4C-6E2A309100BB}"/>
              </a:ext>
            </a:extLst>
          </p:cNvPr>
          <p:cNvSpPr txBox="1"/>
          <p:nvPr>
            <p:custDataLst>
              <p:tags r:id="rId11"/>
            </p:custDataLst>
          </p:nvPr>
        </p:nvSpPr>
        <p:spPr>
          <a:xfrm>
            <a:off x="364435" y="3454948"/>
            <a:ext cx="1658319" cy="2723823"/>
          </a:xfrm>
          <a:prstGeom prst="rect">
            <a:avLst/>
          </a:prstGeom>
          <a:solidFill>
            <a:srgbClr val="DA3471">
              <a:alpha val="15000"/>
            </a:srgbClr>
          </a:solidFill>
        </p:spPr>
        <p:txBody>
          <a:bodyPr wrap="square" rtlCol="0">
            <a:spAutoFit/>
          </a:bodyPr>
          <a:lstStyle/>
          <a:p>
            <a:r>
              <a:rPr lang="fr-FR" sz="1350" b="1" dirty="0">
                <a:solidFill>
                  <a:srgbClr val="DA3471"/>
                </a:solidFill>
                <a:latin typeface="Proto Grotesk" panose="02000000000000000000" pitchFamily="2" charset="0"/>
              </a:rPr>
              <a:t>Biographie</a:t>
            </a:r>
          </a:p>
          <a:p>
            <a:r>
              <a:rPr lang="fr-FR" sz="750" dirty="0">
                <a:solidFill>
                  <a:srgbClr val="DA3471"/>
                </a:solidFill>
                <a:latin typeface="Proto Grotesk" panose="02000000000000000000" pitchFamily="2" charset="0"/>
              </a:rPr>
              <a:t>Né au Burundi en 1982, d’une mère rwandaise et d’un père français, Gaël Faye fuit son pays en 1995 à cause de la guerre civile et du génocide des Tutsi au Rwanda. La musique lui permet d’exorciser sa douleur et son déracinement. </a:t>
            </a:r>
          </a:p>
          <a:p>
            <a:r>
              <a:rPr lang="fr-FR" sz="750" dirty="0">
                <a:solidFill>
                  <a:srgbClr val="DA3471"/>
                </a:solidFill>
                <a:latin typeface="Proto Grotesk" panose="02000000000000000000" pitchFamily="2" charset="0"/>
              </a:rPr>
              <a:t>La chanson « Petit Pays » est extraite de son premier album solo </a:t>
            </a:r>
            <a:r>
              <a:rPr lang="fr-FR" sz="750" i="1" dirty="0" err="1">
                <a:solidFill>
                  <a:srgbClr val="DA3471"/>
                </a:solidFill>
                <a:latin typeface="Proto Grotesk" panose="02000000000000000000" pitchFamily="2" charset="0"/>
              </a:rPr>
              <a:t>Pili</a:t>
            </a:r>
            <a:r>
              <a:rPr lang="fr-FR" sz="750" i="1" dirty="0">
                <a:solidFill>
                  <a:srgbClr val="DA3471"/>
                </a:solidFill>
                <a:latin typeface="Proto Grotesk" panose="02000000000000000000" pitchFamily="2" charset="0"/>
              </a:rPr>
              <a:t> </a:t>
            </a:r>
            <a:r>
              <a:rPr lang="fr-FR" sz="750" i="1" dirty="0" err="1">
                <a:solidFill>
                  <a:srgbClr val="DA3471"/>
                </a:solidFill>
                <a:latin typeface="Proto Grotesk" panose="02000000000000000000" pitchFamily="2" charset="0"/>
              </a:rPr>
              <a:t>Pili</a:t>
            </a:r>
            <a:r>
              <a:rPr lang="fr-FR" sz="750" i="1" dirty="0">
                <a:solidFill>
                  <a:srgbClr val="DA3471"/>
                </a:solidFill>
                <a:latin typeface="Proto Grotesk" panose="02000000000000000000" pitchFamily="2" charset="0"/>
              </a:rPr>
              <a:t> sur un croissant au beurre</a:t>
            </a:r>
            <a:r>
              <a:rPr lang="fr-FR" sz="750" dirty="0">
                <a:solidFill>
                  <a:srgbClr val="DA3471"/>
                </a:solidFill>
                <a:latin typeface="Proto Grotesk" panose="02000000000000000000" pitchFamily="2" charset="0"/>
              </a:rPr>
              <a:t>, sorti en 2013 et enregistré entre Bujumbura et Paris. L’album mêle entre autres rap, </a:t>
            </a:r>
            <a:r>
              <a:rPr lang="fr-FR" sz="750" dirty="0" err="1">
                <a:solidFill>
                  <a:srgbClr val="DA3471"/>
                </a:solidFill>
                <a:latin typeface="Proto Grotesk" panose="02000000000000000000" pitchFamily="2" charset="0"/>
              </a:rPr>
              <a:t>slam</a:t>
            </a:r>
            <a:r>
              <a:rPr lang="fr-FR" sz="750" dirty="0">
                <a:solidFill>
                  <a:srgbClr val="DA3471"/>
                </a:solidFill>
                <a:latin typeface="Proto Grotesk" panose="02000000000000000000" pitchFamily="2" charset="0"/>
              </a:rPr>
              <a:t>, jazz, soul, samba, rumba congolaise, </a:t>
            </a:r>
            <a:r>
              <a:rPr lang="fr-FR" sz="750" dirty="0" err="1">
                <a:solidFill>
                  <a:srgbClr val="DA3471"/>
                </a:solidFill>
                <a:latin typeface="Proto Grotesk" panose="02000000000000000000" pitchFamily="2" charset="0"/>
              </a:rPr>
              <a:t>sébène</a:t>
            </a:r>
            <a:r>
              <a:rPr lang="fr-FR" sz="750" dirty="0">
                <a:solidFill>
                  <a:srgbClr val="DA3471"/>
                </a:solidFill>
                <a:latin typeface="Proto Grotesk" panose="02000000000000000000" pitchFamily="2" charset="0"/>
              </a:rPr>
              <a:t>, à l’image de son auteur-compositeur, un artiste pluriel et métissé.</a:t>
            </a:r>
          </a:p>
          <a:p>
            <a:r>
              <a:rPr lang="fr-FR" sz="750" dirty="0">
                <a:solidFill>
                  <a:srgbClr val="DA3471"/>
                </a:solidFill>
                <a:latin typeface="Proto Grotesk" panose="02000000000000000000" pitchFamily="2" charset="0"/>
              </a:rPr>
              <a:t>Site officiel de l’artiste : http://www.gaelfaye.fr/. </a:t>
            </a:r>
          </a:p>
        </p:txBody>
      </p:sp>
    </p:spTree>
    <p:extLst>
      <p:ext uri="{BB962C8B-B14F-4D97-AF65-F5344CB8AC3E}">
        <p14:creationId xmlns:p14="http://schemas.microsoft.com/office/powerpoint/2010/main" val="1966148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02624"/>
            <a:ext cx="6858000" cy="9700752"/>
          </a:xfrm>
          <a:prstGeom prst="rect">
            <a:avLst/>
          </a:prstGeom>
        </p:spPr>
      </p:pic>
      <p:sp>
        <p:nvSpPr>
          <p:cNvPr id="4" name="Rectangle 3"/>
          <p:cNvSpPr/>
          <p:nvPr>
            <p:custDataLst>
              <p:tags r:id="rId1"/>
            </p:custDataLst>
          </p:nvPr>
        </p:nvSpPr>
        <p:spPr>
          <a:xfrm>
            <a:off x="2286000" y="2849492"/>
            <a:ext cx="3429000" cy="3908762"/>
          </a:xfrm>
          <a:prstGeom prst="rect">
            <a:avLst/>
          </a:prstGeom>
        </p:spPr>
        <p:txBody>
          <a:bodyPr>
            <a:spAutoFit/>
          </a:bodyPr>
          <a:lstStyle/>
          <a:p>
            <a:r>
              <a:rPr lang="fr-FR" sz="800" i="1" dirty="0">
                <a:solidFill>
                  <a:srgbClr val="495897"/>
                </a:solidFill>
                <a:latin typeface="Proto Grotesk Light" panose="02000000000000000000" pitchFamily="2" charset="0"/>
              </a:rPr>
              <a:t>[Paroles en kirundi]</a:t>
            </a:r>
          </a:p>
          <a:p>
            <a:endParaRPr lang="fr-FR" sz="800" i="1" dirty="0">
              <a:solidFill>
                <a:srgbClr val="495897"/>
              </a:solidFill>
              <a:latin typeface="Proto Grotesk Light" panose="02000000000000000000" pitchFamily="2" charset="0"/>
            </a:endParaRPr>
          </a:p>
          <a:p>
            <a:r>
              <a:rPr lang="fr-FR" sz="800" dirty="0">
                <a:solidFill>
                  <a:srgbClr val="495897"/>
                </a:solidFill>
                <a:latin typeface="Proto Grotesk Light" panose="02000000000000000000" pitchFamily="2" charset="0"/>
              </a:rPr>
              <a:t>Un soir d'amertume, entre le suicide et le meurtre</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J'ai gribouillé</a:t>
            </a:r>
            <a:r>
              <a:rPr lang="fr-FR" sz="800" baseline="30000" dirty="0">
                <a:solidFill>
                  <a:srgbClr val="495897"/>
                </a:solidFill>
                <a:latin typeface="Proto Grotesk Light" panose="02000000000000000000" pitchFamily="2" charset="0"/>
              </a:rPr>
              <a:t>11</a:t>
            </a:r>
            <a:r>
              <a:rPr lang="fr-FR" sz="800" dirty="0">
                <a:solidFill>
                  <a:srgbClr val="495897"/>
                </a:solidFill>
                <a:latin typeface="Proto Grotesk Light" panose="02000000000000000000" pitchFamily="2" charset="0"/>
              </a:rPr>
              <a:t> ces quelques phrases de la pointe neutre de mon feutre</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J'ai passé l'âge des pamphlets quand on s'encanaille</a:t>
            </a:r>
            <a:r>
              <a:rPr lang="fr-FR" sz="800" baseline="30000" dirty="0">
                <a:solidFill>
                  <a:srgbClr val="495897"/>
                </a:solidFill>
                <a:latin typeface="Proto Grotesk Light" panose="02000000000000000000" pitchFamily="2" charset="0"/>
              </a:rPr>
              <a:t>12</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J'connais qu'l'amour et la crainte que celui-ci s'en aille</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J'ai rêvé trop longtemps d'silence et d'aurore boréale</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À force d'être trop sage j'me suis pendu avec mon auréole</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J'ai gribouillé des textes pour m'expliquer mes peines</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Bujumbura</a:t>
            </a:r>
            <a:r>
              <a:rPr lang="fr-FR" sz="800" baseline="30000" dirty="0">
                <a:solidFill>
                  <a:srgbClr val="495897"/>
                </a:solidFill>
                <a:latin typeface="Proto Grotesk Light" panose="02000000000000000000" pitchFamily="2" charset="0"/>
              </a:rPr>
              <a:t>13</a:t>
            </a:r>
            <a:r>
              <a:rPr lang="fr-FR" sz="800" dirty="0">
                <a:solidFill>
                  <a:srgbClr val="495897"/>
                </a:solidFill>
                <a:latin typeface="Proto Grotesk Light" panose="02000000000000000000" pitchFamily="2" charset="0"/>
              </a:rPr>
              <a:t>, t'es ma luciole dans mon errance européenne</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Je suis né y'a longtemps un mois d'août</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Et depuis dans ma tête c'est tous les jours la saison des doutes</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Je me navre et je cherche un havre de paix</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Quand l'Afrique se transforme en cadavre</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Les époques ça meurt comme les amours</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Man j'ai plus de sommeil et je veille comme un zamu</a:t>
            </a:r>
            <a:r>
              <a:rPr lang="fr-FR" sz="800" baseline="30000" dirty="0">
                <a:solidFill>
                  <a:srgbClr val="495897"/>
                </a:solidFill>
                <a:latin typeface="Proto Grotesk Light" panose="02000000000000000000" pitchFamily="2" charset="0"/>
              </a:rPr>
              <a:t>14</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Laissez-moi vivre, parole de misanthrope</a:t>
            </a:r>
            <a:r>
              <a:rPr lang="fr-FR" sz="800" baseline="30000" dirty="0">
                <a:solidFill>
                  <a:srgbClr val="495897"/>
                </a:solidFill>
                <a:latin typeface="Proto Grotesk Light" panose="02000000000000000000" pitchFamily="2" charset="0"/>
              </a:rPr>
              <a:t>15</a:t>
            </a:r>
            <a:br>
              <a:rPr lang="fr-FR" sz="800" dirty="0">
                <a:solidFill>
                  <a:srgbClr val="495897"/>
                </a:solidFill>
                <a:latin typeface="Proto Grotesk Light" panose="02000000000000000000" pitchFamily="2" charset="0"/>
              </a:rPr>
            </a:br>
            <a:r>
              <a:rPr lang="fr-FR" sz="800" dirty="0" err="1">
                <a:solidFill>
                  <a:srgbClr val="495897"/>
                </a:solidFill>
                <a:latin typeface="Proto Grotesk Light" panose="02000000000000000000" pitchFamily="2" charset="0"/>
              </a:rPr>
              <a:t>Citez-m'en</a:t>
            </a:r>
            <a:r>
              <a:rPr lang="fr-FR" sz="800" dirty="0">
                <a:solidFill>
                  <a:srgbClr val="495897"/>
                </a:solidFill>
                <a:latin typeface="Proto Grotesk Light" panose="02000000000000000000" pitchFamily="2" charset="0"/>
              </a:rPr>
              <a:t> un seul de rêve qui soit allé jusqu'au bout du sien propre</a:t>
            </a:r>
          </a:p>
          <a:p>
            <a:r>
              <a:rPr lang="fr-FR" sz="800" dirty="0">
                <a:solidFill>
                  <a:srgbClr val="495897"/>
                </a:solidFill>
                <a:latin typeface="Proto Grotesk Light" panose="02000000000000000000" pitchFamily="2" charset="0"/>
              </a:rPr>
              <a:t> </a:t>
            </a:r>
          </a:p>
          <a:p>
            <a:r>
              <a:rPr lang="fr-FR" sz="800" i="1" dirty="0">
                <a:solidFill>
                  <a:srgbClr val="495897"/>
                </a:solidFill>
                <a:latin typeface="Proto Grotesk Light" panose="02000000000000000000" pitchFamily="2" charset="0"/>
              </a:rPr>
              <a:t>[Paroles en kirundi]</a:t>
            </a:r>
          </a:p>
          <a:p>
            <a:endParaRPr lang="fr-FR" sz="800" dirty="0">
              <a:solidFill>
                <a:srgbClr val="495897"/>
              </a:solidFill>
              <a:latin typeface="Proto Grotesk Light" panose="02000000000000000000" pitchFamily="2" charset="0"/>
            </a:endParaRPr>
          </a:p>
          <a:p>
            <a:r>
              <a:rPr lang="fr-FR" sz="800" dirty="0">
                <a:solidFill>
                  <a:srgbClr val="495897"/>
                </a:solidFill>
                <a:latin typeface="Proto Grotesk Light" panose="02000000000000000000" pitchFamily="2" charset="0"/>
              </a:rPr>
              <a:t>Petit pays</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Quand tu pleures, je pleure</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Quand tu ris, je ris</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Quand tu meurs, je meurs</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Quand tu vis, je vis</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Petit pays, je saigne de tes blessures</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Petit pays, je t'aime, ça j'en suis sûr</a:t>
            </a:r>
          </a:p>
          <a:p>
            <a:endParaRPr lang="fr-FR" sz="800" i="1" dirty="0">
              <a:solidFill>
                <a:srgbClr val="495897"/>
              </a:solidFill>
              <a:latin typeface="Proto Grotesk Light" panose="02000000000000000000" pitchFamily="2" charset="0"/>
            </a:endParaRPr>
          </a:p>
          <a:p>
            <a:r>
              <a:rPr lang="fr-FR" sz="800" i="1" dirty="0">
                <a:solidFill>
                  <a:srgbClr val="495897"/>
                </a:solidFill>
                <a:latin typeface="Proto Grotesk Light" panose="02000000000000000000" pitchFamily="2" charset="0"/>
              </a:rPr>
              <a:t>[Paroles en kirundi]</a:t>
            </a:r>
          </a:p>
        </p:txBody>
      </p:sp>
      <p:pic>
        <p:nvPicPr>
          <p:cNvPr id="6" name="Image 5">
            <a:extLst>
              <a:ext uri="{FF2B5EF4-FFF2-40B4-BE49-F238E27FC236}">
                <a16:creationId xmlns:a16="http://schemas.microsoft.com/office/drawing/2014/main" id="{017D404B-61EE-D246-B347-93B4BCD37208}"/>
              </a:ext>
            </a:extLst>
          </p:cNvPr>
          <p:cNvPicPr>
            <a:picLocks noChangeAspect="1"/>
          </p:cNvPicPr>
          <p:nvPr>
            <p:custDataLst>
              <p:tags r:id="rId2"/>
            </p:custDataLst>
          </p:nvPr>
        </p:nvPicPr>
        <p:blipFill>
          <a:blip r:embed="rId10"/>
          <a:stretch>
            <a:fillRect/>
          </a:stretch>
        </p:blipFill>
        <p:spPr>
          <a:xfrm>
            <a:off x="4673832" y="1163248"/>
            <a:ext cx="1943100" cy="1803400"/>
          </a:xfrm>
          <a:prstGeom prst="rect">
            <a:avLst/>
          </a:prstGeom>
        </p:spPr>
      </p:pic>
      <p:sp>
        <p:nvSpPr>
          <p:cNvPr id="7" name="ZoneTexte 6">
            <a:extLst>
              <a:ext uri="{FF2B5EF4-FFF2-40B4-BE49-F238E27FC236}">
                <a16:creationId xmlns:a16="http://schemas.microsoft.com/office/drawing/2014/main" id="{979B4AEF-908E-FA40-873A-07CECC5D7AFC}"/>
              </a:ext>
            </a:extLst>
          </p:cNvPr>
          <p:cNvSpPr txBox="1"/>
          <p:nvPr>
            <p:custDataLst>
              <p:tags r:id="rId3"/>
            </p:custDataLst>
          </p:nvPr>
        </p:nvSpPr>
        <p:spPr>
          <a:xfrm>
            <a:off x="2286000" y="1273410"/>
            <a:ext cx="4330932" cy="1269578"/>
          </a:xfrm>
          <a:prstGeom prst="rect">
            <a:avLst/>
          </a:prstGeom>
          <a:noFill/>
        </p:spPr>
        <p:txBody>
          <a:bodyPr wrap="square" rtlCol="0">
            <a:spAutoFit/>
          </a:bodyPr>
          <a:lstStyle/>
          <a:p>
            <a:r>
              <a:rPr lang="fr-FR" sz="5100" b="1" dirty="0">
                <a:solidFill>
                  <a:srgbClr val="495897"/>
                </a:solidFill>
                <a:latin typeface="Proto Grotesk" panose="02000000000000000000" pitchFamily="2" charset="0"/>
              </a:rPr>
              <a:t>Petit pays</a:t>
            </a:r>
            <a:endParaRPr lang="fr-FR" sz="3600" b="1" dirty="0">
              <a:solidFill>
                <a:srgbClr val="495897"/>
              </a:solidFill>
              <a:latin typeface="Proto Grotesk" panose="02000000000000000000" pitchFamily="2" charset="0"/>
            </a:endParaRPr>
          </a:p>
          <a:p>
            <a:r>
              <a:rPr lang="fr-FR" sz="2250" b="1" dirty="0">
                <a:solidFill>
                  <a:srgbClr val="495897"/>
                </a:solidFill>
                <a:latin typeface="Proto Grotesk" panose="02000000000000000000" pitchFamily="2" charset="0"/>
              </a:rPr>
              <a:t>Gaël Faye </a:t>
            </a:r>
          </a:p>
        </p:txBody>
      </p:sp>
      <p:pic>
        <p:nvPicPr>
          <p:cNvPr id="10" name="Image 9"/>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248706" y="1077817"/>
            <a:ext cx="1764000" cy="1764000"/>
          </a:xfrm>
          <a:prstGeom prst="rect">
            <a:avLst/>
          </a:prstGeom>
        </p:spPr>
      </p:pic>
      <p:sp>
        <p:nvSpPr>
          <p:cNvPr id="11" name="ZoneTexte 10"/>
          <p:cNvSpPr txBox="1"/>
          <p:nvPr>
            <p:custDataLst>
              <p:tags r:id="rId5"/>
            </p:custDataLst>
          </p:nvPr>
        </p:nvSpPr>
        <p:spPr>
          <a:xfrm rot="16200000">
            <a:off x="-289410" y="7106956"/>
            <a:ext cx="757626" cy="169277"/>
          </a:xfrm>
          <a:prstGeom prst="rect">
            <a:avLst/>
          </a:prstGeom>
          <a:noFill/>
        </p:spPr>
        <p:txBody>
          <a:bodyPr wrap="square" rtlCol="0">
            <a:spAutoFit/>
          </a:bodyPr>
          <a:lstStyle/>
          <a:p>
            <a:r>
              <a:rPr lang="fr-FR" sz="500" dirty="0">
                <a:solidFill>
                  <a:srgbClr val="6770B1"/>
                </a:solidFill>
              </a:rPr>
              <a:t>Magali </a:t>
            </a:r>
            <a:r>
              <a:rPr lang="fr-FR" sz="500" dirty="0" err="1">
                <a:solidFill>
                  <a:srgbClr val="6770B1"/>
                </a:solidFill>
              </a:rPr>
              <a:t>Delcombel</a:t>
            </a:r>
            <a:endParaRPr lang="fr-FR" sz="500" dirty="0">
              <a:solidFill>
                <a:srgbClr val="6770B1"/>
              </a:solidFill>
            </a:endParaRPr>
          </a:p>
        </p:txBody>
      </p:sp>
      <p:sp>
        <p:nvSpPr>
          <p:cNvPr id="13" name="ZoneTexte 12">
            <a:extLst>
              <a:ext uri="{FF2B5EF4-FFF2-40B4-BE49-F238E27FC236}">
                <a16:creationId xmlns:a16="http://schemas.microsoft.com/office/drawing/2014/main" id="{5C24A12A-6703-4546-84B6-7A8679606609}"/>
              </a:ext>
            </a:extLst>
          </p:cNvPr>
          <p:cNvSpPr txBox="1"/>
          <p:nvPr>
            <p:custDataLst>
              <p:tags r:id="rId6"/>
            </p:custDataLst>
          </p:nvPr>
        </p:nvSpPr>
        <p:spPr>
          <a:xfrm>
            <a:off x="359606" y="3264820"/>
            <a:ext cx="1663148" cy="1384995"/>
          </a:xfrm>
          <a:prstGeom prst="rect">
            <a:avLst/>
          </a:prstGeom>
          <a:solidFill>
            <a:srgbClr val="495897"/>
          </a:solidFill>
        </p:spPr>
        <p:txBody>
          <a:bodyPr wrap="square" rtlCol="0">
            <a:spAutoFit/>
          </a:bodyPr>
          <a:lstStyle/>
          <a:p>
            <a:r>
              <a:rPr lang="fr-FR" sz="700" dirty="0">
                <a:solidFill>
                  <a:schemeClr val="bg1"/>
                </a:solidFill>
                <a:latin typeface="Proto Grotesk Light" panose="02000000000000000000" pitchFamily="50" charset="0"/>
              </a:rPr>
              <a:t>11. </a:t>
            </a:r>
            <a:r>
              <a:rPr lang="fr-FR" sz="700" b="1" dirty="0">
                <a:solidFill>
                  <a:schemeClr val="bg1"/>
                </a:solidFill>
                <a:latin typeface="Proto Grotesk Light" panose="02000000000000000000" pitchFamily="50" charset="0"/>
              </a:rPr>
              <a:t>Gribouiller</a:t>
            </a:r>
            <a:r>
              <a:rPr lang="fr-FR" sz="700" dirty="0">
                <a:solidFill>
                  <a:schemeClr val="bg1"/>
                </a:solidFill>
                <a:latin typeface="Proto Grotesk Light" panose="02000000000000000000" pitchFamily="50" charset="0"/>
              </a:rPr>
              <a:t> : peindre, dessiner ou écrire quelque chose de manière brouillonne.</a:t>
            </a:r>
          </a:p>
          <a:p>
            <a:r>
              <a:rPr lang="fr-FR" sz="700" dirty="0">
                <a:solidFill>
                  <a:schemeClr val="bg1"/>
                </a:solidFill>
                <a:latin typeface="Proto Grotesk Light" panose="02000000000000000000" pitchFamily="50" charset="0"/>
              </a:rPr>
              <a:t>12. </a:t>
            </a:r>
            <a:r>
              <a:rPr lang="fr-FR" sz="700" b="1" dirty="0">
                <a:solidFill>
                  <a:schemeClr val="bg1"/>
                </a:solidFill>
                <a:latin typeface="Proto Grotesk Light" panose="02000000000000000000" pitchFamily="50" charset="0"/>
              </a:rPr>
              <a:t>S’encanailler</a:t>
            </a:r>
            <a:r>
              <a:rPr lang="fr-FR" sz="700" dirty="0">
                <a:solidFill>
                  <a:schemeClr val="bg1"/>
                </a:solidFill>
                <a:latin typeface="Proto Grotesk Light" panose="02000000000000000000" pitchFamily="50" charset="0"/>
              </a:rPr>
              <a:t> : fréquenter ou imiter des gens peu recommandables.</a:t>
            </a:r>
          </a:p>
          <a:p>
            <a:r>
              <a:rPr lang="fr-FR" sz="700" dirty="0">
                <a:solidFill>
                  <a:schemeClr val="bg1"/>
                </a:solidFill>
                <a:latin typeface="Proto Grotesk Light" panose="02000000000000000000" pitchFamily="50" charset="0"/>
              </a:rPr>
              <a:t>13. </a:t>
            </a:r>
            <a:r>
              <a:rPr lang="fr-FR" sz="700" b="1" dirty="0">
                <a:solidFill>
                  <a:schemeClr val="bg1"/>
                </a:solidFill>
                <a:latin typeface="Proto Grotesk Light" panose="02000000000000000000" pitchFamily="50" charset="0"/>
              </a:rPr>
              <a:t>Bujumbura </a:t>
            </a:r>
            <a:r>
              <a:rPr lang="fr-FR" sz="700" dirty="0">
                <a:solidFill>
                  <a:schemeClr val="bg1"/>
                </a:solidFill>
                <a:latin typeface="Proto Grotesk Light" panose="02000000000000000000" pitchFamily="50" charset="0"/>
              </a:rPr>
              <a:t>: capitale économique du Burundi.</a:t>
            </a:r>
          </a:p>
          <a:p>
            <a:r>
              <a:rPr lang="fr-FR" sz="700" dirty="0">
                <a:solidFill>
                  <a:schemeClr val="bg1"/>
                </a:solidFill>
                <a:latin typeface="Proto Grotesk Light" panose="02000000000000000000" pitchFamily="50" charset="0"/>
              </a:rPr>
              <a:t>14. </a:t>
            </a:r>
            <a:r>
              <a:rPr lang="fr-FR" sz="700" b="1" dirty="0">
                <a:solidFill>
                  <a:schemeClr val="bg1"/>
                </a:solidFill>
                <a:latin typeface="Proto Grotesk Light" panose="02000000000000000000" pitchFamily="50" charset="0"/>
              </a:rPr>
              <a:t>Un </a:t>
            </a:r>
            <a:r>
              <a:rPr lang="fr-FR" sz="700" b="1" dirty="0" err="1">
                <a:solidFill>
                  <a:schemeClr val="bg1"/>
                </a:solidFill>
                <a:latin typeface="Proto Grotesk Light" panose="02000000000000000000" pitchFamily="50" charset="0"/>
              </a:rPr>
              <a:t>zamu</a:t>
            </a:r>
            <a:r>
              <a:rPr lang="fr-FR" sz="700" b="1" dirty="0">
                <a:solidFill>
                  <a:schemeClr val="bg1"/>
                </a:solidFill>
                <a:latin typeface="Proto Grotesk Light" panose="02000000000000000000" pitchFamily="50" charset="0"/>
              </a:rPr>
              <a:t> (mot kirundi) </a:t>
            </a:r>
            <a:r>
              <a:rPr lang="fr-FR" sz="700" dirty="0">
                <a:solidFill>
                  <a:schemeClr val="bg1"/>
                </a:solidFill>
                <a:latin typeface="Proto Grotesk Light" panose="02000000000000000000" pitchFamily="50" charset="0"/>
              </a:rPr>
              <a:t>: un gardien de nuit.</a:t>
            </a:r>
          </a:p>
          <a:p>
            <a:r>
              <a:rPr lang="fr-FR" sz="700" dirty="0">
                <a:solidFill>
                  <a:schemeClr val="bg1"/>
                </a:solidFill>
                <a:latin typeface="Proto Grotesk Light" panose="02000000000000000000" pitchFamily="50" charset="0"/>
              </a:rPr>
              <a:t>15. </a:t>
            </a:r>
            <a:r>
              <a:rPr lang="fr-FR" sz="700" b="1" dirty="0">
                <a:solidFill>
                  <a:schemeClr val="bg1"/>
                </a:solidFill>
                <a:latin typeface="Proto Grotesk Light" panose="02000000000000000000" pitchFamily="50" charset="0"/>
              </a:rPr>
              <a:t>Un misanthrope </a:t>
            </a:r>
            <a:r>
              <a:rPr lang="fr-FR" sz="700" dirty="0">
                <a:solidFill>
                  <a:schemeClr val="bg1"/>
                </a:solidFill>
                <a:latin typeface="Proto Grotesk Light" panose="02000000000000000000" pitchFamily="50" charset="0"/>
              </a:rPr>
              <a:t>: une personne qui déteste le genre humain.</a:t>
            </a:r>
          </a:p>
        </p:txBody>
      </p:sp>
      <p:pic>
        <p:nvPicPr>
          <p:cNvPr id="14" name="Image 13">
            <a:extLst>
              <a:ext uri="{FF2B5EF4-FFF2-40B4-BE49-F238E27FC236}">
                <a16:creationId xmlns:a16="http://schemas.microsoft.com/office/drawing/2014/main" id="{248DBDBC-3793-4543-97EA-BB58A45D6E01}"/>
              </a:ext>
            </a:extLst>
          </p:cNvPr>
          <p:cNvPicPr>
            <a:picLocks noChangeAspect="1"/>
          </p:cNvPicPr>
          <p:nvPr>
            <p:custDataLst>
              <p:tags r:id="rId7"/>
            </p:custDataLst>
          </p:nvPr>
        </p:nvPicPr>
        <p:blipFill>
          <a:blip r:embed="rId12"/>
          <a:stretch>
            <a:fillRect/>
          </a:stretch>
        </p:blipFill>
        <p:spPr>
          <a:xfrm rot="4856733">
            <a:off x="4218516" y="5277402"/>
            <a:ext cx="1943100" cy="1803400"/>
          </a:xfrm>
          <a:prstGeom prst="rect">
            <a:avLst/>
          </a:prstGeom>
        </p:spPr>
      </p:pic>
    </p:spTree>
    <p:extLst>
      <p:ext uri="{BB962C8B-B14F-4D97-AF65-F5344CB8AC3E}">
        <p14:creationId xmlns:p14="http://schemas.microsoft.com/office/powerpoint/2010/main" val="604241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custDataLst>
              <p:tags r:id="rId1"/>
            </p:custDataLst>
          </p:nvPr>
        </p:nvPicPr>
        <p:blipFill>
          <a:blip r:embed="rId15">
            <a:extLst>
              <a:ext uri="{28A0092B-C50C-407E-A947-70E740481C1C}">
                <a14:useLocalDpi xmlns:a14="http://schemas.microsoft.com/office/drawing/2010/main" val="0"/>
              </a:ext>
            </a:extLst>
          </a:blip>
          <a:stretch>
            <a:fillRect/>
          </a:stretch>
        </p:blipFill>
        <p:spPr>
          <a:xfrm>
            <a:off x="0" y="102624"/>
            <a:ext cx="6858000" cy="9700752"/>
          </a:xfrm>
          <a:prstGeom prst="rect">
            <a:avLst/>
          </a:prstGeom>
        </p:spPr>
      </p:pic>
      <p:sp>
        <p:nvSpPr>
          <p:cNvPr id="12" name="ZoneTexte 11">
            <a:extLst>
              <a:ext uri="{FF2B5EF4-FFF2-40B4-BE49-F238E27FC236}">
                <a16:creationId xmlns:a16="http://schemas.microsoft.com/office/drawing/2014/main" id="{DCF9718A-EF7A-2349-B1E9-4ACA9F47F451}"/>
              </a:ext>
            </a:extLst>
          </p:cNvPr>
          <p:cNvSpPr txBox="1"/>
          <p:nvPr>
            <p:custDataLst>
              <p:tags r:id="rId2"/>
            </p:custDataLst>
          </p:nvPr>
        </p:nvSpPr>
        <p:spPr>
          <a:xfrm>
            <a:off x="2043952" y="796067"/>
            <a:ext cx="3265669" cy="553998"/>
          </a:xfrm>
          <a:prstGeom prst="rect">
            <a:avLst/>
          </a:prstGeom>
          <a:noFill/>
        </p:spPr>
        <p:txBody>
          <a:bodyPr wrap="square" rtlCol="0">
            <a:spAutoFit/>
          </a:bodyPr>
          <a:lstStyle/>
          <a:p>
            <a:r>
              <a:rPr lang="fr-FR" sz="1900" b="1" dirty="0">
                <a:solidFill>
                  <a:srgbClr val="495897">
                    <a:alpha val="55000"/>
                  </a:srgbClr>
                </a:solidFill>
                <a:latin typeface="Proto Grotesk" panose="02000000000000000000" pitchFamily="2" charset="0"/>
              </a:rPr>
              <a:t>Petit pays </a:t>
            </a:r>
            <a:r>
              <a:rPr lang="fr-FR" sz="1100" b="1" dirty="0">
                <a:solidFill>
                  <a:srgbClr val="495897">
                    <a:alpha val="55000"/>
                  </a:srgbClr>
                </a:solidFill>
                <a:latin typeface="Proto Grotesk" panose="02000000000000000000" pitchFamily="2" charset="0"/>
              </a:rPr>
              <a:t>Gaël Faye</a:t>
            </a:r>
          </a:p>
          <a:p>
            <a:endParaRPr lang="fr-FR" sz="1100" b="1" dirty="0">
              <a:solidFill>
                <a:srgbClr val="495897">
                  <a:alpha val="55000"/>
                </a:srgbClr>
              </a:solidFill>
              <a:latin typeface="Proto Grotesk" panose="02000000000000000000" pitchFamily="2" charset="0"/>
            </a:endParaRPr>
          </a:p>
        </p:txBody>
      </p:sp>
      <p:sp>
        <p:nvSpPr>
          <p:cNvPr id="13" name="ZoneTexte 12">
            <a:extLst>
              <a:ext uri="{FF2B5EF4-FFF2-40B4-BE49-F238E27FC236}">
                <a16:creationId xmlns:a16="http://schemas.microsoft.com/office/drawing/2014/main" id="{F23B1BC1-EE33-7547-B534-841688DD2F1F}"/>
              </a:ext>
            </a:extLst>
          </p:cNvPr>
          <p:cNvSpPr txBox="1"/>
          <p:nvPr>
            <p:custDataLst>
              <p:tags r:id="rId3"/>
            </p:custDataLst>
          </p:nvPr>
        </p:nvSpPr>
        <p:spPr>
          <a:xfrm>
            <a:off x="1083730" y="1428684"/>
            <a:ext cx="5407301" cy="415498"/>
          </a:xfrm>
          <a:prstGeom prst="rect">
            <a:avLst/>
          </a:prstGeom>
          <a:noFill/>
        </p:spPr>
        <p:txBody>
          <a:bodyPr wrap="square" rtlCol="0">
            <a:spAutoFit/>
          </a:bodyPr>
          <a:lstStyle/>
          <a:p>
            <a:r>
              <a:rPr lang="fr-FR" sz="2100" b="1" dirty="0">
                <a:solidFill>
                  <a:srgbClr val="DA3471"/>
                </a:solidFill>
                <a:latin typeface="Proto Grotesk" panose="02000000000000000000" pitchFamily="2" charset="0"/>
              </a:rPr>
              <a:t>L’exil, le souvenir</a:t>
            </a:r>
          </a:p>
        </p:txBody>
      </p:sp>
      <p:sp>
        <p:nvSpPr>
          <p:cNvPr id="14" name="ZoneTexte 13">
            <a:extLst>
              <a:ext uri="{FF2B5EF4-FFF2-40B4-BE49-F238E27FC236}">
                <a16:creationId xmlns:a16="http://schemas.microsoft.com/office/drawing/2014/main" id="{EAE4A591-2B1B-1349-AD08-71D3FAE0E979}"/>
              </a:ext>
            </a:extLst>
          </p:cNvPr>
          <p:cNvSpPr txBox="1"/>
          <p:nvPr>
            <p:custDataLst>
              <p:tags r:id="rId4"/>
            </p:custDataLst>
          </p:nvPr>
        </p:nvSpPr>
        <p:spPr>
          <a:xfrm>
            <a:off x="273551" y="1858319"/>
            <a:ext cx="3494351" cy="2046028"/>
          </a:xfrm>
          <a:prstGeom prst="rect">
            <a:avLst/>
          </a:prstGeom>
          <a:noFill/>
          <a:ln w="38100">
            <a:solidFill>
              <a:srgbClr val="DA3471">
                <a:alpha val="25000"/>
              </a:srgbClr>
            </a:solidFill>
          </a:ln>
        </p:spPr>
        <p:txBody>
          <a:bodyPr wrap="square" lIns="180000" tIns="180000" rIns="180000" bIns="180000" rtlCol="0">
            <a:spAutoFit/>
          </a:bodyPr>
          <a:lstStyle/>
          <a:p>
            <a:pPr>
              <a:spcAft>
                <a:spcPts val="400"/>
              </a:spcAft>
            </a:pPr>
            <a:r>
              <a:rPr lang="fr-FR" sz="1500" b="1" dirty="0">
                <a:solidFill>
                  <a:srgbClr val="DA3471"/>
                </a:solidFill>
                <a:latin typeface="Proto Grotesk" panose="02000000000000000000" pitchFamily="2" charset="0"/>
              </a:rPr>
              <a:t>Mise en route</a:t>
            </a:r>
          </a:p>
          <a:p>
            <a:r>
              <a:rPr lang="fr-FR" sz="1300" i="1" dirty="0">
                <a:solidFill>
                  <a:srgbClr val="495897"/>
                </a:solidFill>
                <a:latin typeface="Proto Grotesk" panose="02000000000000000000" pitchFamily="2" charset="0"/>
              </a:rPr>
              <a:t>Lire la devinette suivante à voix haute :</a:t>
            </a:r>
          </a:p>
          <a:p>
            <a:r>
              <a:rPr lang="fr-FR" sz="1300" i="1" dirty="0">
                <a:solidFill>
                  <a:srgbClr val="DA3471"/>
                </a:solidFill>
                <a:latin typeface="Proto Grotesk" panose="02000000000000000000" pitchFamily="2" charset="0"/>
              </a:rPr>
              <a:t>Je suis un pays d’Afrique de l’Est. Je suis situé dans la région des Grands Lacs. J’ai connu une guerre civile entre Hutu et Tutsi. Ma capitale économique est Bujumbura. Qui suis-je ?</a:t>
            </a:r>
          </a:p>
          <a:p>
            <a:r>
              <a:rPr lang="fr-FR" sz="1300" i="1" dirty="0">
                <a:solidFill>
                  <a:srgbClr val="495897"/>
                </a:solidFill>
                <a:latin typeface="Proto Grotesk" panose="02000000000000000000" pitchFamily="2" charset="0"/>
              </a:rPr>
              <a:t>Mise en commun.</a:t>
            </a:r>
          </a:p>
        </p:txBody>
      </p:sp>
      <p:sp>
        <p:nvSpPr>
          <p:cNvPr id="2" name="ZoneTexte 1">
            <a:extLst>
              <a:ext uri="{FF2B5EF4-FFF2-40B4-BE49-F238E27FC236}">
                <a16:creationId xmlns:a16="http://schemas.microsoft.com/office/drawing/2014/main" id="{C8A4ECC1-9F69-9C47-B290-0EFDD84CC303}"/>
              </a:ext>
            </a:extLst>
          </p:cNvPr>
          <p:cNvSpPr txBox="1"/>
          <p:nvPr>
            <p:custDataLst>
              <p:tags r:id="rId5"/>
            </p:custDataLst>
          </p:nvPr>
        </p:nvSpPr>
        <p:spPr>
          <a:xfrm>
            <a:off x="3485168" y="1881502"/>
            <a:ext cx="260204"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1</a:t>
            </a:r>
          </a:p>
        </p:txBody>
      </p:sp>
      <p:sp>
        <p:nvSpPr>
          <p:cNvPr id="10" name="ZoneTexte 9">
            <a:extLst>
              <a:ext uri="{FF2B5EF4-FFF2-40B4-BE49-F238E27FC236}">
                <a16:creationId xmlns:a16="http://schemas.microsoft.com/office/drawing/2014/main" id="{87F3DF4F-93B9-A940-B5DA-9CE7D19C3728}"/>
              </a:ext>
            </a:extLst>
          </p:cNvPr>
          <p:cNvSpPr txBox="1"/>
          <p:nvPr>
            <p:custDataLst>
              <p:tags r:id="rId6"/>
            </p:custDataLst>
          </p:nvPr>
        </p:nvSpPr>
        <p:spPr>
          <a:xfrm>
            <a:off x="269826" y="3981270"/>
            <a:ext cx="3498076" cy="3846520"/>
          </a:xfrm>
          <a:prstGeom prst="rect">
            <a:avLst/>
          </a:prstGeom>
          <a:noFill/>
          <a:ln w="38100">
            <a:solidFill>
              <a:srgbClr val="DA3471">
                <a:alpha val="25000"/>
              </a:srgbClr>
            </a:solidFill>
          </a:ln>
        </p:spPr>
        <p:txBody>
          <a:bodyPr wrap="square" lIns="180000" tIns="180000" rIns="180000" bIns="180000" rtlCol="0">
            <a:spAutoFit/>
          </a:bodyPr>
          <a:lstStyle/>
          <a:p>
            <a:pPr>
              <a:spcAft>
                <a:spcPts val="400"/>
              </a:spcAft>
            </a:pPr>
            <a:r>
              <a:rPr lang="fr-FR" sz="1500" b="1" dirty="0">
                <a:solidFill>
                  <a:srgbClr val="DA3471"/>
                </a:solidFill>
                <a:latin typeface="Proto Grotesk" panose="02000000000000000000" pitchFamily="2" charset="0"/>
              </a:rPr>
              <a:t>Découverte de la chanson</a:t>
            </a:r>
          </a:p>
          <a:p>
            <a:r>
              <a:rPr lang="fr-FR" sz="1300" i="1" dirty="0">
                <a:solidFill>
                  <a:srgbClr val="495897"/>
                </a:solidFill>
                <a:latin typeface="Proto Grotesk" panose="02000000000000000000" pitchFamily="2" charset="0"/>
              </a:rPr>
              <a:t>Écouter une première fois la chanson.</a:t>
            </a:r>
          </a:p>
          <a:p>
            <a:r>
              <a:rPr lang="fr-FR" sz="1300" i="1" dirty="0">
                <a:solidFill>
                  <a:srgbClr val="DA3471"/>
                </a:solidFill>
                <a:latin typeface="Proto Grotesk" panose="02000000000000000000" pitchFamily="2" charset="0"/>
              </a:rPr>
              <a:t>Quelles différences notez-vous entre le refrain et les couplets (langue, rythme, musique…) ?</a:t>
            </a:r>
          </a:p>
          <a:p>
            <a:r>
              <a:rPr lang="fr-FR" sz="1300" i="1" dirty="0">
                <a:solidFill>
                  <a:srgbClr val="DA3471"/>
                </a:solidFill>
                <a:latin typeface="Proto Grotesk" panose="02000000000000000000" pitchFamily="2" charset="0"/>
              </a:rPr>
              <a:t>Caractérisez l’ambiance de la chanson.</a:t>
            </a:r>
          </a:p>
          <a:p>
            <a:r>
              <a:rPr lang="fr-FR" sz="1300" i="1" dirty="0">
                <a:solidFill>
                  <a:srgbClr val="495897"/>
                </a:solidFill>
                <a:latin typeface="Proto Grotesk" panose="02000000000000000000" pitchFamily="2" charset="0"/>
              </a:rPr>
              <a:t>Mise en commun.</a:t>
            </a:r>
          </a:p>
          <a:p>
            <a:endParaRPr lang="fr-FR" sz="1300" i="1" dirty="0">
              <a:solidFill>
                <a:srgbClr val="495897"/>
              </a:solidFill>
              <a:latin typeface="Proto Grotesk" panose="02000000000000000000" pitchFamily="2" charset="0"/>
            </a:endParaRPr>
          </a:p>
          <a:p>
            <a:r>
              <a:rPr lang="fr-FR" sz="1300" i="1" dirty="0">
                <a:solidFill>
                  <a:srgbClr val="495897"/>
                </a:solidFill>
                <a:latin typeface="Proto Grotesk" panose="02000000000000000000" pitchFamily="2" charset="0"/>
              </a:rPr>
              <a:t>Diviser la classe en trois groupes. </a:t>
            </a:r>
          </a:p>
          <a:p>
            <a:r>
              <a:rPr lang="fr-FR" sz="1300" i="1" dirty="0">
                <a:solidFill>
                  <a:srgbClr val="495897"/>
                </a:solidFill>
                <a:latin typeface="Proto Grotesk" panose="02000000000000000000" pitchFamily="2" charset="0"/>
              </a:rPr>
              <a:t>Avec les paroles :</a:t>
            </a:r>
          </a:p>
          <a:p>
            <a:r>
              <a:rPr lang="fr-FR" sz="1300" i="1" dirty="0">
                <a:solidFill>
                  <a:srgbClr val="DA3471"/>
                </a:solidFill>
                <a:latin typeface="Proto Grotesk" panose="02000000000000000000" pitchFamily="2" charset="0"/>
              </a:rPr>
              <a:t>Gr. A : retrouvez dans le texte les souvenirs d’enfance de Gaël Faye.</a:t>
            </a:r>
          </a:p>
          <a:p>
            <a:r>
              <a:rPr lang="fr-FR" sz="1300" i="1" dirty="0">
                <a:solidFill>
                  <a:srgbClr val="DA3471"/>
                </a:solidFill>
                <a:latin typeface="Proto Grotesk" panose="02000000000000000000" pitchFamily="2" charset="0"/>
              </a:rPr>
              <a:t>Gr. B : relevez les termes en lien avec les richesses naturelles du Burundi.</a:t>
            </a:r>
          </a:p>
          <a:p>
            <a:r>
              <a:rPr lang="fr-FR" sz="1300" i="1" dirty="0">
                <a:solidFill>
                  <a:srgbClr val="DA3471"/>
                </a:solidFill>
                <a:latin typeface="Proto Grotesk" panose="02000000000000000000" pitchFamily="2" charset="0"/>
              </a:rPr>
              <a:t>Gr. C : relevez les termes en lien avec l’histoire tourmentée du pays et l’exil.</a:t>
            </a:r>
          </a:p>
          <a:p>
            <a:r>
              <a:rPr lang="fr-FR" sz="1300" i="1" dirty="0">
                <a:solidFill>
                  <a:srgbClr val="495897"/>
                </a:solidFill>
                <a:latin typeface="Proto Grotesk" panose="02000000000000000000" pitchFamily="2" charset="0"/>
              </a:rPr>
              <a:t>Mise en commun.</a:t>
            </a:r>
          </a:p>
        </p:txBody>
      </p:sp>
      <p:sp>
        <p:nvSpPr>
          <p:cNvPr id="15" name="ZoneTexte 14">
            <a:extLst>
              <a:ext uri="{FF2B5EF4-FFF2-40B4-BE49-F238E27FC236}">
                <a16:creationId xmlns:a16="http://schemas.microsoft.com/office/drawing/2014/main" id="{F6882648-4A70-7347-8841-F94075F60CA3}"/>
              </a:ext>
            </a:extLst>
          </p:cNvPr>
          <p:cNvSpPr txBox="1"/>
          <p:nvPr>
            <p:custDataLst>
              <p:tags r:id="rId7"/>
            </p:custDataLst>
          </p:nvPr>
        </p:nvSpPr>
        <p:spPr>
          <a:xfrm>
            <a:off x="3483599" y="4000320"/>
            <a:ext cx="261712" cy="313846"/>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2</a:t>
            </a:r>
          </a:p>
        </p:txBody>
      </p:sp>
      <p:sp>
        <p:nvSpPr>
          <p:cNvPr id="16" name="ZoneTexte 15">
            <a:extLst>
              <a:ext uri="{FF2B5EF4-FFF2-40B4-BE49-F238E27FC236}">
                <a16:creationId xmlns:a16="http://schemas.microsoft.com/office/drawing/2014/main" id="{3FD62B50-71DE-9D4C-9AFB-FAB391761146}"/>
              </a:ext>
            </a:extLst>
          </p:cNvPr>
          <p:cNvSpPr txBox="1"/>
          <p:nvPr>
            <p:custDataLst>
              <p:tags r:id="rId8"/>
            </p:custDataLst>
          </p:nvPr>
        </p:nvSpPr>
        <p:spPr>
          <a:xfrm>
            <a:off x="3863687" y="1875571"/>
            <a:ext cx="2744646" cy="3446411"/>
          </a:xfrm>
          <a:prstGeom prst="rect">
            <a:avLst/>
          </a:prstGeom>
          <a:noFill/>
          <a:ln w="38100">
            <a:solidFill>
              <a:srgbClr val="DA3471">
                <a:alpha val="25000"/>
              </a:srgbClr>
            </a:solidFill>
          </a:ln>
        </p:spPr>
        <p:txBody>
          <a:bodyPr wrap="square" lIns="180000" tIns="180000" rIns="180000" bIns="180000" rtlCol="0">
            <a:spAutoFit/>
          </a:bodyPr>
          <a:lstStyle/>
          <a:p>
            <a:pPr>
              <a:spcAft>
                <a:spcPts val="400"/>
              </a:spcAft>
            </a:pPr>
            <a:r>
              <a:rPr lang="fr-FR" sz="1500" b="1" dirty="0">
                <a:solidFill>
                  <a:srgbClr val="DA3471"/>
                </a:solidFill>
                <a:latin typeface="Proto Grotesk" panose="02000000000000000000" pitchFamily="2" charset="0"/>
              </a:rPr>
              <a:t>Expression orale</a:t>
            </a:r>
          </a:p>
          <a:p>
            <a:r>
              <a:rPr lang="fr-FR" sz="1300" i="1" dirty="0">
                <a:solidFill>
                  <a:srgbClr val="DA3471"/>
                </a:solidFill>
                <a:latin typeface="Proto Grotesk" panose="02000000000000000000" pitchFamily="2" charset="0"/>
              </a:rPr>
              <a:t>En petits groupes. Imaginez le clip de la chanson. Quelles images verrait-on ? Où serait-il tourné ?...</a:t>
            </a:r>
          </a:p>
          <a:p>
            <a:r>
              <a:rPr lang="fr-FR" sz="1300" i="1" dirty="0">
                <a:solidFill>
                  <a:srgbClr val="495897"/>
                </a:solidFill>
                <a:latin typeface="Proto Grotesk" panose="02000000000000000000" pitchFamily="2" charset="0"/>
              </a:rPr>
              <a:t>Mise en commun, puis montrer le clip (https://www.youtube.com/watch?v=XTF2pwr8lYk&amp;t=84s).</a:t>
            </a:r>
          </a:p>
          <a:p>
            <a:r>
              <a:rPr lang="fr-FR" sz="1300" i="1" dirty="0">
                <a:solidFill>
                  <a:srgbClr val="DA3471"/>
                </a:solidFill>
                <a:latin typeface="Proto Grotesk" panose="02000000000000000000" pitchFamily="2" charset="0"/>
              </a:rPr>
              <a:t>Que pensez-vous du clip ? Correspond-il, selon vous, à ce que le chanteur exprime dans les paroles ?  Justifiez vos réponses.</a:t>
            </a:r>
            <a:endParaRPr lang="fr-FR" sz="1300" i="1" dirty="0">
              <a:solidFill>
                <a:srgbClr val="495897"/>
              </a:solidFill>
              <a:latin typeface="Proto Grotesk" panose="02000000000000000000" pitchFamily="2" charset="0"/>
            </a:endParaRPr>
          </a:p>
        </p:txBody>
      </p:sp>
      <p:sp>
        <p:nvSpPr>
          <p:cNvPr id="17" name="ZoneTexte 16">
            <a:extLst>
              <a:ext uri="{FF2B5EF4-FFF2-40B4-BE49-F238E27FC236}">
                <a16:creationId xmlns:a16="http://schemas.microsoft.com/office/drawing/2014/main" id="{E452B9A7-E98E-8C41-A0F2-E6F7185D1835}"/>
              </a:ext>
            </a:extLst>
          </p:cNvPr>
          <p:cNvSpPr txBox="1"/>
          <p:nvPr>
            <p:custDataLst>
              <p:tags r:id="rId9"/>
            </p:custDataLst>
          </p:nvPr>
        </p:nvSpPr>
        <p:spPr>
          <a:xfrm>
            <a:off x="6354474" y="1895942"/>
            <a:ext cx="233436"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3</a:t>
            </a:r>
          </a:p>
        </p:txBody>
      </p:sp>
      <p:sp>
        <p:nvSpPr>
          <p:cNvPr id="18" name="ZoneTexte 17">
            <a:extLst>
              <a:ext uri="{FF2B5EF4-FFF2-40B4-BE49-F238E27FC236}">
                <a16:creationId xmlns:a16="http://schemas.microsoft.com/office/drawing/2014/main" id="{3368FDAC-0672-2A46-98A3-B78F40D4BCBC}"/>
              </a:ext>
            </a:extLst>
          </p:cNvPr>
          <p:cNvSpPr txBox="1"/>
          <p:nvPr>
            <p:custDataLst>
              <p:tags r:id="rId10"/>
            </p:custDataLst>
          </p:nvPr>
        </p:nvSpPr>
        <p:spPr>
          <a:xfrm>
            <a:off x="3863687" y="5582908"/>
            <a:ext cx="2744645" cy="2046028"/>
          </a:xfrm>
          <a:prstGeom prst="rect">
            <a:avLst/>
          </a:prstGeom>
          <a:noFill/>
          <a:ln w="38100">
            <a:solidFill>
              <a:srgbClr val="DA3471">
                <a:alpha val="25000"/>
              </a:srgbClr>
            </a:solidFill>
          </a:ln>
        </p:spPr>
        <p:txBody>
          <a:bodyPr wrap="square" lIns="180000" tIns="180000" rIns="180000" bIns="180000" rtlCol="0">
            <a:spAutoFit/>
          </a:bodyPr>
          <a:lstStyle/>
          <a:p>
            <a:pPr>
              <a:spcAft>
                <a:spcPts val="400"/>
              </a:spcAft>
            </a:pPr>
            <a:r>
              <a:rPr lang="fr-FR" sz="1500" b="1" dirty="0">
                <a:solidFill>
                  <a:srgbClr val="DA3471"/>
                </a:solidFill>
                <a:latin typeface="Proto Grotesk" panose="02000000000000000000" pitchFamily="2" charset="0"/>
              </a:rPr>
              <a:t>Expression écrite</a:t>
            </a:r>
          </a:p>
          <a:p>
            <a:r>
              <a:rPr lang="fr-FR" sz="1300" i="1" dirty="0">
                <a:solidFill>
                  <a:srgbClr val="DA3471"/>
                </a:solidFill>
                <a:latin typeface="Proto Grotesk" panose="02000000000000000000" pitchFamily="2" charset="0"/>
              </a:rPr>
              <a:t>En vous aidant des paroles de la chanson, rédigez un texte retraçant le parcours de Gaël Faye. Votre texte doit commencer par « Voyez, mon existence avait bien commencé… »</a:t>
            </a:r>
          </a:p>
        </p:txBody>
      </p:sp>
      <p:sp>
        <p:nvSpPr>
          <p:cNvPr id="19" name="ZoneTexte 18">
            <a:extLst>
              <a:ext uri="{FF2B5EF4-FFF2-40B4-BE49-F238E27FC236}">
                <a16:creationId xmlns:a16="http://schemas.microsoft.com/office/drawing/2014/main" id="{E93B7558-EA45-5F48-90F6-D9456AEF56A5}"/>
              </a:ext>
            </a:extLst>
          </p:cNvPr>
          <p:cNvSpPr txBox="1"/>
          <p:nvPr>
            <p:custDataLst>
              <p:tags r:id="rId11"/>
            </p:custDataLst>
          </p:nvPr>
        </p:nvSpPr>
        <p:spPr>
          <a:xfrm>
            <a:off x="6355191" y="5601864"/>
            <a:ext cx="233436"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4</a:t>
            </a:r>
          </a:p>
        </p:txBody>
      </p:sp>
      <p:sp>
        <p:nvSpPr>
          <p:cNvPr id="4" name="ZoneTexte 3">
            <a:extLst>
              <a:ext uri="{FF2B5EF4-FFF2-40B4-BE49-F238E27FC236}">
                <a16:creationId xmlns:a16="http://schemas.microsoft.com/office/drawing/2014/main" id="{59BA0642-FF56-5642-91CA-0FAF04C46997}"/>
              </a:ext>
            </a:extLst>
          </p:cNvPr>
          <p:cNvSpPr txBox="1"/>
          <p:nvPr>
            <p:custDataLst>
              <p:tags r:id="rId12"/>
            </p:custDataLst>
          </p:nvPr>
        </p:nvSpPr>
        <p:spPr>
          <a:xfrm>
            <a:off x="269826" y="7894665"/>
            <a:ext cx="6338507" cy="1009846"/>
          </a:xfrm>
          <a:prstGeom prst="rect">
            <a:avLst/>
          </a:prstGeom>
          <a:solidFill>
            <a:srgbClr val="495897"/>
          </a:solidFill>
        </p:spPr>
        <p:txBody>
          <a:bodyPr wrap="square" lIns="180000" tIns="180000" rIns="180000" bIns="180000" rtlCol="0">
            <a:spAutoFit/>
          </a:bodyPr>
          <a:lstStyle/>
          <a:p>
            <a:r>
              <a:rPr lang="fr-FR" b="1" dirty="0">
                <a:solidFill>
                  <a:schemeClr val="bg1"/>
                </a:solidFill>
                <a:latin typeface="Proto Grotesk" panose="02000000000000000000" pitchFamily="2" charset="0"/>
              </a:rPr>
              <a:t>Pour aller plus loin</a:t>
            </a:r>
          </a:p>
          <a:p>
            <a:r>
              <a:rPr lang="fr-FR" sz="1200" i="1" dirty="0">
                <a:solidFill>
                  <a:schemeClr val="bg1"/>
                </a:solidFill>
                <a:latin typeface="Proto Grotesk" panose="02000000000000000000" pitchFamily="2" charset="0"/>
              </a:rPr>
              <a:t>Lisez le roman </a:t>
            </a:r>
            <a:r>
              <a:rPr lang="fr-FR" sz="1200" dirty="0">
                <a:solidFill>
                  <a:schemeClr val="bg1"/>
                </a:solidFill>
                <a:latin typeface="Proto Grotesk" panose="02000000000000000000" pitchFamily="2" charset="0"/>
              </a:rPr>
              <a:t>Petit pays </a:t>
            </a:r>
            <a:r>
              <a:rPr lang="fr-FR" sz="1200" i="1" dirty="0">
                <a:solidFill>
                  <a:schemeClr val="bg1"/>
                </a:solidFill>
                <a:latin typeface="Proto Grotesk" panose="02000000000000000000" pitchFamily="2" charset="0"/>
              </a:rPr>
              <a:t>(2016) et/ou regardez le film éponyme d’Éric Barbier (2020). Résumez la vie du héros en quelques phrases.</a:t>
            </a:r>
          </a:p>
        </p:txBody>
      </p:sp>
      <p:sp>
        <p:nvSpPr>
          <p:cNvPr id="20" name="ZoneTexte 19"/>
          <p:cNvSpPr txBox="1"/>
          <p:nvPr>
            <p:custDataLst>
              <p:tags r:id="rId13"/>
            </p:custDataLst>
          </p:nvPr>
        </p:nvSpPr>
        <p:spPr>
          <a:xfrm rot="16200000">
            <a:off x="-824997" y="6578687"/>
            <a:ext cx="1828800" cy="169277"/>
          </a:xfrm>
          <a:prstGeom prst="rect">
            <a:avLst/>
          </a:prstGeom>
          <a:noFill/>
        </p:spPr>
        <p:txBody>
          <a:bodyPr wrap="square" rtlCol="0">
            <a:spAutoFit/>
          </a:bodyPr>
          <a:lstStyle/>
          <a:p>
            <a:r>
              <a:rPr lang="fr-FR" sz="500" dirty="0">
                <a:solidFill>
                  <a:srgbClr val="6770B1"/>
                </a:solidFill>
              </a:rPr>
              <a:t>Magali </a:t>
            </a:r>
            <a:r>
              <a:rPr lang="fr-FR" sz="500" dirty="0" err="1">
                <a:solidFill>
                  <a:srgbClr val="6770B1"/>
                </a:solidFill>
              </a:rPr>
              <a:t>Delcombel</a:t>
            </a:r>
            <a:endParaRPr lang="fr-FR" sz="500" dirty="0">
              <a:solidFill>
                <a:srgbClr val="6770B1"/>
              </a:solidFill>
            </a:endParaRPr>
          </a:p>
        </p:txBody>
      </p:sp>
    </p:spTree>
    <p:extLst>
      <p:ext uri="{BB962C8B-B14F-4D97-AF65-F5344CB8AC3E}">
        <p14:creationId xmlns:p14="http://schemas.microsoft.com/office/powerpoint/2010/main" val="1516343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25">
            <a:extLst>
              <a:ext uri="{28A0092B-C50C-407E-A947-70E740481C1C}">
                <a14:useLocalDpi xmlns:a14="http://schemas.microsoft.com/office/drawing/2010/main" val="0"/>
              </a:ext>
            </a:extLst>
          </a:blip>
          <a:stretch>
            <a:fillRect/>
          </a:stretch>
        </p:blipFill>
        <p:spPr>
          <a:xfrm>
            <a:off x="0" y="102624"/>
            <a:ext cx="6858000" cy="9700752"/>
          </a:xfrm>
          <a:prstGeom prst="rect">
            <a:avLst/>
          </a:prstGeom>
        </p:spPr>
      </p:pic>
      <p:sp>
        <p:nvSpPr>
          <p:cNvPr id="7" name="ZoneTexte 6">
            <a:extLst>
              <a:ext uri="{FF2B5EF4-FFF2-40B4-BE49-F238E27FC236}">
                <a16:creationId xmlns:a16="http://schemas.microsoft.com/office/drawing/2014/main" id="{4B3D5DA9-E610-F54C-88B9-C6FCA5533DB4}"/>
              </a:ext>
            </a:extLst>
          </p:cNvPr>
          <p:cNvSpPr txBox="1"/>
          <p:nvPr>
            <p:custDataLst>
              <p:tags r:id="rId2"/>
            </p:custDataLst>
          </p:nvPr>
        </p:nvSpPr>
        <p:spPr>
          <a:xfrm>
            <a:off x="237508" y="1181321"/>
            <a:ext cx="3055172" cy="553998"/>
          </a:xfrm>
          <a:prstGeom prst="rect">
            <a:avLst/>
          </a:prstGeom>
          <a:noFill/>
        </p:spPr>
        <p:txBody>
          <a:bodyPr wrap="square" rtlCol="0">
            <a:spAutoFit/>
          </a:bodyPr>
          <a:lstStyle/>
          <a:p>
            <a:r>
              <a:rPr lang="fr-FR" sz="1100" b="1" dirty="0">
                <a:solidFill>
                  <a:srgbClr val="DA3471">
                    <a:alpha val="55000"/>
                  </a:srgbClr>
                </a:solidFill>
                <a:latin typeface="Proto Grotesk" panose="02000000000000000000" pitchFamily="2" charset="0"/>
              </a:rPr>
              <a:t>Gaël Faye</a:t>
            </a:r>
          </a:p>
          <a:p>
            <a:r>
              <a:rPr lang="fr-FR" sz="1900" b="1" dirty="0">
                <a:solidFill>
                  <a:srgbClr val="DA3471">
                    <a:alpha val="55000"/>
                  </a:srgbClr>
                </a:solidFill>
                <a:latin typeface="Proto Grotesk" panose="02000000000000000000" pitchFamily="2" charset="0"/>
              </a:rPr>
              <a:t>Petit pays</a:t>
            </a:r>
          </a:p>
        </p:txBody>
      </p:sp>
      <p:sp>
        <p:nvSpPr>
          <p:cNvPr id="11" name="ZoneTexte 10">
            <a:extLst>
              <a:ext uri="{FF2B5EF4-FFF2-40B4-BE49-F238E27FC236}">
                <a16:creationId xmlns:a16="http://schemas.microsoft.com/office/drawing/2014/main" id="{86091D16-9BDA-1146-82B3-BBACE12470A7}"/>
              </a:ext>
            </a:extLst>
          </p:cNvPr>
          <p:cNvSpPr txBox="1"/>
          <p:nvPr>
            <p:custDataLst>
              <p:tags r:id="rId3"/>
            </p:custDataLst>
          </p:nvPr>
        </p:nvSpPr>
        <p:spPr>
          <a:xfrm>
            <a:off x="237508" y="3273275"/>
            <a:ext cx="6362417" cy="1224000"/>
          </a:xfrm>
          <a:prstGeom prst="rect">
            <a:avLst/>
          </a:prstGeom>
          <a:noFill/>
          <a:ln w="38100">
            <a:solidFill>
              <a:srgbClr val="DA3471">
                <a:alpha val="25000"/>
              </a:srgbClr>
            </a:solidFill>
          </a:ln>
        </p:spPr>
        <p:txBody>
          <a:bodyPr wrap="square" lIns="180000" tIns="108000" rIns="108000" bIns="180000" rtlCol="0">
            <a:spAutoFit/>
          </a:bodyPr>
          <a:lstStyle/>
          <a:p>
            <a:pPr>
              <a:spcAft>
                <a:spcPts val="400"/>
              </a:spcAft>
            </a:pPr>
            <a:r>
              <a:rPr lang="fr-FR" sz="1600" b="1" dirty="0">
                <a:solidFill>
                  <a:srgbClr val="DA3471"/>
                </a:solidFill>
                <a:latin typeface="Proto Grotesk" panose="02000000000000000000" pitchFamily="2" charset="0"/>
              </a:rPr>
              <a:t>Petit pays</a:t>
            </a:r>
          </a:p>
          <a:p>
            <a:pPr>
              <a:spcAft>
                <a:spcPts val="400"/>
              </a:spcAft>
            </a:pPr>
            <a:r>
              <a:rPr lang="fr-FR" sz="1050" i="1" dirty="0">
                <a:solidFill>
                  <a:srgbClr val="DA3471"/>
                </a:solidFill>
                <a:latin typeface="Proto Grotesk" panose="02000000000000000000" pitchFamily="2" charset="0"/>
              </a:rPr>
              <a:t>Écoutez la chanson. Soulignez les thèmes évoqués par le chanteur.</a:t>
            </a:r>
          </a:p>
          <a:p>
            <a:pPr>
              <a:lnSpc>
                <a:spcPct val="150000"/>
              </a:lnSpc>
            </a:pPr>
            <a:r>
              <a:rPr lang="fr-FR" sz="1100" dirty="0">
                <a:solidFill>
                  <a:srgbClr val="DA3471"/>
                </a:solidFill>
                <a:latin typeface="Proto Grotesk" panose="02000000000000000000" pitchFamily="2" charset="0"/>
              </a:rPr>
              <a:t>1. les souvenirs d’enfance	2. l’intégration dans un pays étranger     3. le rôle de l’écriture</a:t>
            </a:r>
          </a:p>
          <a:p>
            <a:pPr>
              <a:lnSpc>
                <a:spcPct val="150000"/>
              </a:lnSpc>
            </a:pPr>
            <a:r>
              <a:rPr lang="fr-FR" sz="1100" dirty="0">
                <a:solidFill>
                  <a:srgbClr val="DA3471"/>
                </a:solidFill>
                <a:latin typeface="Proto Grotesk" panose="02000000000000000000" pitchFamily="2" charset="0"/>
              </a:rPr>
              <a:t>4. la beauté du Burundi	5. la guerre et le génocide	                         6. le rejet du pays natal</a:t>
            </a:r>
          </a:p>
        </p:txBody>
      </p:sp>
      <p:sp>
        <p:nvSpPr>
          <p:cNvPr id="13" name="ZoneTexte 12">
            <a:extLst>
              <a:ext uri="{FF2B5EF4-FFF2-40B4-BE49-F238E27FC236}">
                <a16:creationId xmlns:a16="http://schemas.microsoft.com/office/drawing/2014/main" id="{C975F8A0-79ED-364A-BAE8-13E3C4738252}"/>
              </a:ext>
            </a:extLst>
          </p:cNvPr>
          <p:cNvSpPr txBox="1"/>
          <p:nvPr>
            <p:custDataLst>
              <p:tags r:id="rId4"/>
            </p:custDataLst>
          </p:nvPr>
        </p:nvSpPr>
        <p:spPr>
          <a:xfrm>
            <a:off x="237508" y="4595914"/>
            <a:ext cx="6348701" cy="1872000"/>
          </a:xfrm>
          <a:prstGeom prst="rect">
            <a:avLst/>
          </a:prstGeom>
          <a:noFill/>
          <a:ln w="38100">
            <a:solidFill>
              <a:srgbClr val="DA3471">
                <a:alpha val="25000"/>
              </a:srgbClr>
            </a:solidFill>
          </a:ln>
        </p:spPr>
        <p:txBody>
          <a:bodyPr wrap="square" lIns="180000" tIns="180000" rIns="180000" bIns="180000" rtlCol="0">
            <a:spAutoFit/>
          </a:bodyPr>
          <a:lstStyle/>
          <a:p>
            <a:pPr>
              <a:spcAft>
                <a:spcPts val="400"/>
              </a:spcAft>
            </a:pPr>
            <a:r>
              <a:rPr lang="fr-FR" sz="1600" b="1" dirty="0">
                <a:solidFill>
                  <a:srgbClr val="DA3471"/>
                </a:solidFill>
                <a:latin typeface="Proto Grotesk" panose="02000000000000000000" pitchFamily="2" charset="0"/>
              </a:rPr>
              <a:t>Rédemption</a:t>
            </a:r>
          </a:p>
          <a:p>
            <a:pPr>
              <a:spcAft>
                <a:spcPts val="400"/>
              </a:spcAft>
            </a:pPr>
            <a:r>
              <a:rPr lang="fr-FR" sz="1100" i="1" dirty="0">
                <a:solidFill>
                  <a:srgbClr val="DA3471"/>
                </a:solidFill>
                <a:latin typeface="Proto Grotesk" panose="02000000000000000000" pitchFamily="2" charset="0"/>
              </a:rPr>
              <a:t>Relevez les mots faisant référence…</a:t>
            </a:r>
          </a:p>
          <a:p>
            <a:pPr>
              <a:spcAft>
                <a:spcPts val="400"/>
              </a:spcAft>
            </a:pPr>
            <a:endParaRPr lang="fr-FR" sz="1100" i="1" dirty="0">
              <a:solidFill>
                <a:srgbClr val="DA3471"/>
              </a:solidFill>
              <a:latin typeface="Proto Grotesk" panose="02000000000000000000" pitchFamily="2" charset="0"/>
            </a:endParaRPr>
          </a:p>
          <a:p>
            <a:pPr>
              <a:spcAft>
                <a:spcPts val="400"/>
              </a:spcAft>
            </a:pPr>
            <a:endParaRPr lang="fr-FR" sz="1100" i="1" dirty="0">
              <a:solidFill>
                <a:srgbClr val="DA3471"/>
              </a:solidFill>
              <a:latin typeface="Proto Grotesk" panose="02000000000000000000" pitchFamily="2" charset="0"/>
            </a:endParaRPr>
          </a:p>
          <a:p>
            <a:pPr>
              <a:spcAft>
                <a:spcPts val="400"/>
              </a:spcAft>
            </a:pPr>
            <a:endParaRPr lang="fr-FR" sz="1100" i="1" dirty="0">
              <a:solidFill>
                <a:srgbClr val="DA3471"/>
              </a:solidFill>
              <a:latin typeface="Proto Grotesk" panose="02000000000000000000" pitchFamily="2" charset="0"/>
            </a:endParaRPr>
          </a:p>
          <a:p>
            <a:pPr>
              <a:spcAft>
                <a:spcPts val="400"/>
              </a:spcAft>
            </a:pPr>
            <a:endParaRPr lang="fr-FR" sz="1100" i="1" dirty="0">
              <a:solidFill>
                <a:srgbClr val="DA3471"/>
              </a:solidFill>
              <a:latin typeface="Proto Grotesk" panose="02000000000000000000" pitchFamily="2" charset="0"/>
            </a:endParaRPr>
          </a:p>
        </p:txBody>
      </p:sp>
      <p:sp>
        <p:nvSpPr>
          <p:cNvPr id="14" name="ZoneTexte 13">
            <a:extLst>
              <a:ext uri="{FF2B5EF4-FFF2-40B4-BE49-F238E27FC236}">
                <a16:creationId xmlns:a16="http://schemas.microsoft.com/office/drawing/2014/main" id="{54397140-DB3F-3C44-8B2E-9D76CED5A535}"/>
              </a:ext>
            </a:extLst>
          </p:cNvPr>
          <p:cNvSpPr txBox="1"/>
          <p:nvPr>
            <p:custDataLst>
              <p:tags r:id="rId5"/>
            </p:custDataLst>
          </p:nvPr>
        </p:nvSpPr>
        <p:spPr>
          <a:xfrm>
            <a:off x="6326246" y="3293747"/>
            <a:ext cx="260204"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2</a:t>
            </a:r>
          </a:p>
        </p:txBody>
      </p:sp>
      <p:sp>
        <p:nvSpPr>
          <p:cNvPr id="30" name="ZoneTexte 29">
            <a:extLst>
              <a:ext uri="{FF2B5EF4-FFF2-40B4-BE49-F238E27FC236}">
                <a16:creationId xmlns:a16="http://schemas.microsoft.com/office/drawing/2014/main" id="{D9AE6EAA-3432-4246-8022-98DCDBB80060}"/>
              </a:ext>
            </a:extLst>
          </p:cNvPr>
          <p:cNvSpPr txBox="1"/>
          <p:nvPr>
            <p:custDataLst>
              <p:tags r:id="rId6"/>
            </p:custDataLst>
          </p:nvPr>
        </p:nvSpPr>
        <p:spPr>
          <a:xfrm>
            <a:off x="3534770" y="6550278"/>
            <a:ext cx="3031725" cy="2015250"/>
          </a:xfrm>
          <a:custGeom>
            <a:avLst/>
            <a:gdLst>
              <a:gd name="connsiteX0" fmla="*/ 0 w 3313119"/>
              <a:gd name="connsiteY0" fmla="*/ 0 h 3615688"/>
              <a:gd name="connsiteX1" fmla="*/ 3313119 w 3313119"/>
              <a:gd name="connsiteY1" fmla="*/ 0 h 3615688"/>
              <a:gd name="connsiteX2" fmla="*/ 3313119 w 3313119"/>
              <a:gd name="connsiteY2" fmla="*/ 3615688 h 3615688"/>
              <a:gd name="connsiteX3" fmla="*/ 0 w 3313119"/>
              <a:gd name="connsiteY3" fmla="*/ 3615688 h 3615688"/>
              <a:gd name="connsiteX4" fmla="*/ 0 w 3313119"/>
              <a:gd name="connsiteY4" fmla="*/ 0 h 3615688"/>
              <a:gd name="connsiteX0" fmla="*/ 0 w 3313119"/>
              <a:gd name="connsiteY0" fmla="*/ 0 h 3615688"/>
              <a:gd name="connsiteX1" fmla="*/ 3313119 w 3313119"/>
              <a:gd name="connsiteY1" fmla="*/ 0 h 3615688"/>
              <a:gd name="connsiteX2" fmla="*/ 3313119 w 3313119"/>
              <a:gd name="connsiteY2" fmla="*/ 3615688 h 3615688"/>
              <a:gd name="connsiteX3" fmla="*/ 0 w 3313119"/>
              <a:gd name="connsiteY3" fmla="*/ 3568063 h 3615688"/>
              <a:gd name="connsiteX4" fmla="*/ 0 w 3313119"/>
              <a:gd name="connsiteY4" fmla="*/ 0 h 3615688"/>
              <a:gd name="connsiteX0" fmla="*/ 0 w 3313119"/>
              <a:gd name="connsiteY0" fmla="*/ 0 h 3568063"/>
              <a:gd name="connsiteX1" fmla="*/ 3313119 w 3313119"/>
              <a:gd name="connsiteY1" fmla="*/ 0 h 3568063"/>
              <a:gd name="connsiteX2" fmla="*/ 3313119 w 3313119"/>
              <a:gd name="connsiteY2" fmla="*/ 3558538 h 3568063"/>
              <a:gd name="connsiteX3" fmla="*/ 0 w 3313119"/>
              <a:gd name="connsiteY3" fmla="*/ 3568063 h 3568063"/>
              <a:gd name="connsiteX4" fmla="*/ 0 w 3313119"/>
              <a:gd name="connsiteY4" fmla="*/ 0 h 3568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3119" h="3568063">
                <a:moveTo>
                  <a:pt x="0" y="0"/>
                </a:moveTo>
                <a:lnTo>
                  <a:pt x="3313119" y="0"/>
                </a:lnTo>
                <a:lnTo>
                  <a:pt x="3313119" y="3558538"/>
                </a:lnTo>
                <a:lnTo>
                  <a:pt x="0" y="3568063"/>
                </a:lnTo>
                <a:lnTo>
                  <a:pt x="0" y="0"/>
                </a:lnTo>
                <a:close/>
              </a:path>
            </a:pathLst>
          </a:custGeom>
          <a:noFill/>
          <a:ln w="38100">
            <a:solidFill>
              <a:srgbClr val="DA3471">
                <a:alpha val="25000"/>
              </a:srgbClr>
            </a:solidFill>
          </a:ln>
        </p:spPr>
        <p:txBody>
          <a:bodyPr wrap="square" lIns="180000" tIns="180000" rIns="180000" bIns="180000" rtlCol="0">
            <a:spAutoFit/>
          </a:bodyPr>
          <a:lstStyle/>
          <a:p>
            <a:pPr>
              <a:spcAft>
                <a:spcPts val="400"/>
              </a:spcAft>
            </a:pPr>
            <a:r>
              <a:rPr lang="fr-FR" sz="1600" b="1" dirty="0">
                <a:solidFill>
                  <a:srgbClr val="DA3471"/>
                </a:solidFill>
                <a:latin typeface="Proto Grotesk" panose="02000000000000000000" pitchFamily="2" charset="0"/>
              </a:rPr>
              <a:t>Mon exutoire</a:t>
            </a:r>
          </a:p>
          <a:p>
            <a:r>
              <a:rPr lang="fr-FR" sz="1100" i="1" dirty="0">
                <a:solidFill>
                  <a:srgbClr val="DA3471"/>
                </a:solidFill>
                <a:latin typeface="Proto Grotesk" panose="02000000000000000000" pitchFamily="2" charset="0"/>
              </a:rPr>
              <a:t>Pour Gaël Faye, l’écriture est un moyen d’exorciser les frustrations d’une vie déracinée.</a:t>
            </a:r>
          </a:p>
          <a:p>
            <a:r>
              <a:rPr lang="fr-FR" sz="1100" i="1" dirty="0">
                <a:solidFill>
                  <a:srgbClr val="DA3471"/>
                </a:solidFill>
                <a:latin typeface="Proto Grotesk" panose="02000000000000000000" pitchFamily="2" charset="0"/>
              </a:rPr>
              <a:t>Écrivez un court texte qui présente votre relation à l’écriture.</a:t>
            </a:r>
          </a:p>
          <a:p>
            <a:r>
              <a:rPr lang="fr-FR" sz="1100" i="1" dirty="0">
                <a:solidFill>
                  <a:srgbClr val="DA3471"/>
                </a:solidFill>
                <a:latin typeface="Proto Grotesk" panose="02000000000000000000" pitchFamily="2" charset="0"/>
              </a:rPr>
              <a:t>Variante : écrivez un court texte qui présente votre relation à votre pays natal (ou d’origine).</a:t>
            </a:r>
          </a:p>
        </p:txBody>
      </p:sp>
      <p:sp>
        <p:nvSpPr>
          <p:cNvPr id="32" name="ZoneTexte 31">
            <a:extLst>
              <a:ext uri="{FF2B5EF4-FFF2-40B4-BE49-F238E27FC236}">
                <a16:creationId xmlns:a16="http://schemas.microsoft.com/office/drawing/2014/main" id="{4A8C8829-F705-844E-80E5-FFE650145CFD}"/>
              </a:ext>
            </a:extLst>
          </p:cNvPr>
          <p:cNvSpPr txBox="1"/>
          <p:nvPr>
            <p:custDataLst>
              <p:tags r:id="rId7"/>
            </p:custDataLst>
          </p:nvPr>
        </p:nvSpPr>
        <p:spPr>
          <a:xfrm>
            <a:off x="237508" y="6556049"/>
            <a:ext cx="3183875" cy="2016000"/>
          </a:xfrm>
          <a:prstGeom prst="rect">
            <a:avLst/>
          </a:prstGeom>
          <a:noFill/>
          <a:ln w="38100">
            <a:solidFill>
              <a:srgbClr val="DA3471">
                <a:alpha val="25000"/>
              </a:srgbClr>
            </a:solidFill>
          </a:ln>
        </p:spPr>
        <p:txBody>
          <a:bodyPr wrap="square" lIns="180000" tIns="180000" rIns="180000" bIns="180000" rtlCol="0">
            <a:spAutoFit/>
          </a:bodyPr>
          <a:lstStyle/>
          <a:p>
            <a:pPr>
              <a:spcAft>
                <a:spcPts val="400"/>
              </a:spcAft>
            </a:pPr>
            <a:r>
              <a:rPr lang="fr-FR" sz="1600" b="1" dirty="0">
                <a:solidFill>
                  <a:srgbClr val="DA3471"/>
                </a:solidFill>
                <a:latin typeface="Proto Grotesk" panose="02000000000000000000" pitchFamily="2" charset="0"/>
              </a:rPr>
              <a:t>Ma luciole</a:t>
            </a:r>
          </a:p>
          <a:p>
            <a:pPr>
              <a:spcAft>
                <a:spcPts val="400"/>
              </a:spcAft>
            </a:pPr>
            <a:r>
              <a:rPr lang="fr-FR" sz="1100" i="1" dirty="0">
                <a:solidFill>
                  <a:srgbClr val="DA3471"/>
                </a:solidFill>
                <a:latin typeface="Proto Grotesk" panose="02000000000000000000" pitchFamily="2" charset="0"/>
              </a:rPr>
              <a:t>« Bujumbura, t’es ma luciole dans mon errance européenne ». </a:t>
            </a:r>
          </a:p>
          <a:p>
            <a:pPr>
              <a:spcAft>
                <a:spcPts val="400"/>
              </a:spcAft>
            </a:pPr>
            <a:r>
              <a:rPr lang="fr-FR" sz="1100" i="1" dirty="0">
                <a:solidFill>
                  <a:srgbClr val="DA3471"/>
                </a:solidFill>
                <a:latin typeface="Proto Grotesk" panose="02000000000000000000" pitchFamily="2" charset="0"/>
              </a:rPr>
              <a:t>Comment comprenez-vous cette phrase ? Que dit-elle sur le chanteur ? Justifiez vos réponses.</a:t>
            </a:r>
          </a:p>
        </p:txBody>
      </p:sp>
      <p:sp>
        <p:nvSpPr>
          <p:cNvPr id="33" name="ZoneTexte 32">
            <a:extLst>
              <a:ext uri="{FF2B5EF4-FFF2-40B4-BE49-F238E27FC236}">
                <a16:creationId xmlns:a16="http://schemas.microsoft.com/office/drawing/2014/main" id="{420CCCFD-BDDE-4443-8AB0-30FC1160C1F9}"/>
              </a:ext>
            </a:extLst>
          </p:cNvPr>
          <p:cNvSpPr txBox="1"/>
          <p:nvPr>
            <p:custDataLst>
              <p:tags r:id="rId8"/>
            </p:custDataLst>
          </p:nvPr>
        </p:nvSpPr>
        <p:spPr>
          <a:xfrm>
            <a:off x="6285603" y="6569249"/>
            <a:ext cx="262068"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5</a:t>
            </a:r>
          </a:p>
        </p:txBody>
      </p:sp>
      <p:sp>
        <p:nvSpPr>
          <p:cNvPr id="12" name="ZoneTexte 11">
            <a:extLst>
              <a:ext uri="{FF2B5EF4-FFF2-40B4-BE49-F238E27FC236}">
                <a16:creationId xmlns:a16="http://schemas.microsoft.com/office/drawing/2014/main" id="{E7FF3031-F05D-F24B-B874-98A02DB94160}"/>
              </a:ext>
            </a:extLst>
          </p:cNvPr>
          <p:cNvSpPr txBox="1"/>
          <p:nvPr>
            <p:custDataLst>
              <p:tags r:id="rId9"/>
            </p:custDataLst>
          </p:nvPr>
        </p:nvSpPr>
        <p:spPr>
          <a:xfrm>
            <a:off x="6306291" y="4614965"/>
            <a:ext cx="260204"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3</a:t>
            </a:r>
          </a:p>
        </p:txBody>
      </p:sp>
      <p:sp>
        <p:nvSpPr>
          <p:cNvPr id="31" name="ZoneTexte 30">
            <a:extLst>
              <a:ext uri="{FF2B5EF4-FFF2-40B4-BE49-F238E27FC236}">
                <a16:creationId xmlns:a16="http://schemas.microsoft.com/office/drawing/2014/main" id="{68E809DE-7959-9A4F-8660-1504E8D729D6}"/>
              </a:ext>
            </a:extLst>
          </p:cNvPr>
          <p:cNvSpPr txBox="1"/>
          <p:nvPr>
            <p:custDataLst>
              <p:tags r:id="rId10"/>
            </p:custDataLst>
          </p:nvPr>
        </p:nvSpPr>
        <p:spPr>
          <a:xfrm>
            <a:off x="3137477" y="6574061"/>
            <a:ext cx="261972"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4</a:t>
            </a:r>
          </a:p>
        </p:txBody>
      </p:sp>
      <p:sp>
        <p:nvSpPr>
          <p:cNvPr id="46" name="ZoneTexte 45">
            <a:extLst>
              <a:ext uri="{FF2B5EF4-FFF2-40B4-BE49-F238E27FC236}">
                <a16:creationId xmlns:a16="http://schemas.microsoft.com/office/drawing/2014/main" id="{35FA35B7-C4ED-624A-81DF-731E32F0E681}"/>
              </a:ext>
            </a:extLst>
          </p:cNvPr>
          <p:cNvSpPr txBox="1"/>
          <p:nvPr>
            <p:custDataLst>
              <p:tags r:id="rId11"/>
            </p:custDataLst>
          </p:nvPr>
        </p:nvSpPr>
        <p:spPr>
          <a:xfrm>
            <a:off x="389635" y="3417366"/>
            <a:ext cx="1082450" cy="180000"/>
          </a:xfrm>
          <a:prstGeom prst="rect">
            <a:avLst/>
          </a:prstGeom>
          <a:solidFill>
            <a:srgbClr val="DA3471">
              <a:alpha val="25000"/>
            </a:srgbClr>
          </a:solidFill>
        </p:spPr>
        <p:txBody>
          <a:bodyPr wrap="square" rtlCol="0">
            <a:spAutoFit/>
          </a:bodyPr>
          <a:lstStyle/>
          <a:p>
            <a:endParaRPr lang="fr-FR" dirty="0"/>
          </a:p>
        </p:txBody>
      </p:sp>
      <p:sp>
        <p:nvSpPr>
          <p:cNvPr id="58" name="ZoneTexte 57">
            <a:extLst>
              <a:ext uri="{FF2B5EF4-FFF2-40B4-BE49-F238E27FC236}">
                <a16:creationId xmlns:a16="http://schemas.microsoft.com/office/drawing/2014/main" id="{35FA35B7-C4ED-624A-81DF-731E32F0E681}"/>
              </a:ext>
            </a:extLst>
          </p:cNvPr>
          <p:cNvSpPr txBox="1"/>
          <p:nvPr>
            <p:custDataLst>
              <p:tags r:id="rId12"/>
            </p:custDataLst>
          </p:nvPr>
        </p:nvSpPr>
        <p:spPr>
          <a:xfrm>
            <a:off x="3725591" y="6764258"/>
            <a:ext cx="1373947" cy="183795"/>
          </a:xfrm>
          <a:prstGeom prst="rect">
            <a:avLst/>
          </a:prstGeom>
          <a:solidFill>
            <a:srgbClr val="DA3471">
              <a:alpha val="25000"/>
            </a:srgbClr>
          </a:solidFill>
        </p:spPr>
        <p:txBody>
          <a:bodyPr wrap="square" rtlCol="0">
            <a:spAutoFit/>
          </a:bodyPr>
          <a:lstStyle/>
          <a:p>
            <a:endParaRPr lang="fr-FR" dirty="0"/>
          </a:p>
        </p:txBody>
      </p:sp>
      <p:sp>
        <p:nvSpPr>
          <p:cNvPr id="64" name="ZoneTexte 63">
            <a:extLst>
              <a:ext uri="{FF2B5EF4-FFF2-40B4-BE49-F238E27FC236}">
                <a16:creationId xmlns:a16="http://schemas.microsoft.com/office/drawing/2014/main" id="{35FA35B7-C4ED-624A-81DF-731E32F0E681}"/>
              </a:ext>
            </a:extLst>
          </p:cNvPr>
          <p:cNvSpPr txBox="1"/>
          <p:nvPr>
            <p:custDataLst>
              <p:tags r:id="rId13"/>
            </p:custDataLst>
          </p:nvPr>
        </p:nvSpPr>
        <p:spPr>
          <a:xfrm>
            <a:off x="429318" y="6764258"/>
            <a:ext cx="1098032" cy="167579"/>
          </a:xfrm>
          <a:prstGeom prst="rect">
            <a:avLst/>
          </a:prstGeom>
          <a:solidFill>
            <a:srgbClr val="DA3471">
              <a:alpha val="25000"/>
            </a:srgbClr>
          </a:solidFill>
        </p:spPr>
        <p:txBody>
          <a:bodyPr wrap="square" rtlCol="0">
            <a:spAutoFit/>
          </a:bodyPr>
          <a:lstStyle/>
          <a:p>
            <a:endParaRPr lang="fr-FR" dirty="0"/>
          </a:p>
        </p:txBody>
      </p:sp>
      <p:sp>
        <p:nvSpPr>
          <p:cNvPr id="34" name="ZoneTexte 33"/>
          <p:cNvSpPr txBox="1"/>
          <p:nvPr>
            <p:custDataLst>
              <p:tags r:id="rId14"/>
            </p:custDataLst>
          </p:nvPr>
        </p:nvSpPr>
        <p:spPr>
          <a:xfrm rot="16200000">
            <a:off x="-320701" y="7082981"/>
            <a:ext cx="820208" cy="169277"/>
          </a:xfrm>
          <a:prstGeom prst="rect">
            <a:avLst/>
          </a:prstGeom>
          <a:noFill/>
        </p:spPr>
        <p:txBody>
          <a:bodyPr wrap="square" rtlCol="0">
            <a:spAutoFit/>
          </a:bodyPr>
          <a:lstStyle/>
          <a:p>
            <a:r>
              <a:rPr lang="fr-FR" sz="500" dirty="0">
                <a:solidFill>
                  <a:srgbClr val="6770B1"/>
                </a:solidFill>
              </a:rPr>
              <a:t>Magali </a:t>
            </a:r>
            <a:r>
              <a:rPr lang="fr-FR" sz="500" dirty="0" err="1">
                <a:solidFill>
                  <a:srgbClr val="6770B1"/>
                </a:solidFill>
              </a:rPr>
              <a:t>Delcombel</a:t>
            </a:r>
            <a:endParaRPr lang="fr-FR" sz="500" dirty="0">
              <a:solidFill>
                <a:srgbClr val="6770B1"/>
              </a:solidFill>
            </a:endParaRPr>
          </a:p>
        </p:txBody>
      </p:sp>
      <p:sp>
        <p:nvSpPr>
          <p:cNvPr id="2" name="AutoShape 2" descr="https://lh3.googleusercontent.com/LZKqcauQRqzNTvBEkQrdjZ8EB7Mj1lrb3MQCc_DQuRow-RveoWFqKwH7eBVcBn4-Z7aA--aVVgGpOWeLHavB4c4CraI1eGOUXkBO36sLVUmyIoCruzFn4ab035ybozHCf4W0MKv7fUQ"/>
          <p:cNvSpPr>
            <a:spLocks noChangeAspect="1" noChangeArrowheads="1"/>
          </p:cNvSpPr>
          <p:nvPr>
            <p:custDataLst>
              <p:tags r:id="rId15"/>
            </p:custDataLst>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ZoneTexte 35">
            <a:extLst>
              <a:ext uri="{FF2B5EF4-FFF2-40B4-BE49-F238E27FC236}">
                <a16:creationId xmlns:a16="http://schemas.microsoft.com/office/drawing/2014/main" id="{35FA35B7-C4ED-624A-81DF-731E32F0E681}"/>
              </a:ext>
            </a:extLst>
          </p:cNvPr>
          <p:cNvSpPr txBox="1"/>
          <p:nvPr>
            <p:custDataLst>
              <p:tags r:id="rId16"/>
            </p:custDataLst>
          </p:nvPr>
        </p:nvSpPr>
        <p:spPr>
          <a:xfrm>
            <a:off x="401809" y="4810667"/>
            <a:ext cx="1346604" cy="180000"/>
          </a:xfrm>
          <a:prstGeom prst="rect">
            <a:avLst/>
          </a:prstGeom>
          <a:solidFill>
            <a:srgbClr val="DA3471">
              <a:alpha val="25000"/>
            </a:srgbClr>
          </a:solidFill>
        </p:spPr>
        <p:txBody>
          <a:bodyPr wrap="square" rtlCol="0">
            <a:spAutoFit/>
          </a:bodyPr>
          <a:lstStyle/>
          <a:p>
            <a:endParaRPr lang="fr-FR" dirty="0"/>
          </a:p>
        </p:txBody>
      </p:sp>
      <p:sp>
        <p:nvSpPr>
          <p:cNvPr id="22" name="ZoneTexte 21">
            <a:extLst>
              <a:ext uri="{FF2B5EF4-FFF2-40B4-BE49-F238E27FC236}">
                <a16:creationId xmlns:a16="http://schemas.microsoft.com/office/drawing/2014/main" id="{FEA23782-5CF7-F84F-A586-7516DF6CE67E}"/>
              </a:ext>
            </a:extLst>
          </p:cNvPr>
          <p:cNvSpPr txBox="1"/>
          <p:nvPr>
            <p:custDataLst>
              <p:tags r:id="rId17"/>
            </p:custDataLst>
          </p:nvPr>
        </p:nvSpPr>
        <p:spPr>
          <a:xfrm>
            <a:off x="6325732" y="1824517"/>
            <a:ext cx="260204"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1</a:t>
            </a:r>
          </a:p>
        </p:txBody>
      </p:sp>
      <p:sp>
        <p:nvSpPr>
          <p:cNvPr id="24" name="Titre 1">
            <a:extLst>
              <a:ext uri="{FF2B5EF4-FFF2-40B4-BE49-F238E27FC236}">
                <a16:creationId xmlns:a16="http://schemas.microsoft.com/office/drawing/2014/main" id="{BA60509B-3CBD-6642-8923-9E1C5D04B360}"/>
              </a:ext>
            </a:extLst>
          </p:cNvPr>
          <p:cNvSpPr txBox="1">
            <a:spLocks/>
          </p:cNvSpPr>
          <p:nvPr>
            <p:custDataLst>
              <p:tags r:id="rId18"/>
            </p:custDataLst>
          </p:nvPr>
        </p:nvSpPr>
        <p:spPr>
          <a:xfrm>
            <a:off x="237508" y="1806048"/>
            <a:ext cx="6367751" cy="1399077"/>
          </a:xfrm>
          <a:prstGeom prst="rect">
            <a:avLst/>
          </a:prstGeom>
          <a:ln w="38100" cmpd="sng">
            <a:solidFill>
              <a:srgbClr val="DC3471">
                <a:alpha val="25000"/>
              </a:srgbClr>
            </a:solidFill>
            <a:prstDash val="solid"/>
            <a:miter lim="800000"/>
          </a:ln>
        </p:spPr>
        <p:txBody>
          <a:bodyPr vert="horz" lIns="18000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spcAft>
                <a:spcPts val="400"/>
              </a:spcAft>
            </a:pPr>
            <a:r>
              <a:rPr lang="fr-FR" sz="1600" b="1" dirty="0" err="1">
                <a:solidFill>
                  <a:srgbClr val="DA3471"/>
                </a:solidFill>
                <a:latin typeface="Proto Grotesk" panose="02000000000000000000" pitchFamily="2" charset="0"/>
              </a:rPr>
              <a:t>Gahugu</a:t>
            </a:r>
            <a:r>
              <a:rPr lang="fr-FR" sz="1600" b="1" dirty="0">
                <a:solidFill>
                  <a:srgbClr val="DA3471"/>
                </a:solidFill>
                <a:latin typeface="Proto Grotesk" panose="02000000000000000000" pitchFamily="2" charset="0"/>
              </a:rPr>
              <a:t> </a:t>
            </a:r>
            <a:r>
              <a:rPr lang="fr-FR" sz="1600" b="1" dirty="0" err="1">
                <a:solidFill>
                  <a:srgbClr val="DA3471"/>
                </a:solidFill>
                <a:latin typeface="Proto Grotesk" panose="02000000000000000000" pitchFamily="2" charset="0"/>
              </a:rPr>
              <a:t>Gatoyi</a:t>
            </a:r>
            <a:endParaRPr lang="fr-FR" sz="1600" b="1" dirty="0">
              <a:solidFill>
                <a:srgbClr val="DA3471"/>
              </a:solidFill>
              <a:latin typeface="Proto Grotesk" panose="02000000000000000000" pitchFamily="2" charset="0"/>
            </a:endParaRPr>
          </a:p>
          <a:p>
            <a:pPr>
              <a:lnSpc>
                <a:spcPct val="100000"/>
              </a:lnSpc>
              <a:spcAft>
                <a:spcPts val="400"/>
              </a:spcAft>
            </a:pPr>
            <a:r>
              <a:rPr lang="fr-FR" sz="1100" i="1" dirty="0">
                <a:solidFill>
                  <a:srgbClr val="DC3471"/>
                </a:solidFill>
                <a:latin typeface="Proto Grotesk" panose="02000000000000000000" pitchFamily="2" charset="0"/>
              </a:rPr>
              <a:t>Fermez les yeux et écoutez la fin de la chanson (à partir de 3’22). Complétez les phrases.</a:t>
            </a:r>
          </a:p>
          <a:p>
            <a:pPr>
              <a:lnSpc>
                <a:spcPct val="100000"/>
              </a:lnSpc>
              <a:spcAft>
                <a:spcPts val="400"/>
              </a:spcAft>
            </a:pPr>
            <a:r>
              <a:rPr lang="fr-FR" sz="1100" dirty="0">
                <a:solidFill>
                  <a:srgbClr val="DC3471"/>
                </a:solidFill>
                <a:latin typeface="Proto Grotesk" panose="02000000000000000000" pitchFamily="2" charset="0"/>
              </a:rPr>
              <a:t>J’entends : </a:t>
            </a:r>
            <a:r>
              <a:rPr lang="fr-FR" sz="1100" dirty="0">
                <a:solidFill>
                  <a:srgbClr val="DC3471"/>
                </a:solidFill>
                <a:latin typeface="Proto Grotesk" panose="02000000000000000000" pitchFamily="2" charset="0"/>
                <a:sym typeface="Wingdings"/>
              </a:rPr>
              <a:t> de la guitare. 	  du violon.             des percussions. 	   de la trompette.</a:t>
            </a:r>
            <a:endParaRPr lang="fr-FR" sz="1100" dirty="0">
              <a:solidFill>
                <a:srgbClr val="DC3471"/>
              </a:solidFill>
              <a:latin typeface="Proto Grotesk" panose="02000000000000000000" pitchFamily="2" charset="0"/>
            </a:endParaRPr>
          </a:p>
          <a:p>
            <a:pPr>
              <a:lnSpc>
                <a:spcPct val="100000"/>
              </a:lnSpc>
              <a:spcAft>
                <a:spcPts val="400"/>
              </a:spcAft>
            </a:pPr>
            <a:r>
              <a:rPr lang="fr-FR" sz="1100" dirty="0">
                <a:solidFill>
                  <a:srgbClr val="DC3471"/>
                </a:solidFill>
                <a:latin typeface="Proto Grotesk" panose="02000000000000000000" pitchFamily="2" charset="0"/>
              </a:rPr>
              <a:t>La mélodie est : </a:t>
            </a:r>
            <a:r>
              <a:rPr lang="fr-FR" sz="1100" dirty="0">
                <a:solidFill>
                  <a:srgbClr val="DC3471"/>
                </a:solidFill>
                <a:latin typeface="Proto Grotesk" panose="02000000000000000000" pitchFamily="2" charset="0"/>
                <a:sym typeface="Wingdings"/>
              </a:rPr>
              <a:t> dynamique     mélancolique     envoûtante	   expressive</a:t>
            </a:r>
            <a:endParaRPr lang="fr-FR" sz="1100" dirty="0">
              <a:solidFill>
                <a:srgbClr val="DC3471"/>
              </a:solidFill>
              <a:latin typeface="Proto Grotesk" panose="02000000000000000000" pitchFamily="2" charset="0"/>
            </a:endParaRPr>
          </a:p>
          <a:p>
            <a:pPr>
              <a:lnSpc>
                <a:spcPct val="100000"/>
              </a:lnSpc>
              <a:spcAft>
                <a:spcPts val="400"/>
              </a:spcAft>
            </a:pPr>
            <a:r>
              <a:rPr lang="fr-FR" sz="1100" dirty="0">
                <a:solidFill>
                  <a:srgbClr val="DC3471"/>
                </a:solidFill>
                <a:latin typeface="Proto Grotesk" panose="02000000000000000000" pitchFamily="2" charset="0"/>
              </a:rPr>
              <a:t>Je suis : </a:t>
            </a:r>
            <a:r>
              <a:rPr lang="fr-FR" sz="1100" dirty="0">
                <a:solidFill>
                  <a:srgbClr val="DC3471"/>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a:t>
            </a:r>
          </a:p>
        </p:txBody>
      </p:sp>
      <p:sp>
        <p:nvSpPr>
          <p:cNvPr id="26" name="ZoneTexte 25">
            <a:extLst>
              <a:ext uri="{FF2B5EF4-FFF2-40B4-BE49-F238E27FC236}">
                <a16:creationId xmlns:a16="http://schemas.microsoft.com/office/drawing/2014/main" id="{FB96E24F-89DD-2949-9E56-9CBD91DB7EE4}"/>
              </a:ext>
            </a:extLst>
          </p:cNvPr>
          <p:cNvSpPr txBox="1"/>
          <p:nvPr>
            <p:custDataLst>
              <p:tags r:id="rId19"/>
            </p:custDataLst>
          </p:nvPr>
        </p:nvSpPr>
        <p:spPr>
          <a:xfrm>
            <a:off x="389634" y="1968970"/>
            <a:ext cx="1599940" cy="178712"/>
          </a:xfrm>
          <a:prstGeom prst="rect">
            <a:avLst/>
          </a:prstGeom>
          <a:solidFill>
            <a:srgbClr val="DA3471">
              <a:alpha val="25000"/>
            </a:srgbClr>
          </a:solidFill>
        </p:spPr>
        <p:txBody>
          <a:bodyPr wrap="square" rtlCol="0">
            <a:spAutoFit/>
          </a:bodyPr>
          <a:lstStyle/>
          <a:p>
            <a:endParaRPr lang="fr-FR" dirty="0"/>
          </a:p>
        </p:txBody>
      </p:sp>
      <p:sp>
        <p:nvSpPr>
          <p:cNvPr id="3" name="Rectangle à coins arrondis 2"/>
          <p:cNvSpPr/>
          <p:nvPr>
            <p:custDataLst>
              <p:tags r:id="rId20"/>
            </p:custDataLst>
          </p:nvPr>
        </p:nvSpPr>
        <p:spPr>
          <a:xfrm>
            <a:off x="323813" y="5290461"/>
            <a:ext cx="1504991" cy="1080198"/>
          </a:xfrm>
          <a:prstGeom prst="roundRect">
            <a:avLst>
              <a:gd name="adj" fmla="val 12946"/>
            </a:avLst>
          </a:prstGeom>
          <a:noFill/>
          <a:ln>
            <a:solidFill>
              <a:srgbClr val="DC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rgbClr val="DC3471"/>
                </a:solidFill>
                <a:latin typeface="Proto Grotesk" panose="02000000000000000000" pitchFamily="50" charset="0"/>
              </a:rPr>
              <a:t>au Petit pays</a:t>
            </a:r>
          </a:p>
          <a:p>
            <a:pPr algn="ctr"/>
            <a:endParaRPr lang="fr-FR" sz="1100" dirty="0">
              <a:solidFill>
                <a:srgbClr val="DC3471"/>
              </a:solidFill>
              <a:latin typeface="Proto Grotesk" panose="02000000000000000000" pitchFamily="50" charset="0"/>
            </a:endParaRPr>
          </a:p>
          <a:p>
            <a:pPr algn="ctr"/>
            <a:endParaRPr lang="fr-FR" sz="1100" dirty="0">
              <a:solidFill>
                <a:srgbClr val="DC3471"/>
              </a:solidFill>
              <a:latin typeface="Proto Grotesk" panose="02000000000000000000" pitchFamily="50" charset="0"/>
            </a:endParaRPr>
          </a:p>
          <a:p>
            <a:pPr algn="ctr"/>
            <a:endParaRPr lang="fr-FR" sz="1100" dirty="0">
              <a:solidFill>
                <a:srgbClr val="DC3471"/>
              </a:solidFill>
              <a:latin typeface="Proto Grotesk" panose="02000000000000000000" pitchFamily="50" charset="0"/>
            </a:endParaRPr>
          </a:p>
          <a:p>
            <a:pPr algn="ctr"/>
            <a:endParaRPr lang="fr-FR" sz="1100" dirty="0">
              <a:solidFill>
                <a:srgbClr val="DC3471"/>
              </a:solidFill>
              <a:latin typeface="Proto Grotesk" panose="02000000000000000000" pitchFamily="50" charset="0"/>
            </a:endParaRPr>
          </a:p>
          <a:p>
            <a:pPr algn="ctr"/>
            <a:endParaRPr lang="fr-FR" sz="1100" dirty="0">
              <a:solidFill>
                <a:srgbClr val="DC3471"/>
              </a:solidFill>
              <a:latin typeface="Proto Grotesk" panose="02000000000000000000" pitchFamily="50" charset="0"/>
            </a:endParaRPr>
          </a:p>
        </p:txBody>
      </p:sp>
      <p:sp>
        <p:nvSpPr>
          <p:cNvPr id="23" name="Rectangle à coins arrondis 22"/>
          <p:cNvSpPr/>
          <p:nvPr>
            <p:custDataLst>
              <p:tags r:id="rId21"/>
            </p:custDataLst>
          </p:nvPr>
        </p:nvSpPr>
        <p:spPr>
          <a:xfrm>
            <a:off x="1876574" y="5294922"/>
            <a:ext cx="1504991" cy="1080198"/>
          </a:xfrm>
          <a:prstGeom prst="roundRect">
            <a:avLst>
              <a:gd name="adj" fmla="val 12946"/>
            </a:avLst>
          </a:prstGeom>
          <a:noFill/>
          <a:ln>
            <a:solidFill>
              <a:srgbClr val="DC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rgbClr val="DC3471"/>
                </a:solidFill>
                <a:latin typeface="Proto Grotesk" panose="02000000000000000000" pitchFamily="50" charset="0"/>
              </a:rPr>
              <a:t>à la mort</a:t>
            </a:r>
          </a:p>
          <a:p>
            <a:pPr algn="ctr"/>
            <a:endParaRPr lang="fr-FR" sz="1100" dirty="0">
              <a:solidFill>
                <a:srgbClr val="DC3471"/>
              </a:solidFill>
              <a:latin typeface="Proto Grotesk" panose="02000000000000000000" pitchFamily="50" charset="0"/>
            </a:endParaRPr>
          </a:p>
          <a:p>
            <a:pPr algn="ctr"/>
            <a:endParaRPr lang="fr-FR" sz="1100" dirty="0">
              <a:solidFill>
                <a:srgbClr val="DC3471"/>
              </a:solidFill>
              <a:latin typeface="Proto Grotesk" panose="02000000000000000000" pitchFamily="50" charset="0"/>
            </a:endParaRPr>
          </a:p>
          <a:p>
            <a:pPr algn="ctr"/>
            <a:endParaRPr lang="fr-FR" sz="1100" dirty="0">
              <a:solidFill>
                <a:srgbClr val="DC3471"/>
              </a:solidFill>
              <a:latin typeface="Proto Grotesk" panose="02000000000000000000" pitchFamily="50" charset="0"/>
            </a:endParaRPr>
          </a:p>
          <a:p>
            <a:pPr algn="ctr"/>
            <a:endParaRPr lang="fr-FR" sz="1100" dirty="0">
              <a:solidFill>
                <a:srgbClr val="DC3471"/>
              </a:solidFill>
              <a:latin typeface="Proto Grotesk" panose="02000000000000000000" pitchFamily="50" charset="0"/>
            </a:endParaRPr>
          </a:p>
          <a:p>
            <a:pPr algn="ctr"/>
            <a:endParaRPr lang="fr-FR" sz="1100" dirty="0"/>
          </a:p>
        </p:txBody>
      </p:sp>
      <p:sp>
        <p:nvSpPr>
          <p:cNvPr id="28" name="Rectangle à coins arrondis 27"/>
          <p:cNvSpPr/>
          <p:nvPr>
            <p:custDataLst>
              <p:tags r:id="rId22"/>
            </p:custDataLst>
          </p:nvPr>
        </p:nvSpPr>
        <p:spPr>
          <a:xfrm>
            <a:off x="3447475" y="5296034"/>
            <a:ext cx="1504991" cy="1080198"/>
          </a:xfrm>
          <a:prstGeom prst="roundRect">
            <a:avLst>
              <a:gd name="adj" fmla="val 12946"/>
            </a:avLst>
          </a:prstGeom>
          <a:noFill/>
          <a:ln>
            <a:solidFill>
              <a:srgbClr val="DC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rgbClr val="DC3471"/>
                </a:solidFill>
                <a:latin typeface="Proto Grotesk" panose="02000000000000000000" pitchFamily="50" charset="0"/>
              </a:rPr>
              <a:t>à l’indifférence du monde</a:t>
            </a:r>
          </a:p>
          <a:p>
            <a:pPr algn="ctr"/>
            <a:endParaRPr lang="fr-FR" sz="1100" dirty="0">
              <a:solidFill>
                <a:srgbClr val="DC3471"/>
              </a:solidFill>
              <a:latin typeface="Proto Grotesk" panose="02000000000000000000" pitchFamily="50" charset="0"/>
            </a:endParaRPr>
          </a:p>
          <a:p>
            <a:pPr algn="ctr"/>
            <a:endParaRPr lang="fr-FR" sz="1100" dirty="0">
              <a:solidFill>
                <a:srgbClr val="DC3471"/>
              </a:solidFill>
              <a:latin typeface="Proto Grotesk" panose="02000000000000000000" pitchFamily="50" charset="0"/>
            </a:endParaRPr>
          </a:p>
          <a:p>
            <a:pPr algn="ctr"/>
            <a:endParaRPr lang="fr-FR" sz="1100" dirty="0">
              <a:solidFill>
                <a:srgbClr val="DC3471"/>
              </a:solidFill>
              <a:latin typeface="Proto Grotesk" panose="02000000000000000000" pitchFamily="50" charset="0"/>
            </a:endParaRPr>
          </a:p>
          <a:p>
            <a:pPr algn="ctr"/>
            <a:endParaRPr lang="fr-FR" sz="1100" dirty="0"/>
          </a:p>
        </p:txBody>
      </p:sp>
      <p:sp>
        <p:nvSpPr>
          <p:cNvPr id="29" name="Rectangle à coins arrondis 28"/>
          <p:cNvSpPr/>
          <p:nvPr>
            <p:custDataLst>
              <p:tags r:id="rId23"/>
            </p:custDataLst>
          </p:nvPr>
        </p:nvSpPr>
        <p:spPr>
          <a:xfrm>
            <a:off x="5000236" y="5290461"/>
            <a:ext cx="1504991" cy="1080198"/>
          </a:xfrm>
          <a:prstGeom prst="roundRect">
            <a:avLst>
              <a:gd name="adj" fmla="val 12946"/>
            </a:avLst>
          </a:prstGeom>
          <a:noFill/>
          <a:ln>
            <a:solidFill>
              <a:srgbClr val="DC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rgbClr val="DC3471"/>
                </a:solidFill>
                <a:latin typeface="Proto Grotesk" panose="02000000000000000000" pitchFamily="50" charset="0"/>
              </a:rPr>
              <a:t>à la souffrance</a:t>
            </a:r>
          </a:p>
          <a:p>
            <a:pPr algn="ctr"/>
            <a:endParaRPr lang="fr-FR" sz="1100" dirty="0">
              <a:solidFill>
                <a:srgbClr val="DC3471"/>
              </a:solidFill>
              <a:latin typeface="Proto Grotesk" panose="02000000000000000000" pitchFamily="50" charset="0"/>
            </a:endParaRPr>
          </a:p>
          <a:p>
            <a:pPr algn="ctr"/>
            <a:endParaRPr lang="fr-FR" sz="1100" dirty="0">
              <a:solidFill>
                <a:srgbClr val="DC3471"/>
              </a:solidFill>
              <a:latin typeface="Proto Grotesk" panose="02000000000000000000" pitchFamily="50" charset="0"/>
            </a:endParaRPr>
          </a:p>
          <a:p>
            <a:pPr algn="ctr"/>
            <a:endParaRPr lang="fr-FR" sz="1100" dirty="0">
              <a:solidFill>
                <a:srgbClr val="DC3471"/>
              </a:solidFill>
              <a:latin typeface="Proto Grotesk" panose="02000000000000000000" pitchFamily="50" charset="0"/>
            </a:endParaRPr>
          </a:p>
          <a:p>
            <a:pPr algn="ctr"/>
            <a:endParaRPr lang="fr-FR" sz="1100" dirty="0">
              <a:solidFill>
                <a:srgbClr val="DC3471"/>
              </a:solidFill>
              <a:latin typeface="Proto Grotesk" panose="02000000000000000000" pitchFamily="50" charset="0"/>
            </a:endParaRPr>
          </a:p>
          <a:p>
            <a:pPr algn="ctr"/>
            <a:endParaRPr lang="fr-FR" sz="1100" dirty="0"/>
          </a:p>
        </p:txBody>
      </p:sp>
    </p:spTree>
    <p:extLst>
      <p:ext uri="{BB962C8B-B14F-4D97-AF65-F5344CB8AC3E}">
        <p14:creationId xmlns:p14="http://schemas.microsoft.com/office/powerpoint/2010/main" val="3347698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25">
            <a:extLst>
              <a:ext uri="{28A0092B-C50C-407E-A947-70E740481C1C}">
                <a14:useLocalDpi xmlns:a14="http://schemas.microsoft.com/office/drawing/2010/main" val="0"/>
              </a:ext>
            </a:extLst>
          </a:blip>
          <a:stretch>
            <a:fillRect/>
          </a:stretch>
        </p:blipFill>
        <p:spPr>
          <a:xfrm>
            <a:off x="0" y="102624"/>
            <a:ext cx="6858000" cy="9700752"/>
          </a:xfrm>
          <a:prstGeom prst="rect">
            <a:avLst/>
          </a:prstGeom>
        </p:spPr>
      </p:pic>
      <p:sp>
        <p:nvSpPr>
          <p:cNvPr id="7" name="ZoneTexte 6">
            <a:extLst>
              <a:ext uri="{FF2B5EF4-FFF2-40B4-BE49-F238E27FC236}">
                <a16:creationId xmlns:a16="http://schemas.microsoft.com/office/drawing/2014/main" id="{4B3D5DA9-E610-F54C-88B9-C6FCA5533DB4}"/>
              </a:ext>
            </a:extLst>
          </p:cNvPr>
          <p:cNvSpPr txBox="1"/>
          <p:nvPr>
            <p:custDataLst>
              <p:tags r:id="rId2"/>
            </p:custDataLst>
          </p:nvPr>
        </p:nvSpPr>
        <p:spPr>
          <a:xfrm>
            <a:off x="237508" y="1181321"/>
            <a:ext cx="3055172" cy="553998"/>
          </a:xfrm>
          <a:prstGeom prst="rect">
            <a:avLst/>
          </a:prstGeom>
          <a:noFill/>
        </p:spPr>
        <p:txBody>
          <a:bodyPr wrap="square" rtlCol="0">
            <a:spAutoFit/>
          </a:bodyPr>
          <a:lstStyle/>
          <a:p>
            <a:r>
              <a:rPr lang="fr-FR" sz="1100" b="1" dirty="0">
                <a:solidFill>
                  <a:srgbClr val="DA3471">
                    <a:alpha val="55000"/>
                  </a:srgbClr>
                </a:solidFill>
                <a:latin typeface="Proto Grotesk" panose="02000000000000000000" pitchFamily="2" charset="0"/>
              </a:rPr>
              <a:t>Gaël Faye</a:t>
            </a:r>
          </a:p>
          <a:p>
            <a:r>
              <a:rPr lang="fr-FR" sz="1900" b="1" dirty="0">
                <a:solidFill>
                  <a:srgbClr val="DA3471">
                    <a:alpha val="55000"/>
                  </a:srgbClr>
                </a:solidFill>
                <a:latin typeface="Proto Grotesk" panose="02000000000000000000" pitchFamily="2" charset="0"/>
              </a:rPr>
              <a:t>Petit pays</a:t>
            </a:r>
          </a:p>
        </p:txBody>
      </p:sp>
      <p:sp>
        <p:nvSpPr>
          <p:cNvPr id="11" name="ZoneTexte 10">
            <a:extLst>
              <a:ext uri="{FF2B5EF4-FFF2-40B4-BE49-F238E27FC236}">
                <a16:creationId xmlns:a16="http://schemas.microsoft.com/office/drawing/2014/main" id="{86091D16-9BDA-1146-82B3-BBACE12470A7}"/>
              </a:ext>
            </a:extLst>
          </p:cNvPr>
          <p:cNvSpPr txBox="1"/>
          <p:nvPr>
            <p:custDataLst>
              <p:tags r:id="rId3"/>
            </p:custDataLst>
          </p:nvPr>
        </p:nvSpPr>
        <p:spPr>
          <a:xfrm>
            <a:off x="237508" y="3363769"/>
            <a:ext cx="6362417" cy="1309040"/>
          </a:xfrm>
          <a:prstGeom prst="rect">
            <a:avLst/>
          </a:prstGeom>
          <a:noFill/>
          <a:ln w="38100">
            <a:solidFill>
              <a:srgbClr val="DA3471">
                <a:alpha val="25000"/>
              </a:srgbClr>
            </a:solidFill>
          </a:ln>
        </p:spPr>
        <p:txBody>
          <a:bodyPr wrap="square" lIns="180000" tIns="108000" rIns="108000" bIns="180000" rtlCol="0">
            <a:spAutoFit/>
          </a:bodyPr>
          <a:lstStyle/>
          <a:p>
            <a:pPr>
              <a:spcAft>
                <a:spcPts val="400"/>
              </a:spcAft>
            </a:pPr>
            <a:r>
              <a:rPr lang="fr-FR" sz="1600" b="1" dirty="0">
                <a:solidFill>
                  <a:srgbClr val="DA3471"/>
                </a:solidFill>
                <a:latin typeface="Proto Grotesk" panose="02000000000000000000" pitchFamily="2" charset="0"/>
              </a:rPr>
              <a:t>Petit pays</a:t>
            </a:r>
          </a:p>
          <a:p>
            <a:pPr>
              <a:spcAft>
                <a:spcPts val="400"/>
              </a:spcAft>
            </a:pPr>
            <a:r>
              <a:rPr lang="fr-FR" sz="1050" i="1" dirty="0">
                <a:solidFill>
                  <a:srgbClr val="DA3471"/>
                </a:solidFill>
                <a:latin typeface="Proto Grotesk" panose="02000000000000000000" pitchFamily="2" charset="0"/>
              </a:rPr>
              <a:t>Écoutez la chanson. Soulignez les thèmes évoqués par le chanteur.</a:t>
            </a:r>
          </a:p>
          <a:p>
            <a:pPr>
              <a:lnSpc>
                <a:spcPct val="150000"/>
              </a:lnSpc>
            </a:pPr>
            <a:r>
              <a:rPr lang="fr-FR" sz="1100" dirty="0">
                <a:solidFill>
                  <a:srgbClr val="495897"/>
                </a:solidFill>
                <a:latin typeface="Proto Grotesk" panose="02000000000000000000" pitchFamily="2" charset="0"/>
              </a:rPr>
              <a:t>1. </a:t>
            </a:r>
            <a:r>
              <a:rPr lang="fr-FR" sz="1100" u="sng" dirty="0">
                <a:solidFill>
                  <a:srgbClr val="495897"/>
                </a:solidFill>
                <a:latin typeface="Proto Grotesk" panose="02000000000000000000" pitchFamily="2" charset="0"/>
              </a:rPr>
              <a:t>les souvenirs d’enfance</a:t>
            </a:r>
            <a:r>
              <a:rPr lang="fr-FR" sz="1100" dirty="0">
                <a:solidFill>
                  <a:srgbClr val="DA3471"/>
                </a:solidFill>
                <a:latin typeface="Proto Grotesk" panose="02000000000000000000" pitchFamily="2" charset="0"/>
              </a:rPr>
              <a:t>	2. l’intégration dans un pays étranger     </a:t>
            </a:r>
            <a:r>
              <a:rPr lang="fr-FR" sz="1100" dirty="0">
                <a:solidFill>
                  <a:srgbClr val="495897"/>
                </a:solidFill>
                <a:latin typeface="Proto Grotesk" panose="02000000000000000000" pitchFamily="2" charset="0"/>
              </a:rPr>
              <a:t>3. </a:t>
            </a:r>
            <a:r>
              <a:rPr lang="fr-FR" sz="1100" u="sng" dirty="0">
                <a:solidFill>
                  <a:srgbClr val="495897"/>
                </a:solidFill>
                <a:latin typeface="Proto Grotesk" panose="02000000000000000000" pitchFamily="2" charset="0"/>
              </a:rPr>
              <a:t>le rôle de l’écriture</a:t>
            </a:r>
          </a:p>
          <a:p>
            <a:pPr>
              <a:lnSpc>
                <a:spcPct val="150000"/>
              </a:lnSpc>
            </a:pPr>
            <a:r>
              <a:rPr lang="fr-FR" sz="1100" dirty="0">
                <a:solidFill>
                  <a:srgbClr val="495897"/>
                </a:solidFill>
                <a:latin typeface="Proto Grotesk" panose="02000000000000000000" pitchFamily="2" charset="0"/>
              </a:rPr>
              <a:t>4. </a:t>
            </a:r>
            <a:r>
              <a:rPr lang="fr-FR" sz="1100" u="sng" dirty="0">
                <a:solidFill>
                  <a:srgbClr val="495897"/>
                </a:solidFill>
                <a:latin typeface="Proto Grotesk" panose="02000000000000000000" pitchFamily="2" charset="0"/>
              </a:rPr>
              <a:t>la beauté du Burundi</a:t>
            </a:r>
            <a:r>
              <a:rPr lang="fr-FR" sz="1100" dirty="0">
                <a:solidFill>
                  <a:srgbClr val="DA3471"/>
                </a:solidFill>
                <a:latin typeface="Proto Grotesk" panose="02000000000000000000" pitchFamily="2" charset="0"/>
              </a:rPr>
              <a:t>	</a:t>
            </a:r>
            <a:r>
              <a:rPr lang="fr-FR" sz="1100" dirty="0">
                <a:solidFill>
                  <a:srgbClr val="495897"/>
                </a:solidFill>
                <a:latin typeface="Proto Grotesk" panose="02000000000000000000" pitchFamily="2" charset="0"/>
              </a:rPr>
              <a:t>5. </a:t>
            </a:r>
            <a:r>
              <a:rPr lang="fr-FR" sz="1100" u="sng" dirty="0">
                <a:solidFill>
                  <a:srgbClr val="495897"/>
                </a:solidFill>
                <a:latin typeface="Proto Grotesk" panose="02000000000000000000" pitchFamily="2" charset="0"/>
              </a:rPr>
              <a:t>la guerre et le génocide</a:t>
            </a:r>
            <a:r>
              <a:rPr lang="fr-FR" sz="1100" dirty="0">
                <a:solidFill>
                  <a:srgbClr val="DA3471"/>
                </a:solidFill>
                <a:latin typeface="Proto Grotesk" panose="02000000000000000000" pitchFamily="2" charset="0"/>
              </a:rPr>
              <a:t>	                         6. le rejet du pays natal</a:t>
            </a:r>
          </a:p>
        </p:txBody>
      </p:sp>
      <p:sp>
        <p:nvSpPr>
          <p:cNvPr id="13" name="ZoneTexte 12">
            <a:extLst>
              <a:ext uri="{FF2B5EF4-FFF2-40B4-BE49-F238E27FC236}">
                <a16:creationId xmlns:a16="http://schemas.microsoft.com/office/drawing/2014/main" id="{C975F8A0-79ED-364A-BAE8-13E3C4738252}"/>
              </a:ext>
            </a:extLst>
          </p:cNvPr>
          <p:cNvSpPr txBox="1"/>
          <p:nvPr>
            <p:custDataLst>
              <p:tags r:id="rId4"/>
            </p:custDataLst>
          </p:nvPr>
        </p:nvSpPr>
        <p:spPr>
          <a:xfrm>
            <a:off x="237508" y="4843515"/>
            <a:ext cx="6348701" cy="1872000"/>
          </a:xfrm>
          <a:prstGeom prst="rect">
            <a:avLst/>
          </a:prstGeom>
          <a:noFill/>
          <a:ln w="38100">
            <a:solidFill>
              <a:srgbClr val="DA3471">
                <a:alpha val="25000"/>
              </a:srgbClr>
            </a:solidFill>
          </a:ln>
        </p:spPr>
        <p:txBody>
          <a:bodyPr wrap="square" lIns="180000" tIns="180000" rIns="180000" bIns="180000" rtlCol="0">
            <a:spAutoFit/>
          </a:bodyPr>
          <a:lstStyle/>
          <a:p>
            <a:pPr>
              <a:spcAft>
                <a:spcPts val="400"/>
              </a:spcAft>
            </a:pPr>
            <a:r>
              <a:rPr lang="fr-FR" sz="1600" b="1" dirty="0">
                <a:solidFill>
                  <a:srgbClr val="DA3471"/>
                </a:solidFill>
                <a:latin typeface="Proto Grotesk" panose="02000000000000000000" pitchFamily="2" charset="0"/>
              </a:rPr>
              <a:t>Rédemption</a:t>
            </a:r>
          </a:p>
          <a:p>
            <a:pPr>
              <a:spcAft>
                <a:spcPts val="400"/>
              </a:spcAft>
            </a:pPr>
            <a:r>
              <a:rPr lang="fr-FR" sz="1100" i="1" dirty="0">
                <a:solidFill>
                  <a:srgbClr val="DA3471"/>
                </a:solidFill>
                <a:latin typeface="Proto Grotesk" panose="02000000000000000000" pitchFamily="2" charset="0"/>
              </a:rPr>
              <a:t>Relevez les mots faisant référence…</a:t>
            </a:r>
          </a:p>
          <a:p>
            <a:pPr>
              <a:spcAft>
                <a:spcPts val="400"/>
              </a:spcAft>
            </a:pPr>
            <a:endParaRPr lang="fr-FR" sz="1100" i="1" dirty="0">
              <a:solidFill>
                <a:srgbClr val="DA3471"/>
              </a:solidFill>
              <a:latin typeface="Proto Grotesk" panose="02000000000000000000" pitchFamily="2" charset="0"/>
            </a:endParaRPr>
          </a:p>
          <a:p>
            <a:pPr>
              <a:spcAft>
                <a:spcPts val="400"/>
              </a:spcAft>
            </a:pPr>
            <a:endParaRPr lang="fr-FR" sz="1100" i="1" dirty="0">
              <a:solidFill>
                <a:srgbClr val="DA3471"/>
              </a:solidFill>
              <a:latin typeface="Proto Grotesk" panose="02000000000000000000" pitchFamily="2" charset="0"/>
            </a:endParaRPr>
          </a:p>
          <a:p>
            <a:pPr>
              <a:spcAft>
                <a:spcPts val="400"/>
              </a:spcAft>
            </a:pPr>
            <a:endParaRPr lang="fr-FR" sz="1100" i="1" dirty="0">
              <a:solidFill>
                <a:srgbClr val="DA3471"/>
              </a:solidFill>
              <a:latin typeface="Proto Grotesk" panose="02000000000000000000" pitchFamily="2" charset="0"/>
            </a:endParaRPr>
          </a:p>
          <a:p>
            <a:pPr>
              <a:spcAft>
                <a:spcPts val="400"/>
              </a:spcAft>
            </a:pPr>
            <a:endParaRPr lang="fr-FR" sz="1100" i="1" dirty="0">
              <a:solidFill>
                <a:srgbClr val="DA3471"/>
              </a:solidFill>
              <a:latin typeface="Proto Grotesk" panose="02000000000000000000" pitchFamily="2" charset="0"/>
            </a:endParaRPr>
          </a:p>
          <a:p>
            <a:pPr>
              <a:spcAft>
                <a:spcPts val="400"/>
              </a:spcAft>
            </a:pPr>
            <a:endParaRPr lang="fr-FR" sz="1100" i="1" dirty="0">
              <a:solidFill>
                <a:srgbClr val="DA3471"/>
              </a:solidFill>
              <a:latin typeface="Proto Grotesk" panose="02000000000000000000" pitchFamily="2" charset="0"/>
            </a:endParaRPr>
          </a:p>
        </p:txBody>
      </p:sp>
      <p:sp>
        <p:nvSpPr>
          <p:cNvPr id="14" name="ZoneTexte 13">
            <a:extLst>
              <a:ext uri="{FF2B5EF4-FFF2-40B4-BE49-F238E27FC236}">
                <a16:creationId xmlns:a16="http://schemas.microsoft.com/office/drawing/2014/main" id="{54397140-DB3F-3C44-8B2E-9D76CED5A535}"/>
              </a:ext>
            </a:extLst>
          </p:cNvPr>
          <p:cNvSpPr txBox="1"/>
          <p:nvPr>
            <p:custDataLst>
              <p:tags r:id="rId5"/>
            </p:custDataLst>
          </p:nvPr>
        </p:nvSpPr>
        <p:spPr>
          <a:xfrm>
            <a:off x="6326246" y="3384241"/>
            <a:ext cx="260204"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2</a:t>
            </a:r>
          </a:p>
        </p:txBody>
      </p:sp>
      <p:sp>
        <p:nvSpPr>
          <p:cNvPr id="12" name="ZoneTexte 11">
            <a:extLst>
              <a:ext uri="{FF2B5EF4-FFF2-40B4-BE49-F238E27FC236}">
                <a16:creationId xmlns:a16="http://schemas.microsoft.com/office/drawing/2014/main" id="{E7FF3031-F05D-F24B-B874-98A02DB94160}"/>
              </a:ext>
            </a:extLst>
          </p:cNvPr>
          <p:cNvSpPr txBox="1"/>
          <p:nvPr>
            <p:custDataLst>
              <p:tags r:id="rId6"/>
            </p:custDataLst>
          </p:nvPr>
        </p:nvSpPr>
        <p:spPr>
          <a:xfrm>
            <a:off x="6306291" y="4862566"/>
            <a:ext cx="260204"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3</a:t>
            </a:r>
          </a:p>
        </p:txBody>
      </p:sp>
      <p:sp>
        <p:nvSpPr>
          <p:cNvPr id="46" name="ZoneTexte 45">
            <a:extLst>
              <a:ext uri="{FF2B5EF4-FFF2-40B4-BE49-F238E27FC236}">
                <a16:creationId xmlns:a16="http://schemas.microsoft.com/office/drawing/2014/main" id="{35FA35B7-C4ED-624A-81DF-731E32F0E681}"/>
              </a:ext>
            </a:extLst>
          </p:cNvPr>
          <p:cNvSpPr txBox="1"/>
          <p:nvPr>
            <p:custDataLst>
              <p:tags r:id="rId7"/>
            </p:custDataLst>
          </p:nvPr>
        </p:nvSpPr>
        <p:spPr>
          <a:xfrm>
            <a:off x="389635" y="3507860"/>
            <a:ext cx="1082450" cy="180000"/>
          </a:xfrm>
          <a:prstGeom prst="rect">
            <a:avLst/>
          </a:prstGeom>
          <a:solidFill>
            <a:srgbClr val="DA3471">
              <a:alpha val="25000"/>
            </a:srgbClr>
          </a:solidFill>
        </p:spPr>
        <p:txBody>
          <a:bodyPr wrap="square" rtlCol="0">
            <a:spAutoFit/>
          </a:bodyPr>
          <a:lstStyle/>
          <a:p>
            <a:endParaRPr lang="fr-FR" dirty="0"/>
          </a:p>
        </p:txBody>
      </p:sp>
      <p:sp>
        <p:nvSpPr>
          <p:cNvPr id="34" name="ZoneTexte 33"/>
          <p:cNvSpPr txBox="1"/>
          <p:nvPr>
            <p:custDataLst>
              <p:tags r:id="rId8"/>
            </p:custDataLst>
          </p:nvPr>
        </p:nvSpPr>
        <p:spPr>
          <a:xfrm rot="16200000">
            <a:off x="-320701" y="7082981"/>
            <a:ext cx="820208" cy="169277"/>
          </a:xfrm>
          <a:prstGeom prst="rect">
            <a:avLst/>
          </a:prstGeom>
          <a:noFill/>
        </p:spPr>
        <p:txBody>
          <a:bodyPr wrap="square" rtlCol="0">
            <a:spAutoFit/>
          </a:bodyPr>
          <a:lstStyle/>
          <a:p>
            <a:r>
              <a:rPr lang="fr-FR" sz="500" dirty="0">
                <a:solidFill>
                  <a:srgbClr val="6770B1"/>
                </a:solidFill>
              </a:rPr>
              <a:t>Magali </a:t>
            </a:r>
            <a:r>
              <a:rPr lang="fr-FR" sz="500" dirty="0" err="1">
                <a:solidFill>
                  <a:srgbClr val="6770B1"/>
                </a:solidFill>
              </a:rPr>
              <a:t>Delcombel</a:t>
            </a:r>
            <a:endParaRPr lang="fr-FR" sz="500" dirty="0">
              <a:solidFill>
                <a:srgbClr val="6770B1"/>
              </a:solidFill>
            </a:endParaRPr>
          </a:p>
        </p:txBody>
      </p:sp>
      <p:sp>
        <p:nvSpPr>
          <p:cNvPr id="2" name="AutoShape 2" descr="https://lh3.googleusercontent.com/LZKqcauQRqzNTvBEkQrdjZ8EB7Mj1lrb3MQCc_DQuRow-RveoWFqKwH7eBVcBn4-Z7aA--aVVgGpOWeLHavB4c4CraI1eGOUXkBO36sLVUmyIoCruzFn4ab035ybozHCf4W0MKv7fUQ"/>
          <p:cNvSpPr>
            <a:spLocks noChangeAspect="1" noChangeArrowheads="1"/>
          </p:cNvSpPr>
          <p:nvPr>
            <p:custDataLst>
              <p:tags r:id="rId9"/>
            </p:custDataLst>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ZoneTexte 35">
            <a:extLst>
              <a:ext uri="{FF2B5EF4-FFF2-40B4-BE49-F238E27FC236}">
                <a16:creationId xmlns:a16="http://schemas.microsoft.com/office/drawing/2014/main" id="{35FA35B7-C4ED-624A-81DF-731E32F0E681}"/>
              </a:ext>
            </a:extLst>
          </p:cNvPr>
          <p:cNvSpPr txBox="1"/>
          <p:nvPr>
            <p:custDataLst>
              <p:tags r:id="rId10"/>
            </p:custDataLst>
          </p:nvPr>
        </p:nvSpPr>
        <p:spPr>
          <a:xfrm>
            <a:off x="401809" y="5058268"/>
            <a:ext cx="1346604" cy="180000"/>
          </a:xfrm>
          <a:prstGeom prst="rect">
            <a:avLst/>
          </a:prstGeom>
          <a:solidFill>
            <a:srgbClr val="DA3471">
              <a:alpha val="25000"/>
            </a:srgbClr>
          </a:solidFill>
        </p:spPr>
        <p:txBody>
          <a:bodyPr wrap="square" rtlCol="0">
            <a:spAutoFit/>
          </a:bodyPr>
          <a:lstStyle/>
          <a:p>
            <a:endParaRPr lang="fr-FR" dirty="0"/>
          </a:p>
        </p:txBody>
      </p:sp>
      <p:sp>
        <p:nvSpPr>
          <p:cNvPr id="22" name="ZoneTexte 21">
            <a:extLst>
              <a:ext uri="{FF2B5EF4-FFF2-40B4-BE49-F238E27FC236}">
                <a16:creationId xmlns:a16="http://schemas.microsoft.com/office/drawing/2014/main" id="{FEA23782-5CF7-F84F-A586-7516DF6CE67E}"/>
              </a:ext>
            </a:extLst>
          </p:cNvPr>
          <p:cNvSpPr txBox="1"/>
          <p:nvPr>
            <p:custDataLst>
              <p:tags r:id="rId11"/>
            </p:custDataLst>
          </p:nvPr>
        </p:nvSpPr>
        <p:spPr>
          <a:xfrm>
            <a:off x="6325732" y="1824517"/>
            <a:ext cx="260204"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1</a:t>
            </a:r>
          </a:p>
        </p:txBody>
      </p:sp>
      <p:sp>
        <p:nvSpPr>
          <p:cNvPr id="24" name="Titre 1">
            <a:extLst>
              <a:ext uri="{FF2B5EF4-FFF2-40B4-BE49-F238E27FC236}">
                <a16:creationId xmlns:a16="http://schemas.microsoft.com/office/drawing/2014/main" id="{BA60509B-3CBD-6642-8923-9E1C5D04B360}"/>
              </a:ext>
            </a:extLst>
          </p:cNvPr>
          <p:cNvSpPr txBox="1">
            <a:spLocks/>
          </p:cNvSpPr>
          <p:nvPr>
            <p:custDataLst>
              <p:tags r:id="rId12"/>
            </p:custDataLst>
          </p:nvPr>
        </p:nvSpPr>
        <p:spPr>
          <a:xfrm>
            <a:off x="237508" y="1806048"/>
            <a:ext cx="6367751" cy="1399077"/>
          </a:xfrm>
          <a:prstGeom prst="rect">
            <a:avLst/>
          </a:prstGeom>
          <a:ln w="38100" cmpd="sng">
            <a:solidFill>
              <a:srgbClr val="DC3471">
                <a:alpha val="25000"/>
              </a:srgbClr>
            </a:solidFill>
            <a:prstDash val="solid"/>
            <a:miter lim="800000"/>
          </a:ln>
        </p:spPr>
        <p:txBody>
          <a:bodyPr vert="horz" lIns="18000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spcAft>
                <a:spcPts val="400"/>
              </a:spcAft>
            </a:pPr>
            <a:r>
              <a:rPr lang="fr-FR" sz="1600" b="1" dirty="0" err="1">
                <a:solidFill>
                  <a:srgbClr val="DA3471"/>
                </a:solidFill>
                <a:latin typeface="Proto Grotesk" panose="02000000000000000000" pitchFamily="2" charset="0"/>
              </a:rPr>
              <a:t>Gahugu</a:t>
            </a:r>
            <a:r>
              <a:rPr lang="fr-FR" sz="1600" b="1" dirty="0">
                <a:solidFill>
                  <a:srgbClr val="DA3471"/>
                </a:solidFill>
                <a:latin typeface="Proto Grotesk" panose="02000000000000000000" pitchFamily="2" charset="0"/>
              </a:rPr>
              <a:t> </a:t>
            </a:r>
            <a:r>
              <a:rPr lang="fr-FR" sz="1600" b="1" dirty="0" err="1">
                <a:solidFill>
                  <a:srgbClr val="DA3471"/>
                </a:solidFill>
                <a:latin typeface="Proto Grotesk" panose="02000000000000000000" pitchFamily="2" charset="0"/>
              </a:rPr>
              <a:t>Gatoyi</a:t>
            </a:r>
            <a:endParaRPr lang="fr-FR" sz="1600" b="1" dirty="0">
              <a:solidFill>
                <a:srgbClr val="DA3471"/>
              </a:solidFill>
              <a:latin typeface="Proto Grotesk" panose="02000000000000000000" pitchFamily="2" charset="0"/>
            </a:endParaRPr>
          </a:p>
          <a:p>
            <a:pPr>
              <a:lnSpc>
                <a:spcPct val="100000"/>
              </a:lnSpc>
              <a:spcAft>
                <a:spcPts val="400"/>
              </a:spcAft>
            </a:pPr>
            <a:r>
              <a:rPr lang="fr-FR" sz="1100" i="1" dirty="0">
                <a:solidFill>
                  <a:srgbClr val="DC3471"/>
                </a:solidFill>
                <a:latin typeface="Proto Grotesk" panose="02000000000000000000" pitchFamily="2" charset="0"/>
              </a:rPr>
              <a:t>Fermez les yeux et écoutez la fin de la chanson (à partir de 3’22). Complétez les phrases.</a:t>
            </a:r>
          </a:p>
          <a:p>
            <a:pPr>
              <a:lnSpc>
                <a:spcPct val="100000"/>
              </a:lnSpc>
              <a:spcAft>
                <a:spcPts val="400"/>
              </a:spcAft>
            </a:pPr>
            <a:r>
              <a:rPr lang="fr-FR" sz="1100" dirty="0">
                <a:solidFill>
                  <a:srgbClr val="DC3471"/>
                </a:solidFill>
                <a:latin typeface="Proto Grotesk" panose="02000000000000000000" pitchFamily="2" charset="0"/>
              </a:rPr>
              <a:t>J’entends : </a:t>
            </a:r>
            <a:r>
              <a:rPr lang="fr-FR" sz="1100" dirty="0">
                <a:solidFill>
                  <a:srgbClr val="495897"/>
                </a:solidFill>
                <a:latin typeface="Proto Grotesk" panose="02000000000000000000" pitchFamily="2" charset="0"/>
                <a:sym typeface="Wingdings"/>
              </a:rPr>
              <a:t></a:t>
            </a:r>
            <a:r>
              <a:rPr lang="fr-FR" sz="1100" dirty="0">
                <a:solidFill>
                  <a:srgbClr val="DC3471"/>
                </a:solidFill>
                <a:latin typeface="Proto Grotesk" panose="02000000000000000000" pitchFamily="2" charset="0"/>
                <a:sym typeface="Wingdings"/>
              </a:rPr>
              <a:t> </a:t>
            </a:r>
            <a:r>
              <a:rPr lang="fr-FR" sz="1100" dirty="0">
                <a:solidFill>
                  <a:srgbClr val="495897"/>
                </a:solidFill>
                <a:latin typeface="Proto Grotesk" panose="02000000000000000000" pitchFamily="2" charset="0"/>
                <a:sym typeface="Wingdings"/>
              </a:rPr>
              <a:t>de la guitare. </a:t>
            </a:r>
            <a:r>
              <a:rPr lang="fr-FR" sz="1100" dirty="0">
                <a:solidFill>
                  <a:srgbClr val="DC3471"/>
                </a:solidFill>
                <a:latin typeface="Proto Grotesk" panose="02000000000000000000" pitchFamily="2" charset="0"/>
                <a:sym typeface="Wingdings"/>
              </a:rPr>
              <a:t>	  du violon.             </a:t>
            </a:r>
            <a:r>
              <a:rPr lang="fr-FR" sz="1100" dirty="0">
                <a:solidFill>
                  <a:srgbClr val="495897"/>
                </a:solidFill>
                <a:latin typeface="Proto Grotesk" panose="02000000000000000000" pitchFamily="2" charset="0"/>
                <a:sym typeface="Wingdings"/>
              </a:rPr>
              <a:t></a:t>
            </a:r>
            <a:r>
              <a:rPr lang="fr-FR" sz="1100" dirty="0">
                <a:solidFill>
                  <a:srgbClr val="DC3471"/>
                </a:solidFill>
                <a:latin typeface="Proto Grotesk" panose="02000000000000000000" pitchFamily="2" charset="0"/>
                <a:sym typeface="Wingdings"/>
              </a:rPr>
              <a:t> </a:t>
            </a:r>
            <a:r>
              <a:rPr lang="fr-FR" sz="1100" dirty="0">
                <a:solidFill>
                  <a:srgbClr val="495897"/>
                </a:solidFill>
                <a:latin typeface="Proto Grotesk" panose="02000000000000000000" pitchFamily="2" charset="0"/>
                <a:sym typeface="Wingdings"/>
              </a:rPr>
              <a:t>des percussions. </a:t>
            </a:r>
            <a:r>
              <a:rPr lang="fr-FR" sz="1100" dirty="0">
                <a:solidFill>
                  <a:srgbClr val="DC3471"/>
                </a:solidFill>
                <a:latin typeface="Proto Grotesk" panose="02000000000000000000" pitchFamily="2" charset="0"/>
                <a:sym typeface="Wingdings"/>
              </a:rPr>
              <a:t>	   de la trompette.</a:t>
            </a:r>
            <a:endParaRPr lang="fr-FR" sz="1100" dirty="0">
              <a:solidFill>
                <a:srgbClr val="DC3471"/>
              </a:solidFill>
              <a:latin typeface="Proto Grotesk" panose="02000000000000000000" pitchFamily="2" charset="0"/>
            </a:endParaRPr>
          </a:p>
          <a:p>
            <a:pPr>
              <a:lnSpc>
                <a:spcPct val="100000"/>
              </a:lnSpc>
              <a:spcAft>
                <a:spcPts val="400"/>
              </a:spcAft>
            </a:pPr>
            <a:r>
              <a:rPr lang="fr-FR" sz="1100" dirty="0">
                <a:solidFill>
                  <a:srgbClr val="DC3471"/>
                </a:solidFill>
                <a:latin typeface="Proto Grotesk" panose="02000000000000000000" pitchFamily="2" charset="0"/>
              </a:rPr>
              <a:t>La mélodie est : </a:t>
            </a:r>
            <a:r>
              <a:rPr lang="fr-FR" sz="1100" dirty="0">
                <a:solidFill>
                  <a:srgbClr val="DC3471"/>
                </a:solidFill>
                <a:latin typeface="Proto Grotesk" panose="02000000000000000000" pitchFamily="2" charset="0"/>
                <a:sym typeface="Wingdings"/>
              </a:rPr>
              <a:t> dynamique    </a:t>
            </a:r>
            <a:r>
              <a:rPr lang="fr-FR" sz="1100" dirty="0">
                <a:solidFill>
                  <a:srgbClr val="495897"/>
                </a:solidFill>
                <a:latin typeface="Proto Grotesk" panose="02000000000000000000" pitchFamily="2" charset="0"/>
                <a:sym typeface="Wingdings"/>
              </a:rPr>
              <a:t></a:t>
            </a:r>
            <a:r>
              <a:rPr lang="fr-FR" sz="1100" dirty="0">
                <a:solidFill>
                  <a:srgbClr val="DC3471"/>
                </a:solidFill>
                <a:latin typeface="Proto Grotesk" panose="02000000000000000000" pitchFamily="2" charset="0"/>
                <a:sym typeface="Wingdings"/>
              </a:rPr>
              <a:t> </a:t>
            </a:r>
            <a:r>
              <a:rPr lang="fr-FR" sz="1100" dirty="0">
                <a:solidFill>
                  <a:srgbClr val="495897"/>
                </a:solidFill>
                <a:latin typeface="Proto Grotesk" panose="02000000000000000000" pitchFamily="2" charset="0"/>
                <a:sym typeface="Wingdings"/>
              </a:rPr>
              <a:t>mélancolique</a:t>
            </a:r>
            <a:r>
              <a:rPr lang="fr-FR" sz="1100" dirty="0">
                <a:solidFill>
                  <a:srgbClr val="DC3471"/>
                </a:solidFill>
                <a:latin typeface="Proto Grotesk" panose="02000000000000000000" pitchFamily="2" charset="0"/>
                <a:sym typeface="Wingdings"/>
              </a:rPr>
              <a:t>    </a:t>
            </a:r>
            <a:r>
              <a:rPr lang="fr-FR" sz="1100" dirty="0">
                <a:solidFill>
                  <a:srgbClr val="495897"/>
                </a:solidFill>
                <a:latin typeface="Proto Grotesk" panose="02000000000000000000" pitchFamily="2" charset="0"/>
                <a:sym typeface="Wingdings"/>
              </a:rPr>
              <a:t></a:t>
            </a:r>
            <a:r>
              <a:rPr lang="fr-FR" sz="1100" dirty="0">
                <a:solidFill>
                  <a:srgbClr val="DC3471"/>
                </a:solidFill>
                <a:latin typeface="Proto Grotesk" panose="02000000000000000000" pitchFamily="2" charset="0"/>
                <a:sym typeface="Wingdings"/>
              </a:rPr>
              <a:t> </a:t>
            </a:r>
            <a:r>
              <a:rPr lang="fr-FR" sz="1100" dirty="0">
                <a:solidFill>
                  <a:srgbClr val="495897"/>
                </a:solidFill>
                <a:latin typeface="Proto Grotesk" panose="02000000000000000000" pitchFamily="2" charset="0"/>
                <a:sym typeface="Wingdings"/>
              </a:rPr>
              <a:t>envoûtante</a:t>
            </a:r>
            <a:r>
              <a:rPr lang="fr-FR" sz="1100" dirty="0">
                <a:solidFill>
                  <a:srgbClr val="DC3471"/>
                </a:solidFill>
                <a:latin typeface="Proto Grotesk" panose="02000000000000000000" pitchFamily="2" charset="0"/>
                <a:sym typeface="Wingdings"/>
              </a:rPr>
              <a:t>	  </a:t>
            </a:r>
            <a:r>
              <a:rPr lang="fr-FR" sz="1100" dirty="0">
                <a:solidFill>
                  <a:srgbClr val="495897"/>
                </a:solidFill>
                <a:latin typeface="Proto Grotesk" panose="02000000000000000000" pitchFamily="2" charset="0"/>
                <a:sym typeface="Wingdings"/>
              </a:rPr>
              <a:t></a:t>
            </a:r>
            <a:r>
              <a:rPr lang="fr-FR" sz="1100" dirty="0">
                <a:solidFill>
                  <a:srgbClr val="DC3471"/>
                </a:solidFill>
                <a:latin typeface="Proto Grotesk" panose="02000000000000000000" pitchFamily="2" charset="0"/>
                <a:sym typeface="Wingdings"/>
              </a:rPr>
              <a:t> </a:t>
            </a:r>
            <a:r>
              <a:rPr lang="fr-FR" sz="1100" dirty="0">
                <a:solidFill>
                  <a:srgbClr val="495897"/>
                </a:solidFill>
                <a:latin typeface="Proto Grotesk" panose="02000000000000000000" pitchFamily="2" charset="0"/>
                <a:sym typeface="Wingdings"/>
              </a:rPr>
              <a:t>expressive</a:t>
            </a:r>
            <a:endParaRPr lang="fr-FR" sz="1100" dirty="0">
              <a:solidFill>
                <a:srgbClr val="495897"/>
              </a:solidFill>
              <a:latin typeface="Proto Grotesk" panose="02000000000000000000" pitchFamily="2" charset="0"/>
            </a:endParaRPr>
          </a:p>
          <a:p>
            <a:pPr>
              <a:lnSpc>
                <a:spcPct val="100000"/>
              </a:lnSpc>
              <a:spcAft>
                <a:spcPts val="400"/>
              </a:spcAft>
            </a:pPr>
            <a:r>
              <a:rPr lang="fr-FR" sz="1100" dirty="0">
                <a:solidFill>
                  <a:srgbClr val="DC3471"/>
                </a:solidFill>
                <a:latin typeface="Proto Grotesk" panose="02000000000000000000" pitchFamily="2" charset="0"/>
              </a:rPr>
              <a:t>Je suis : </a:t>
            </a:r>
            <a:r>
              <a:rPr lang="fr-FR" sz="1100" dirty="0">
                <a:solidFill>
                  <a:srgbClr val="495897"/>
                </a:solidFill>
                <a:latin typeface="Proto Grotesk" panose="02000000000000000000" pitchFamily="2" charset="0"/>
                <a:sym typeface="Wingdings"/>
              </a:rPr>
              <a:t>quelque part en Afrique.</a:t>
            </a:r>
            <a:endParaRPr lang="fr-FR" sz="1100" dirty="0">
              <a:solidFill>
                <a:srgbClr val="495897"/>
              </a:solidFill>
              <a:latin typeface="Proto Grotesk" panose="02000000000000000000" pitchFamily="2" charset="0"/>
            </a:endParaRPr>
          </a:p>
        </p:txBody>
      </p:sp>
      <p:sp>
        <p:nvSpPr>
          <p:cNvPr id="26" name="ZoneTexte 25">
            <a:extLst>
              <a:ext uri="{FF2B5EF4-FFF2-40B4-BE49-F238E27FC236}">
                <a16:creationId xmlns:a16="http://schemas.microsoft.com/office/drawing/2014/main" id="{FB96E24F-89DD-2949-9E56-9CBD91DB7EE4}"/>
              </a:ext>
            </a:extLst>
          </p:cNvPr>
          <p:cNvSpPr txBox="1"/>
          <p:nvPr>
            <p:custDataLst>
              <p:tags r:id="rId13"/>
            </p:custDataLst>
          </p:nvPr>
        </p:nvSpPr>
        <p:spPr>
          <a:xfrm>
            <a:off x="389634" y="1968970"/>
            <a:ext cx="1599940" cy="178712"/>
          </a:xfrm>
          <a:prstGeom prst="rect">
            <a:avLst/>
          </a:prstGeom>
          <a:solidFill>
            <a:srgbClr val="DA3471">
              <a:alpha val="25000"/>
            </a:srgbClr>
          </a:solidFill>
        </p:spPr>
        <p:txBody>
          <a:bodyPr wrap="square" rtlCol="0">
            <a:spAutoFit/>
          </a:bodyPr>
          <a:lstStyle/>
          <a:p>
            <a:endParaRPr lang="fr-FR" dirty="0"/>
          </a:p>
        </p:txBody>
      </p:sp>
      <p:sp>
        <p:nvSpPr>
          <p:cNvPr id="3" name="Rectangle à coins arrondis 2"/>
          <p:cNvSpPr/>
          <p:nvPr>
            <p:custDataLst>
              <p:tags r:id="rId14"/>
            </p:custDataLst>
          </p:nvPr>
        </p:nvSpPr>
        <p:spPr>
          <a:xfrm>
            <a:off x="323813" y="5528014"/>
            <a:ext cx="1504991" cy="1080198"/>
          </a:xfrm>
          <a:prstGeom prst="roundRect">
            <a:avLst>
              <a:gd name="adj" fmla="val 12946"/>
            </a:avLst>
          </a:prstGeom>
          <a:noFill/>
          <a:ln>
            <a:solidFill>
              <a:srgbClr val="DC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rgbClr val="DC3471"/>
                </a:solidFill>
                <a:latin typeface="Proto Grotesk" panose="02000000000000000000" pitchFamily="50" charset="0"/>
              </a:rPr>
              <a:t>au Petit pays</a:t>
            </a:r>
          </a:p>
          <a:p>
            <a:pPr algn="ctr"/>
            <a:r>
              <a:rPr lang="fr-FR" sz="950" dirty="0">
                <a:solidFill>
                  <a:srgbClr val="495897"/>
                </a:solidFill>
                <a:latin typeface="Proto Grotesk" panose="02000000000000000000" pitchFamily="50" charset="0"/>
              </a:rPr>
              <a:t>petit bout d’Afrique, les Grands Lacs, les bougainvilliers, le soleil, la poussière, les volcans, perché…</a:t>
            </a:r>
          </a:p>
        </p:txBody>
      </p:sp>
      <p:sp>
        <p:nvSpPr>
          <p:cNvPr id="23" name="Rectangle à coins arrondis 22"/>
          <p:cNvSpPr/>
          <p:nvPr>
            <p:custDataLst>
              <p:tags r:id="rId15"/>
            </p:custDataLst>
          </p:nvPr>
        </p:nvSpPr>
        <p:spPr>
          <a:xfrm>
            <a:off x="1876574" y="5532475"/>
            <a:ext cx="1504991" cy="1080198"/>
          </a:xfrm>
          <a:prstGeom prst="roundRect">
            <a:avLst>
              <a:gd name="adj" fmla="val 12946"/>
            </a:avLst>
          </a:prstGeom>
          <a:noFill/>
          <a:ln>
            <a:solidFill>
              <a:srgbClr val="DC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rgbClr val="DC3471"/>
                </a:solidFill>
                <a:latin typeface="Proto Grotesk" panose="02000000000000000000" pitchFamily="50" charset="0"/>
              </a:rPr>
              <a:t>à la mort</a:t>
            </a:r>
          </a:p>
          <a:p>
            <a:pPr algn="ctr"/>
            <a:r>
              <a:rPr lang="fr-FR" sz="1050" dirty="0">
                <a:solidFill>
                  <a:srgbClr val="495897"/>
                </a:solidFill>
                <a:latin typeface="Proto Grotesk" panose="02000000000000000000" pitchFamily="50" charset="0"/>
              </a:rPr>
              <a:t>un linceul, des ossements, des fosses communes, un cadavre</a:t>
            </a:r>
            <a:endParaRPr lang="fr-FR" sz="1050" dirty="0"/>
          </a:p>
          <a:p>
            <a:pPr algn="ctr"/>
            <a:endParaRPr lang="fr-FR" sz="1100" dirty="0">
              <a:solidFill>
                <a:srgbClr val="DC3471"/>
              </a:solidFill>
              <a:latin typeface="Proto Grotesk" panose="02000000000000000000" pitchFamily="50" charset="0"/>
            </a:endParaRPr>
          </a:p>
        </p:txBody>
      </p:sp>
      <p:sp>
        <p:nvSpPr>
          <p:cNvPr id="28" name="Rectangle à coins arrondis 27"/>
          <p:cNvSpPr/>
          <p:nvPr>
            <p:custDataLst>
              <p:tags r:id="rId16"/>
            </p:custDataLst>
          </p:nvPr>
        </p:nvSpPr>
        <p:spPr>
          <a:xfrm>
            <a:off x="3447475" y="5533587"/>
            <a:ext cx="1504991" cy="1080198"/>
          </a:xfrm>
          <a:prstGeom prst="roundRect">
            <a:avLst>
              <a:gd name="adj" fmla="val 12946"/>
            </a:avLst>
          </a:prstGeom>
          <a:noFill/>
          <a:ln>
            <a:solidFill>
              <a:srgbClr val="DC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rgbClr val="DC3471"/>
                </a:solidFill>
                <a:latin typeface="Proto Grotesk" panose="02000000000000000000" pitchFamily="50" charset="0"/>
              </a:rPr>
              <a:t>à l’indifférence du monde</a:t>
            </a:r>
          </a:p>
          <a:p>
            <a:pPr algn="ctr"/>
            <a:r>
              <a:rPr lang="fr-FR" sz="1050" dirty="0">
                <a:solidFill>
                  <a:srgbClr val="495897"/>
                </a:solidFill>
                <a:latin typeface="Proto Grotesk" panose="02000000000000000000" pitchFamily="50" charset="0"/>
              </a:rPr>
              <a:t>laissé seul, tous les projecteurs tournés vers le Zaïre, dans l’ombre</a:t>
            </a:r>
          </a:p>
        </p:txBody>
      </p:sp>
      <p:sp>
        <p:nvSpPr>
          <p:cNvPr id="29" name="Rectangle à coins arrondis 28"/>
          <p:cNvSpPr/>
          <p:nvPr>
            <p:custDataLst>
              <p:tags r:id="rId17"/>
            </p:custDataLst>
          </p:nvPr>
        </p:nvSpPr>
        <p:spPr>
          <a:xfrm>
            <a:off x="5000236" y="5528014"/>
            <a:ext cx="1504991" cy="1080198"/>
          </a:xfrm>
          <a:prstGeom prst="roundRect">
            <a:avLst>
              <a:gd name="adj" fmla="val 12946"/>
            </a:avLst>
          </a:prstGeom>
          <a:noFill/>
          <a:ln>
            <a:solidFill>
              <a:srgbClr val="DC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rgbClr val="DC3471"/>
                </a:solidFill>
                <a:latin typeface="Proto Grotesk" panose="02000000000000000000" pitchFamily="50" charset="0"/>
              </a:rPr>
              <a:t>à la souffrance</a:t>
            </a:r>
          </a:p>
          <a:p>
            <a:pPr algn="ctr"/>
            <a:r>
              <a:rPr lang="fr-FR" sz="950" dirty="0">
                <a:solidFill>
                  <a:srgbClr val="495897"/>
                </a:solidFill>
                <a:latin typeface="Proto Grotesk" panose="02000000000000000000" pitchFamily="50" charset="0"/>
              </a:rPr>
              <a:t>loin dans mon exil, nos cauchemars, pleurer, entre le suicide et le meurtre, mes peines, mon errance, les doutes…</a:t>
            </a:r>
          </a:p>
        </p:txBody>
      </p:sp>
      <p:sp>
        <p:nvSpPr>
          <p:cNvPr id="25" name="ZoneTexte 24">
            <a:extLst>
              <a:ext uri="{FF2B5EF4-FFF2-40B4-BE49-F238E27FC236}">
                <a16:creationId xmlns:a16="http://schemas.microsoft.com/office/drawing/2014/main" id="{D9AE6EAA-3432-4246-8022-98DCDBB80060}"/>
              </a:ext>
            </a:extLst>
          </p:cNvPr>
          <p:cNvSpPr txBox="1"/>
          <p:nvPr>
            <p:custDataLst>
              <p:tags r:id="rId18"/>
            </p:custDataLst>
          </p:nvPr>
        </p:nvSpPr>
        <p:spPr>
          <a:xfrm>
            <a:off x="3534770" y="6902722"/>
            <a:ext cx="3031725" cy="2015250"/>
          </a:xfrm>
          <a:custGeom>
            <a:avLst/>
            <a:gdLst>
              <a:gd name="connsiteX0" fmla="*/ 0 w 3313119"/>
              <a:gd name="connsiteY0" fmla="*/ 0 h 3615688"/>
              <a:gd name="connsiteX1" fmla="*/ 3313119 w 3313119"/>
              <a:gd name="connsiteY1" fmla="*/ 0 h 3615688"/>
              <a:gd name="connsiteX2" fmla="*/ 3313119 w 3313119"/>
              <a:gd name="connsiteY2" fmla="*/ 3615688 h 3615688"/>
              <a:gd name="connsiteX3" fmla="*/ 0 w 3313119"/>
              <a:gd name="connsiteY3" fmla="*/ 3615688 h 3615688"/>
              <a:gd name="connsiteX4" fmla="*/ 0 w 3313119"/>
              <a:gd name="connsiteY4" fmla="*/ 0 h 3615688"/>
              <a:gd name="connsiteX0" fmla="*/ 0 w 3313119"/>
              <a:gd name="connsiteY0" fmla="*/ 0 h 3615688"/>
              <a:gd name="connsiteX1" fmla="*/ 3313119 w 3313119"/>
              <a:gd name="connsiteY1" fmla="*/ 0 h 3615688"/>
              <a:gd name="connsiteX2" fmla="*/ 3313119 w 3313119"/>
              <a:gd name="connsiteY2" fmla="*/ 3615688 h 3615688"/>
              <a:gd name="connsiteX3" fmla="*/ 0 w 3313119"/>
              <a:gd name="connsiteY3" fmla="*/ 3568063 h 3615688"/>
              <a:gd name="connsiteX4" fmla="*/ 0 w 3313119"/>
              <a:gd name="connsiteY4" fmla="*/ 0 h 3615688"/>
              <a:gd name="connsiteX0" fmla="*/ 0 w 3313119"/>
              <a:gd name="connsiteY0" fmla="*/ 0 h 3568063"/>
              <a:gd name="connsiteX1" fmla="*/ 3313119 w 3313119"/>
              <a:gd name="connsiteY1" fmla="*/ 0 h 3568063"/>
              <a:gd name="connsiteX2" fmla="*/ 3313119 w 3313119"/>
              <a:gd name="connsiteY2" fmla="*/ 3558538 h 3568063"/>
              <a:gd name="connsiteX3" fmla="*/ 0 w 3313119"/>
              <a:gd name="connsiteY3" fmla="*/ 3568063 h 3568063"/>
              <a:gd name="connsiteX4" fmla="*/ 0 w 3313119"/>
              <a:gd name="connsiteY4" fmla="*/ 0 h 3568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3119" h="3568063">
                <a:moveTo>
                  <a:pt x="0" y="0"/>
                </a:moveTo>
                <a:lnTo>
                  <a:pt x="3313119" y="0"/>
                </a:lnTo>
                <a:lnTo>
                  <a:pt x="3313119" y="3558538"/>
                </a:lnTo>
                <a:lnTo>
                  <a:pt x="0" y="3568063"/>
                </a:lnTo>
                <a:lnTo>
                  <a:pt x="0" y="0"/>
                </a:lnTo>
                <a:close/>
              </a:path>
            </a:pathLst>
          </a:custGeom>
          <a:noFill/>
          <a:ln w="38100">
            <a:solidFill>
              <a:srgbClr val="DA3471">
                <a:alpha val="25000"/>
              </a:srgbClr>
            </a:solidFill>
          </a:ln>
        </p:spPr>
        <p:txBody>
          <a:bodyPr wrap="square" lIns="180000" tIns="180000" rIns="180000" bIns="180000" rtlCol="0">
            <a:spAutoFit/>
          </a:bodyPr>
          <a:lstStyle/>
          <a:p>
            <a:pPr>
              <a:spcAft>
                <a:spcPts val="400"/>
              </a:spcAft>
            </a:pPr>
            <a:r>
              <a:rPr lang="fr-FR" sz="1600" b="1" dirty="0">
                <a:solidFill>
                  <a:srgbClr val="DA3471"/>
                </a:solidFill>
                <a:latin typeface="Proto Grotesk" panose="02000000000000000000" pitchFamily="2" charset="0"/>
              </a:rPr>
              <a:t>Mon exutoire</a:t>
            </a:r>
          </a:p>
          <a:p>
            <a:r>
              <a:rPr lang="fr-FR" sz="1100" i="1" dirty="0">
                <a:solidFill>
                  <a:srgbClr val="DA3471"/>
                </a:solidFill>
                <a:latin typeface="Proto Grotesk" panose="02000000000000000000" pitchFamily="2" charset="0"/>
              </a:rPr>
              <a:t>Pour Gaël Faye, l’écriture est un moyen d’exorciser les frustrations d’une vie déracinée.</a:t>
            </a:r>
          </a:p>
          <a:p>
            <a:r>
              <a:rPr lang="fr-FR" sz="1100" i="1" dirty="0">
                <a:solidFill>
                  <a:srgbClr val="DA3471"/>
                </a:solidFill>
                <a:latin typeface="Proto Grotesk" panose="02000000000000000000" pitchFamily="2" charset="0"/>
              </a:rPr>
              <a:t>Écrivez un court texte qui présente votre relation à l’écriture.</a:t>
            </a:r>
          </a:p>
          <a:p>
            <a:r>
              <a:rPr lang="fr-FR" sz="1100" i="1" dirty="0">
                <a:solidFill>
                  <a:srgbClr val="DA3471"/>
                </a:solidFill>
                <a:latin typeface="Proto Grotesk" panose="02000000000000000000" pitchFamily="2" charset="0"/>
              </a:rPr>
              <a:t>Variante : écrivez un court texte qui présente votre relation à votre pays natal (ou d’origine).</a:t>
            </a:r>
          </a:p>
        </p:txBody>
      </p:sp>
      <p:sp>
        <p:nvSpPr>
          <p:cNvPr id="27" name="ZoneTexte 26">
            <a:extLst>
              <a:ext uri="{FF2B5EF4-FFF2-40B4-BE49-F238E27FC236}">
                <a16:creationId xmlns:a16="http://schemas.microsoft.com/office/drawing/2014/main" id="{4A8C8829-F705-844E-80E5-FFE650145CFD}"/>
              </a:ext>
            </a:extLst>
          </p:cNvPr>
          <p:cNvSpPr txBox="1"/>
          <p:nvPr>
            <p:custDataLst>
              <p:tags r:id="rId19"/>
            </p:custDataLst>
          </p:nvPr>
        </p:nvSpPr>
        <p:spPr>
          <a:xfrm>
            <a:off x="237508" y="6908493"/>
            <a:ext cx="3183875" cy="2016000"/>
          </a:xfrm>
          <a:prstGeom prst="rect">
            <a:avLst/>
          </a:prstGeom>
          <a:noFill/>
          <a:ln w="38100">
            <a:solidFill>
              <a:srgbClr val="DA3471">
                <a:alpha val="25000"/>
              </a:srgbClr>
            </a:solidFill>
          </a:ln>
        </p:spPr>
        <p:txBody>
          <a:bodyPr wrap="square" lIns="180000" tIns="180000" rIns="180000" bIns="180000" rtlCol="0">
            <a:spAutoFit/>
          </a:bodyPr>
          <a:lstStyle/>
          <a:p>
            <a:pPr>
              <a:spcAft>
                <a:spcPts val="400"/>
              </a:spcAft>
            </a:pPr>
            <a:r>
              <a:rPr lang="fr-FR" sz="1600" b="1" dirty="0">
                <a:solidFill>
                  <a:srgbClr val="DA3471"/>
                </a:solidFill>
                <a:latin typeface="Proto Grotesk" panose="02000000000000000000" pitchFamily="2" charset="0"/>
              </a:rPr>
              <a:t>Ma luciole</a:t>
            </a:r>
          </a:p>
          <a:p>
            <a:pPr>
              <a:spcAft>
                <a:spcPts val="400"/>
              </a:spcAft>
            </a:pPr>
            <a:r>
              <a:rPr lang="fr-FR" sz="1100" i="1" dirty="0">
                <a:solidFill>
                  <a:srgbClr val="DA3471"/>
                </a:solidFill>
                <a:latin typeface="Proto Grotesk" panose="02000000000000000000" pitchFamily="2" charset="0"/>
              </a:rPr>
              <a:t>« Bujumbura, t’es ma luciole dans mon errance européenne ». </a:t>
            </a:r>
          </a:p>
          <a:p>
            <a:pPr>
              <a:spcAft>
                <a:spcPts val="400"/>
              </a:spcAft>
            </a:pPr>
            <a:r>
              <a:rPr lang="fr-FR" sz="1100" i="1" dirty="0">
                <a:solidFill>
                  <a:srgbClr val="DA3471"/>
                </a:solidFill>
                <a:latin typeface="Proto Grotesk" panose="02000000000000000000" pitchFamily="2" charset="0"/>
              </a:rPr>
              <a:t>Comment comprenez-vous cette phrase ? Que dit-elle sur le chanteur ? Justifiez vos réponses.</a:t>
            </a:r>
          </a:p>
        </p:txBody>
      </p:sp>
      <p:sp>
        <p:nvSpPr>
          <p:cNvPr id="35" name="ZoneTexte 34">
            <a:extLst>
              <a:ext uri="{FF2B5EF4-FFF2-40B4-BE49-F238E27FC236}">
                <a16:creationId xmlns:a16="http://schemas.microsoft.com/office/drawing/2014/main" id="{420CCCFD-BDDE-4443-8AB0-30FC1160C1F9}"/>
              </a:ext>
            </a:extLst>
          </p:cNvPr>
          <p:cNvSpPr txBox="1"/>
          <p:nvPr>
            <p:custDataLst>
              <p:tags r:id="rId20"/>
            </p:custDataLst>
          </p:nvPr>
        </p:nvSpPr>
        <p:spPr>
          <a:xfrm>
            <a:off x="6285603" y="6921693"/>
            <a:ext cx="262068"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5</a:t>
            </a:r>
          </a:p>
        </p:txBody>
      </p:sp>
      <p:sp>
        <p:nvSpPr>
          <p:cNvPr id="37" name="ZoneTexte 36">
            <a:extLst>
              <a:ext uri="{FF2B5EF4-FFF2-40B4-BE49-F238E27FC236}">
                <a16:creationId xmlns:a16="http://schemas.microsoft.com/office/drawing/2014/main" id="{68E809DE-7959-9A4F-8660-1504E8D729D6}"/>
              </a:ext>
            </a:extLst>
          </p:cNvPr>
          <p:cNvSpPr txBox="1"/>
          <p:nvPr>
            <p:custDataLst>
              <p:tags r:id="rId21"/>
            </p:custDataLst>
          </p:nvPr>
        </p:nvSpPr>
        <p:spPr>
          <a:xfrm>
            <a:off x="3137477" y="6926505"/>
            <a:ext cx="261972"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4</a:t>
            </a:r>
          </a:p>
        </p:txBody>
      </p:sp>
      <p:sp>
        <p:nvSpPr>
          <p:cNvPr id="38" name="ZoneTexte 37">
            <a:extLst>
              <a:ext uri="{FF2B5EF4-FFF2-40B4-BE49-F238E27FC236}">
                <a16:creationId xmlns:a16="http://schemas.microsoft.com/office/drawing/2014/main" id="{35FA35B7-C4ED-624A-81DF-731E32F0E681}"/>
              </a:ext>
            </a:extLst>
          </p:cNvPr>
          <p:cNvSpPr txBox="1"/>
          <p:nvPr>
            <p:custDataLst>
              <p:tags r:id="rId22"/>
            </p:custDataLst>
          </p:nvPr>
        </p:nvSpPr>
        <p:spPr>
          <a:xfrm>
            <a:off x="3725591" y="7116702"/>
            <a:ext cx="1373947" cy="183795"/>
          </a:xfrm>
          <a:prstGeom prst="rect">
            <a:avLst/>
          </a:prstGeom>
          <a:solidFill>
            <a:srgbClr val="DA3471">
              <a:alpha val="25000"/>
            </a:srgbClr>
          </a:solidFill>
        </p:spPr>
        <p:txBody>
          <a:bodyPr wrap="square" rtlCol="0">
            <a:spAutoFit/>
          </a:bodyPr>
          <a:lstStyle/>
          <a:p>
            <a:endParaRPr lang="fr-FR" dirty="0"/>
          </a:p>
        </p:txBody>
      </p:sp>
      <p:sp>
        <p:nvSpPr>
          <p:cNvPr id="39" name="ZoneTexte 38">
            <a:extLst>
              <a:ext uri="{FF2B5EF4-FFF2-40B4-BE49-F238E27FC236}">
                <a16:creationId xmlns:a16="http://schemas.microsoft.com/office/drawing/2014/main" id="{35FA35B7-C4ED-624A-81DF-731E32F0E681}"/>
              </a:ext>
            </a:extLst>
          </p:cNvPr>
          <p:cNvSpPr txBox="1"/>
          <p:nvPr>
            <p:custDataLst>
              <p:tags r:id="rId23"/>
            </p:custDataLst>
          </p:nvPr>
        </p:nvSpPr>
        <p:spPr>
          <a:xfrm>
            <a:off x="429318" y="7116702"/>
            <a:ext cx="1098032" cy="167579"/>
          </a:xfrm>
          <a:prstGeom prst="rect">
            <a:avLst/>
          </a:prstGeom>
          <a:solidFill>
            <a:srgbClr val="DA3471">
              <a:alpha val="25000"/>
            </a:srgbClr>
          </a:solidFill>
        </p:spPr>
        <p:txBody>
          <a:bodyPr wrap="square" rtlCol="0">
            <a:spAutoFit/>
          </a:bodyPr>
          <a:lstStyle/>
          <a:p>
            <a:endParaRPr lang="fr-FR" dirty="0"/>
          </a:p>
        </p:txBody>
      </p:sp>
    </p:spTree>
    <p:extLst>
      <p:ext uri="{BB962C8B-B14F-4D97-AF65-F5344CB8AC3E}">
        <p14:creationId xmlns:p14="http://schemas.microsoft.com/office/powerpoint/2010/main" val="6142319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8"/>
</p:tagLst>
</file>

<file path=ppt/tags/tag27.xml><?xml version="1.0" encoding="utf-8"?>
<p:tagLst xmlns:a="http://schemas.openxmlformats.org/drawingml/2006/main" xmlns:r="http://schemas.openxmlformats.org/officeDocument/2006/relationships" xmlns:p="http://schemas.openxmlformats.org/presentationml/2006/main">
  <p:tag name="NUM" val="9"/>
</p:tagLst>
</file>

<file path=ppt/tags/tag28.xml><?xml version="1.0" encoding="utf-8"?>
<p:tagLst xmlns:a="http://schemas.openxmlformats.org/drawingml/2006/main" xmlns:r="http://schemas.openxmlformats.org/officeDocument/2006/relationships" xmlns:p="http://schemas.openxmlformats.org/presentationml/2006/main">
  <p:tag name="NUM" val="10"/>
</p:tagLst>
</file>

<file path=ppt/tags/tag29.xml><?xml version="1.0" encoding="utf-8"?>
<p:tagLst xmlns:a="http://schemas.openxmlformats.org/drawingml/2006/main" xmlns:r="http://schemas.openxmlformats.org/officeDocument/2006/relationships" xmlns:p="http://schemas.openxmlformats.org/presentationml/2006/main">
  <p:tag name="NUM" val="1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2"/>
</p:tagLst>
</file>

<file path=ppt/tags/tag31.xml><?xml version="1.0" encoding="utf-8"?>
<p:tagLst xmlns:a="http://schemas.openxmlformats.org/drawingml/2006/main" xmlns:r="http://schemas.openxmlformats.org/officeDocument/2006/relationships" xmlns:p="http://schemas.openxmlformats.org/presentationml/2006/main">
  <p:tag name="NUM" val="1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9"/>
</p:tagLst>
</file>

<file path=ppt/tags/tag41.xml><?xml version="1.0" encoding="utf-8"?>
<p:tagLst xmlns:a="http://schemas.openxmlformats.org/drawingml/2006/main" xmlns:r="http://schemas.openxmlformats.org/officeDocument/2006/relationships" xmlns:p="http://schemas.openxmlformats.org/presentationml/2006/main">
  <p:tag name="NUM" val="10"/>
</p:tagLst>
</file>

<file path=ppt/tags/tag42.xml><?xml version="1.0" encoding="utf-8"?>
<p:tagLst xmlns:a="http://schemas.openxmlformats.org/drawingml/2006/main" xmlns:r="http://schemas.openxmlformats.org/officeDocument/2006/relationships" xmlns:p="http://schemas.openxmlformats.org/presentationml/2006/main">
  <p:tag name="NUM" val="11"/>
</p:tagLst>
</file>

<file path=ppt/tags/tag43.xml><?xml version="1.0" encoding="utf-8"?>
<p:tagLst xmlns:a="http://schemas.openxmlformats.org/drawingml/2006/main" xmlns:r="http://schemas.openxmlformats.org/officeDocument/2006/relationships" xmlns:p="http://schemas.openxmlformats.org/presentationml/2006/main">
  <p:tag name="NUM" val="12"/>
</p:tagLst>
</file>

<file path=ppt/tags/tag44.xml><?xml version="1.0" encoding="utf-8"?>
<p:tagLst xmlns:a="http://schemas.openxmlformats.org/drawingml/2006/main" xmlns:r="http://schemas.openxmlformats.org/officeDocument/2006/relationships" xmlns:p="http://schemas.openxmlformats.org/presentationml/2006/main">
  <p:tag name="NUM" val="13"/>
</p:tagLst>
</file>

<file path=ppt/tags/tag45.xml><?xml version="1.0" encoding="utf-8"?>
<p:tagLst xmlns:a="http://schemas.openxmlformats.org/drawingml/2006/main" xmlns:r="http://schemas.openxmlformats.org/officeDocument/2006/relationships" xmlns:p="http://schemas.openxmlformats.org/presentationml/2006/main">
  <p:tag name="NUM" val="14"/>
</p:tagLst>
</file>

<file path=ppt/tags/tag46.xml><?xml version="1.0" encoding="utf-8"?>
<p:tagLst xmlns:a="http://schemas.openxmlformats.org/drawingml/2006/main" xmlns:r="http://schemas.openxmlformats.org/officeDocument/2006/relationships" xmlns:p="http://schemas.openxmlformats.org/presentationml/2006/main">
  <p:tag name="NUM" val="15"/>
</p:tagLst>
</file>

<file path=ppt/tags/tag47.xml><?xml version="1.0" encoding="utf-8"?>
<p:tagLst xmlns:a="http://schemas.openxmlformats.org/drawingml/2006/main" xmlns:r="http://schemas.openxmlformats.org/officeDocument/2006/relationships" xmlns:p="http://schemas.openxmlformats.org/presentationml/2006/main">
  <p:tag name="NUM" val="16"/>
</p:tagLst>
</file>

<file path=ppt/tags/tag48.xml><?xml version="1.0" encoding="utf-8"?>
<p:tagLst xmlns:a="http://schemas.openxmlformats.org/drawingml/2006/main" xmlns:r="http://schemas.openxmlformats.org/officeDocument/2006/relationships" xmlns:p="http://schemas.openxmlformats.org/presentationml/2006/main">
  <p:tag name="NUM" val="17"/>
</p:tagLst>
</file>

<file path=ppt/tags/tag49.xml><?xml version="1.0" encoding="utf-8"?>
<p:tagLst xmlns:a="http://schemas.openxmlformats.org/drawingml/2006/main" xmlns:r="http://schemas.openxmlformats.org/officeDocument/2006/relationships" xmlns:p="http://schemas.openxmlformats.org/presentationml/2006/main">
  <p:tag name="NUM" val="18"/>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9"/>
</p:tagLst>
</file>

<file path=ppt/tags/tag51.xml><?xml version="1.0" encoding="utf-8"?>
<p:tagLst xmlns:a="http://schemas.openxmlformats.org/drawingml/2006/main" xmlns:r="http://schemas.openxmlformats.org/officeDocument/2006/relationships" xmlns:p="http://schemas.openxmlformats.org/presentationml/2006/main">
  <p:tag name="NUM" val="20"/>
</p:tagLst>
</file>

<file path=ppt/tags/tag52.xml><?xml version="1.0" encoding="utf-8"?>
<p:tagLst xmlns:a="http://schemas.openxmlformats.org/drawingml/2006/main" xmlns:r="http://schemas.openxmlformats.org/officeDocument/2006/relationships" xmlns:p="http://schemas.openxmlformats.org/presentationml/2006/main">
  <p:tag name="NUM" val="21"/>
</p:tagLst>
</file>

<file path=ppt/tags/tag53.xml><?xml version="1.0" encoding="utf-8"?>
<p:tagLst xmlns:a="http://schemas.openxmlformats.org/drawingml/2006/main" xmlns:r="http://schemas.openxmlformats.org/officeDocument/2006/relationships" xmlns:p="http://schemas.openxmlformats.org/presentationml/2006/main">
  <p:tag name="NUM" val="22"/>
</p:tagLst>
</file>

<file path=ppt/tags/tag54.xml><?xml version="1.0" encoding="utf-8"?>
<p:tagLst xmlns:a="http://schemas.openxmlformats.org/drawingml/2006/main" xmlns:r="http://schemas.openxmlformats.org/officeDocument/2006/relationships" xmlns:p="http://schemas.openxmlformats.org/presentationml/2006/main">
  <p:tag name="NUM" val="2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9"/>
</p:tagLst>
</file>

<file path=ppt/tags/tag61.xml><?xml version="1.0" encoding="utf-8"?>
<p:tagLst xmlns:a="http://schemas.openxmlformats.org/drawingml/2006/main" xmlns:r="http://schemas.openxmlformats.org/officeDocument/2006/relationships" xmlns:p="http://schemas.openxmlformats.org/presentationml/2006/main">
  <p:tag name="NUM" val="11"/>
</p:tagLst>
</file>

<file path=ppt/tags/tag62.xml><?xml version="1.0" encoding="utf-8"?>
<p:tagLst xmlns:a="http://schemas.openxmlformats.org/drawingml/2006/main" xmlns:r="http://schemas.openxmlformats.org/officeDocument/2006/relationships" xmlns:p="http://schemas.openxmlformats.org/presentationml/2006/main">
  <p:tag name="NUM" val="14"/>
</p:tagLst>
</file>

<file path=ppt/tags/tag63.xml><?xml version="1.0" encoding="utf-8"?>
<p:tagLst xmlns:a="http://schemas.openxmlformats.org/drawingml/2006/main" xmlns:r="http://schemas.openxmlformats.org/officeDocument/2006/relationships" xmlns:p="http://schemas.openxmlformats.org/presentationml/2006/main">
  <p:tag name="NUM" val="15"/>
</p:tagLst>
</file>

<file path=ppt/tags/tag64.xml><?xml version="1.0" encoding="utf-8"?>
<p:tagLst xmlns:a="http://schemas.openxmlformats.org/drawingml/2006/main" xmlns:r="http://schemas.openxmlformats.org/officeDocument/2006/relationships" xmlns:p="http://schemas.openxmlformats.org/presentationml/2006/main">
  <p:tag name="NUM" val="16"/>
</p:tagLst>
</file>

<file path=ppt/tags/tag65.xml><?xml version="1.0" encoding="utf-8"?>
<p:tagLst xmlns:a="http://schemas.openxmlformats.org/drawingml/2006/main" xmlns:r="http://schemas.openxmlformats.org/officeDocument/2006/relationships" xmlns:p="http://schemas.openxmlformats.org/presentationml/2006/main">
  <p:tag name="NUM" val="17"/>
</p:tagLst>
</file>

<file path=ppt/tags/tag66.xml><?xml version="1.0" encoding="utf-8"?>
<p:tagLst xmlns:a="http://schemas.openxmlformats.org/drawingml/2006/main" xmlns:r="http://schemas.openxmlformats.org/officeDocument/2006/relationships" xmlns:p="http://schemas.openxmlformats.org/presentationml/2006/main">
  <p:tag name="NUM" val="18"/>
</p:tagLst>
</file>

<file path=ppt/tags/tag67.xml><?xml version="1.0" encoding="utf-8"?>
<p:tagLst xmlns:a="http://schemas.openxmlformats.org/drawingml/2006/main" xmlns:r="http://schemas.openxmlformats.org/officeDocument/2006/relationships" xmlns:p="http://schemas.openxmlformats.org/presentationml/2006/main">
  <p:tag name="NUM" val="19"/>
</p:tagLst>
</file>

<file path=ppt/tags/tag68.xml><?xml version="1.0" encoding="utf-8"?>
<p:tagLst xmlns:a="http://schemas.openxmlformats.org/drawingml/2006/main" xmlns:r="http://schemas.openxmlformats.org/officeDocument/2006/relationships" xmlns:p="http://schemas.openxmlformats.org/presentationml/2006/main">
  <p:tag name="NUM" val="20"/>
</p:tagLst>
</file>

<file path=ppt/tags/tag69.xml><?xml version="1.0" encoding="utf-8"?>
<p:tagLst xmlns:a="http://schemas.openxmlformats.org/drawingml/2006/main" xmlns:r="http://schemas.openxmlformats.org/officeDocument/2006/relationships" xmlns:p="http://schemas.openxmlformats.org/presentationml/2006/main">
  <p:tag name="NUM" val="21"/>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22"/>
</p:tagLst>
</file>

<file path=ppt/tags/tag71.xml><?xml version="1.0" encoding="utf-8"?>
<p:tagLst xmlns:a="http://schemas.openxmlformats.org/drawingml/2006/main" xmlns:r="http://schemas.openxmlformats.org/officeDocument/2006/relationships" xmlns:p="http://schemas.openxmlformats.org/presentationml/2006/main">
  <p:tag name="NUM" val="23"/>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10"/>
</p:tagLst>
</file>

<file path=ppt/tags/tag76.xml><?xml version="1.0" encoding="utf-8"?>
<p:tagLst xmlns:a="http://schemas.openxmlformats.org/drawingml/2006/main" xmlns:r="http://schemas.openxmlformats.org/officeDocument/2006/relationships" xmlns:p="http://schemas.openxmlformats.org/presentationml/2006/main">
  <p:tag name="NUM" val="12"/>
</p:tagLst>
</file>

<file path=ppt/tags/tag77.xml><?xml version="1.0" encoding="utf-8"?>
<p:tagLst xmlns:a="http://schemas.openxmlformats.org/drawingml/2006/main" xmlns:r="http://schemas.openxmlformats.org/officeDocument/2006/relationships" xmlns:p="http://schemas.openxmlformats.org/presentationml/2006/main">
  <p:tag name="NUM" val="13"/>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616AB477944E40BC3673E240C75087" ma:contentTypeVersion="10" ma:contentTypeDescription="Crée un document." ma:contentTypeScope="" ma:versionID="1bca6248b78360d69669ecf0e931ab7f">
  <xsd:schema xmlns:xsd="http://www.w3.org/2001/XMLSchema" xmlns:xs="http://www.w3.org/2001/XMLSchema" xmlns:p="http://schemas.microsoft.com/office/2006/metadata/properties" xmlns:ns2="935ad775-f984-45a7-b231-58f3cfa609e1" xmlns:ns3="a0ff0703-dc0c-4a52-9a64-3f6cf26d1efb" targetNamespace="http://schemas.microsoft.com/office/2006/metadata/properties" ma:root="true" ma:fieldsID="9e532c589581e501c80320787b2b7902" ns2:_="" ns3:_="">
    <xsd:import namespace="935ad775-f984-45a7-b231-58f3cfa609e1"/>
    <xsd:import namespace="a0ff0703-dc0c-4a52-9a64-3f6cf26d1efb"/>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ad775-f984-45a7-b231-58f3cfa609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bae3e488-10cf-462d-9ad7-b9476338545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0ff0703-dc0c-4a52-9a64-3f6cf26d1ef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505b773-91db-489d-a14c-6fb503dff62d}" ma:internalName="TaxCatchAll" ma:showField="CatchAllData" ma:web="a0ff0703-dc0c-4a52-9a64-3f6cf26d1e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0ff0703-dc0c-4a52-9a64-3f6cf26d1efb" xsi:nil="true"/>
    <lcf76f155ced4ddcb4097134ff3c332f xmlns="935ad775-f984-45a7-b231-58f3cfa609e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5C11860-7FC9-4A2E-B32E-7C2AED4FCD2C}"/>
</file>

<file path=customXml/itemProps2.xml><?xml version="1.0" encoding="utf-8"?>
<ds:datastoreItem xmlns:ds="http://schemas.openxmlformats.org/officeDocument/2006/customXml" ds:itemID="{2EF60B5D-2FCB-401F-8351-3C3211819D5F}"/>
</file>

<file path=customXml/itemProps3.xml><?xml version="1.0" encoding="utf-8"?>
<ds:datastoreItem xmlns:ds="http://schemas.openxmlformats.org/officeDocument/2006/customXml" ds:itemID="{0DFA6F91-5469-41C8-8D48-066FE9951018}"/>
</file>

<file path=docProps/app.xml><?xml version="1.0" encoding="utf-8"?>
<Properties xmlns="http://schemas.openxmlformats.org/officeDocument/2006/extended-properties" xmlns:vt="http://schemas.openxmlformats.org/officeDocument/2006/docPropsVTypes">
  <Template>Office Theme</Template>
  <TotalTime>1858</TotalTime>
  <Words>1748</Words>
  <Application>Microsoft Macintosh PowerPoint</Application>
  <PresentationFormat>Format A4 (210 x 297 mm)</PresentationFormat>
  <Paragraphs>154</Paragraphs>
  <Slides>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vt:i4>
      </vt:variant>
    </vt:vector>
  </HeadingPairs>
  <TitlesOfParts>
    <vt:vector size="13" baseType="lpstr">
      <vt:lpstr>Proto Grotesk Light</vt:lpstr>
      <vt:lpstr>Calibri Light</vt:lpstr>
      <vt:lpstr>Proto Grotesk</vt:lpstr>
      <vt:lpstr>Calibri</vt:lpstr>
      <vt:lpstr>Wingdings</vt:lpstr>
      <vt:lpstr>Arial</vt:lpstr>
      <vt:lpstr>Tahoma</vt:lpstr>
      <vt:lpstr>Thème Office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Guillaume FAVIER NIRERE</cp:lastModifiedBy>
  <cp:revision>183</cp:revision>
  <cp:lastPrinted>2019-08-28T14:42:18Z</cp:lastPrinted>
  <dcterms:created xsi:type="dcterms:W3CDTF">2019-01-29T14:43:52Z</dcterms:created>
  <dcterms:modified xsi:type="dcterms:W3CDTF">2020-08-13T14:07:39Z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0x01010031616AB477944E40BC3673E240C75087</vt:lpwstr>
  </property>
</Properties>
</file>