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s/slide4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theme/theme2.xml" ContentType="application/vnd.openxmlformats-officedocument.theme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ags/tag1.xml" ContentType="application/vnd.openxmlformats-officedocument.presentationml.tag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60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6858000" cy="9906000" type="A4"/>
  <p:notesSz cx="6799263" cy="9929813"/>
  <p:embeddedFontLst>
    <p:embeddedFont>
      <p:font typeface="Calibri" panose="020F0502020204030204" pitchFamily="34" charset="0"/>
      <p:regular r:id="rId7"/>
      <p:bold r:id="rId8"/>
      <p:italic r:id="rId9"/>
      <p:boldItalic r:id="rId10"/>
    </p:embeddedFont>
    <p:embeddedFont>
      <p:font typeface="Calibri Light" panose="020F0302020204030204" pitchFamily="34" charset="0"/>
      <p:regular r:id="rId11"/>
      <p:italic r:id="rId12"/>
    </p:embeddedFont>
    <p:embeddedFont>
      <p:font typeface="Proto Grotesk" panose="02000000000000000000" pitchFamily="2" charset="0"/>
      <p:regular r:id="rId13"/>
      <p:bold r:id="rId14"/>
    </p:embeddedFont>
    <p:embeddedFont>
      <p:font typeface="Proto Grotesk Light" panose="02000000000000000000" pitchFamily="2" charset="0"/>
      <p:regular r:id="rId15"/>
    </p:embeddedFont>
    <p:embeddedFont>
      <p:font typeface="Tahoma" panose="020B0604030504040204" pitchFamily="34" charset="0"/>
      <p:regular r:id="rId16"/>
      <p:bold r:id="rId17"/>
    </p:embeddedFont>
  </p:embeddedFontLst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par défaut" id="{B2320786-FA42-4973-B61D-C95364239DBC}">
          <p14:sldIdLst>
            <p14:sldId id="256"/>
          </p14:sldIdLst>
        </p14:section>
        <p14:section name="Section sans titre" id="{55191E2A-A5C0-4AFD-98F5-9B39B59F7138}">
          <p14:sldIdLst>
            <p14:sldId id="257"/>
            <p14:sldId id="258"/>
            <p14:sldId id="25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312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aura LE MOUNIER" initials="LLM" lastIdx="5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95897"/>
    <a:srgbClr val="DC3471"/>
    <a:srgbClr val="DA3471"/>
    <a:srgbClr val="C2C6E0"/>
    <a:srgbClr val="6770B1"/>
    <a:srgbClr val="F4C4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716"/>
    <p:restoredTop sz="94646"/>
  </p:normalViewPr>
  <p:slideViewPr>
    <p:cSldViewPr snapToGrid="0" snapToObjects="1">
      <p:cViewPr>
        <p:scale>
          <a:sx n="194" d="100"/>
          <a:sy n="194" d="100"/>
        </p:scale>
        <p:origin x="792" y="-2064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font" Target="fonts/font11.fntdata"/><Relationship Id="rId25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font" Target="fonts/font10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5.fntdata"/><Relationship Id="rId24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font" Target="fonts/font9.fntdata"/><Relationship Id="rId23" Type="http://schemas.openxmlformats.org/officeDocument/2006/relationships/customXml" Target="../customXml/item1.xml"/><Relationship Id="rId10" Type="http://schemas.openxmlformats.org/officeDocument/2006/relationships/font" Target="fonts/font4.fntdata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font" Target="fonts/font8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1342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D59A51-DAB0-4C61-8418-8C669140346D}" type="datetimeFigureOut">
              <a:rPr lang="fr-FR" smtClean="0"/>
              <a:t>16/10/2020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2239963" y="1241425"/>
            <a:ext cx="2319337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79927" y="4778722"/>
            <a:ext cx="5439410" cy="3909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1342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05C7BD-18C9-4AE9-99EE-38C051510B1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81372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64F56-432C-B24D-94F0-2AF737F75735}" type="datetimeFigureOut">
              <a:rPr lang="fr-FR" smtClean="0"/>
              <a:t>16/10/2020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B3199-DFF0-EA40-8F27-74D860EAA24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128549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64F56-432C-B24D-94F0-2AF737F75735}" type="datetimeFigureOut">
              <a:rPr lang="fr-FR" smtClean="0"/>
              <a:t>16/10/2020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B3199-DFF0-EA40-8F27-74D860EAA24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394502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64F56-432C-B24D-94F0-2AF737F75735}" type="datetimeFigureOut">
              <a:rPr lang="fr-FR" smtClean="0"/>
              <a:t>16/10/2020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B3199-DFF0-EA40-8F27-74D860EAA24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798569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64F56-432C-B24D-94F0-2AF737F75735}" type="datetimeFigureOut">
              <a:rPr lang="fr-FR" smtClean="0"/>
              <a:t>16/10/2020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B3199-DFF0-EA40-8F27-74D860EAA24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955567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64F56-432C-B24D-94F0-2AF737F75735}" type="datetimeFigureOut">
              <a:rPr lang="fr-FR" smtClean="0"/>
              <a:t>16/10/2020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B3199-DFF0-EA40-8F27-74D860EAA24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641134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64F56-432C-B24D-94F0-2AF737F75735}" type="datetimeFigureOut">
              <a:rPr lang="fr-FR" smtClean="0"/>
              <a:t>16/10/2020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B3199-DFF0-EA40-8F27-74D860EAA24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911806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64F56-432C-B24D-94F0-2AF737F75735}" type="datetimeFigureOut">
              <a:rPr lang="fr-FR" smtClean="0"/>
              <a:t>16/10/2020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B3199-DFF0-EA40-8F27-74D860EAA24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897065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64F56-432C-B24D-94F0-2AF737F75735}" type="datetimeFigureOut">
              <a:rPr lang="fr-FR" smtClean="0"/>
              <a:t>16/10/2020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B3199-DFF0-EA40-8F27-74D860EAA24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06817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64F56-432C-B24D-94F0-2AF737F75735}" type="datetimeFigureOut">
              <a:rPr lang="fr-FR" smtClean="0"/>
              <a:t>16/10/2020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B3199-DFF0-EA40-8F27-74D860EAA24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280653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64F56-432C-B24D-94F0-2AF737F75735}" type="datetimeFigureOut">
              <a:rPr lang="fr-FR" smtClean="0"/>
              <a:t>16/10/2020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B3199-DFF0-EA40-8F27-74D860EAA24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193034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64F56-432C-B24D-94F0-2AF737F75735}" type="datetimeFigureOut">
              <a:rPr lang="fr-FR" smtClean="0"/>
              <a:t>16/10/2020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B3199-DFF0-EA40-8F27-74D860EAA24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434523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B64F56-432C-B24D-94F0-2AF737F75735}" type="datetimeFigureOut">
              <a:rPr lang="fr-FR" smtClean="0"/>
              <a:t>16/10/2020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5B3199-DFF0-EA40-8F27-74D860EAA24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391062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2624"/>
            <a:ext cx="6858000" cy="9700752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017D404B-61EE-D246-B347-93B4BCD372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3832" y="1163248"/>
            <a:ext cx="1943100" cy="1803400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4138D9BF-A046-3243-A906-64BC914C8D7F}"/>
              </a:ext>
            </a:extLst>
          </p:cNvPr>
          <p:cNvSpPr txBox="1"/>
          <p:nvPr/>
        </p:nvSpPr>
        <p:spPr>
          <a:xfrm>
            <a:off x="2104838" y="2849492"/>
            <a:ext cx="4638862" cy="5832000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r>
              <a:rPr lang="fr-FR" sz="800" dirty="0">
                <a:solidFill>
                  <a:srgbClr val="495897"/>
                </a:solidFill>
                <a:latin typeface="Proto Grotesk Light" panose="02000000000000000000" pitchFamily="2" charset="0"/>
              </a:rPr>
              <a:t>Sorti voir ce que je pouvais semer </a:t>
            </a:r>
            <a:br>
              <a:rPr lang="fr-FR" sz="800" dirty="0">
                <a:solidFill>
                  <a:srgbClr val="495897"/>
                </a:solidFill>
                <a:latin typeface="Proto Grotesk Light" panose="02000000000000000000" pitchFamily="2" charset="0"/>
              </a:rPr>
            </a:br>
            <a:r>
              <a:rPr lang="fr-FR" sz="800" dirty="0">
                <a:solidFill>
                  <a:srgbClr val="495897"/>
                </a:solidFill>
                <a:latin typeface="Proto Grotesk Light" panose="02000000000000000000" pitchFamily="2" charset="0"/>
              </a:rPr>
              <a:t>Me libérer de ce que j'éprouve en semaine </a:t>
            </a:r>
            <a:br>
              <a:rPr lang="fr-FR" sz="800" dirty="0">
                <a:solidFill>
                  <a:srgbClr val="495897"/>
                </a:solidFill>
                <a:latin typeface="Proto Grotesk Light" panose="02000000000000000000" pitchFamily="2" charset="0"/>
              </a:rPr>
            </a:br>
            <a:r>
              <a:rPr lang="fr-FR" sz="800" dirty="0">
                <a:solidFill>
                  <a:srgbClr val="495897"/>
                </a:solidFill>
                <a:latin typeface="Proto Grotesk Light" panose="02000000000000000000" pitchFamily="2" charset="0"/>
              </a:rPr>
              <a:t>Un mot juste et je ravis l'assemblée </a:t>
            </a:r>
            <a:br>
              <a:rPr lang="fr-FR" sz="800" dirty="0">
                <a:solidFill>
                  <a:srgbClr val="495897"/>
                </a:solidFill>
                <a:latin typeface="Proto Grotesk Light" panose="02000000000000000000" pitchFamily="2" charset="0"/>
              </a:rPr>
            </a:br>
            <a:r>
              <a:rPr lang="fr-FR" sz="800" dirty="0">
                <a:solidFill>
                  <a:srgbClr val="495897"/>
                </a:solidFill>
                <a:latin typeface="Proto Grotesk Light" panose="02000000000000000000" pitchFamily="2" charset="0"/>
              </a:rPr>
              <a:t>Ce soir j'ai le mojo</a:t>
            </a:r>
            <a:r>
              <a:rPr lang="fr-FR" sz="800" baseline="30000" dirty="0">
                <a:solidFill>
                  <a:srgbClr val="495897"/>
                </a:solidFill>
                <a:latin typeface="Proto Grotesk Light" panose="02000000000000000000" pitchFamily="2" charset="0"/>
              </a:rPr>
              <a:t>1</a:t>
            </a:r>
            <a:r>
              <a:rPr lang="fr-FR" sz="800" dirty="0">
                <a:solidFill>
                  <a:srgbClr val="495897"/>
                </a:solidFill>
                <a:latin typeface="Proto Grotesk Light" panose="02000000000000000000" pitchFamily="2" charset="0"/>
              </a:rPr>
              <a:t> gravitationnel </a:t>
            </a:r>
            <a:br>
              <a:rPr lang="fr-FR" sz="800" dirty="0">
                <a:solidFill>
                  <a:srgbClr val="495897"/>
                </a:solidFill>
                <a:latin typeface="Proto Grotesk Light" panose="02000000000000000000" pitchFamily="2" charset="0"/>
              </a:rPr>
            </a:br>
            <a:r>
              <a:rPr lang="fr-FR" sz="800" dirty="0">
                <a:solidFill>
                  <a:srgbClr val="495897"/>
                </a:solidFill>
                <a:latin typeface="Proto Grotesk Light" panose="02000000000000000000" pitchFamily="2" charset="0"/>
              </a:rPr>
              <a:t>J'ai repéré </a:t>
            </a:r>
            <a:r>
              <a:rPr lang="fr-FR" sz="800" dirty="0" err="1">
                <a:solidFill>
                  <a:srgbClr val="495897"/>
                </a:solidFill>
                <a:latin typeface="Proto Grotesk Light" panose="02000000000000000000" pitchFamily="2" charset="0"/>
              </a:rPr>
              <a:t>Nanna</a:t>
            </a:r>
            <a:r>
              <a:rPr lang="fr-FR" sz="800" dirty="0">
                <a:solidFill>
                  <a:srgbClr val="495897"/>
                </a:solidFill>
                <a:latin typeface="Proto Grotesk Light" panose="02000000000000000000" pitchFamily="2" charset="0"/>
              </a:rPr>
              <a:t> dans le fond de la cour </a:t>
            </a:r>
            <a:br>
              <a:rPr lang="fr-FR" sz="800" dirty="0">
                <a:solidFill>
                  <a:srgbClr val="495897"/>
                </a:solidFill>
                <a:latin typeface="Proto Grotesk Light" panose="02000000000000000000" pitchFamily="2" charset="0"/>
              </a:rPr>
            </a:br>
            <a:r>
              <a:rPr lang="fr-FR" sz="800" dirty="0">
                <a:solidFill>
                  <a:srgbClr val="495897"/>
                </a:solidFill>
                <a:latin typeface="Proto Grotesk Light" panose="02000000000000000000" pitchFamily="2" charset="0"/>
              </a:rPr>
              <a:t>Je connaissais bien le quartier </a:t>
            </a:r>
            <a:br>
              <a:rPr lang="fr-FR" sz="800" dirty="0">
                <a:solidFill>
                  <a:srgbClr val="495897"/>
                </a:solidFill>
                <a:latin typeface="Proto Grotesk Light" panose="02000000000000000000" pitchFamily="2" charset="0"/>
              </a:rPr>
            </a:br>
            <a:r>
              <a:rPr lang="fr-FR" sz="800" dirty="0">
                <a:solidFill>
                  <a:srgbClr val="495897"/>
                </a:solidFill>
                <a:latin typeface="Proto Grotesk Light" panose="02000000000000000000" pitchFamily="2" charset="0"/>
              </a:rPr>
              <a:t>Visage pâle et rond derrière un nuage de fumée </a:t>
            </a:r>
            <a:br>
              <a:rPr lang="fr-FR" sz="800" dirty="0">
                <a:solidFill>
                  <a:srgbClr val="495897"/>
                </a:solidFill>
                <a:latin typeface="Proto Grotesk Light" panose="02000000000000000000" pitchFamily="2" charset="0"/>
              </a:rPr>
            </a:br>
            <a:r>
              <a:rPr lang="fr-FR" sz="800" dirty="0">
                <a:solidFill>
                  <a:srgbClr val="495897"/>
                </a:solidFill>
                <a:latin typeface="Proto Grotesk Light" panose="02000000000000000000" pitchFamily="2" charset="0"/>
              </a:rPr>
              <a:t>Elle a demandé à me voir</a:t>
            </a:r>
            <a:br>
              <a:rPr lang="fr-FR" sz="800" dirty="0">
                <a:solidFill>
                  <a:srgbClr val="495897"/>
                </a:solidFill>
                <a:latin typeface="Proto Grotesk Light" panose="02000000000000000000" pitchFamily="2" charset="0"/>
              </a:rPr>
            </a:br>
            <a:r>
              <a:rPr lang="fr-FR" sz="800" dirty="0">
                <a:solidFill>
                  <a:srgbClr val="495897"/>
                </a:solidFill>
                <a:latin typeface="Proto Grotesk Light" panose="02000000000000000000" pitchFamily="2" charset="0"/>
              </a:rPr>
              <a:t>J'ai serré la main de </a:t>
            </a:r>
            <a:r>
              <a:rPr lang="fr-FR" sz="800" dirty="0" err="1">
                <a:solidFill>
                  <a:srgbClr val="495897"/>
                </a:solidFill>
                <a:latin typeface="Proto Grotesk Light" panose="02000000000000000000" pitchFamily="2" charset="0"/>
              </a:rPr>
              <a:t>Nanna</a:t>
            </a:r>
            <a:r>
              <a:rPr lang="fr-FR" sz="800" dirty="0">
                <a:solidFill>
                  <a:srgbClr val="495897"/>
                </a:solidFill>
                <a:latin typeface="Proto Grotesk Light" panose="02000000000000000000" pitchFamily="2" charset="0"/>
              </a:rPr>
              <a:t> </a:t>
            </a:r>
            <a:br>
              <a:rPr lang="fr-FR" sz="800" dirty="0">
                <a:solidFill>
                  <a:srgbClr val="495897"/>
                </a:solidFill>
                <a:latin typeface="Proto Grotesk Light" panose="02000000000000000000" pitchFamily="2" charset="0"/>
              </a:rPr>
            </a:br>
            <a:r>
              <a:rPr lang="fr-FR" sz="800" dirty="0">
                <a:solidFill>
                  <a:srgbClr val="495897"/>
                </a:solidFill>
                <a:latin typeface="Proto Grotesk Light" panose="02000000000000000000" pitchFamily="2" charset="0"/>
              </a:rPr>
              <a:t>Elle m'a demandé pourquoi je lui faisais pas la bise </a:t>
            </a:r>
            <a:br>
              <a:rPr lang="fr-FR" sz="800" dirty="0">
                <a:solidFill>
                  <a:srgbClr val="495897"/>
                </a:solidFill>
                <a:latin typeface="Proto Grotesk Light" panose="02000000000000000000" pitchFamily="2" charset="0"/>
              </a:rPr>
            </a:br>
            <a:r>
              <a:rPr lang="fr-FR" sz="800" dirty="0">
                <a:solidFill>
                  <a:srgbClr val="495897"/>
                </a:solidFill>
                <a:latin typeface="Proto Grotesk Light" panose="02000000000000000000" pitchFamily="2" charset="0"/>
              </a:rPr>
              <a:t>Gêné j'ai rendu les armes </a:t>
            </a:r>
            <a:br>
              <a:rPr lang="fr-FR" sz="800" dirty="0">
                <a:solidFill>
                  <a:srgbClr val="495897"/>
                </a:solidFill>
                <a:latin typeface="Proto Grotesk Light" panose="02000000000000000000" pitchFamily="2" charset="0"/>
              </a:rPr>
            </a:br>
            <a:r>
              <a:rPr lang="fr-FR" sz="800" dirty="0">
                <a:solidFill>
                  <a:srgbClr val="495897"/>
                </a:solidFill>
                <a:latin typeface="Proto Grotesk Light" panose="02000000000000000000" pitchFamily="2" charset="0"/>
              </a:rPr>
              <a:t>J'ai pas répondu, puis </a:t>
            </a:r>
            <a:br>
              <a:rPr lang="fr-FR" sz="800" dirty="0">
                <a:solidFill>
                  <a:srgbClr val="495897"/>
                </a:solidFill>
                <a:latin typeface="Proto Grotesk Light" panose="02000000000000000000" pitchFamily="2" charset="0"/>
              </a:rPr>
            </a:br>
            <a:r>
              <a:rPr lang="fr-FR" sz="800" dirty="0">
                <a:solidFill>
                  <a:srgbClr val="495897"/>
                </a:solidFill>
                <a:latin typeface="Proto Grotesk Light" panose="02000000000000000000" pitchFamily="2" charset="0"/>
              </a:rPr>
              <a:t>Gêné j'ai rendu les armes </a:t>
            </a:r>
            <a:br>
              <a:rPr lang="fr-FR" sz="800" dirty="0">
                <a:solidFill>
                  <a:srgbClr val="495897"/>
                </a:solidFill>
                <a:latin typeface="Proto Grotesk Light" panose="02000000000000000000" pitchFamily="2" charset="0"/>
              </a:rPr>
            </a:br>
            <a:r>
              <a:rPr lang="fr-FR" sz="800" dirty="0">
                <a:solidFill>
                  <a:srgbClr val="495897"/>
                </a:solidFill>
                <a:latin typeface="Proto Grotesk Light" panose="02000000000000000000" pitchFamily="2" charset="0"/>
              </a:rPr>
              <a:t>J'ai pas répondu, puis </a:t>
            </a:r>
          </a:p>
          <a:p>
            <a:r>
              <a:rPr lang="fr-FR" sz="800" dirty="0">
                <a:solidFill>
                  <a:srgbClr val="495897"/>
                </a:solidFill>
                <a:latin typeface="Proto Grotesk Light" panose="02000000000000000000" pitchFamily="2" charset="0"/>
              </a:rPr>
              <a:t>J'ai aligné des mots rigolos pour lui faire une blague, genre :</a:t>
            </a:r>
            <a:br>
              <a:rPr lang="fr-FR" sz="800" dirty="0">
                <a:solidFill>
                  <a:srgbClr val="495897"/>
                </a:solidFill>
                <a:latin typeface="Proto Grotesk Light" panose="02000000000000000000" pitchFamily="2" charset="0"/>
              </a:rPr>
            </a:br>
            <a:r>
              <a:rPr lang="fr-FR" sz="800" dirty="0">
                <a:solidFill>
                  <a:srgbClr val="495897"/>
                </a:solidFill>
                <a:latin typeface="Proto Grotesk Light" panose="02000000000000000000" pitchFamily="2" charset="0"/>
              </a:rPr>
              <a:t>C'est grâce à tes yeux que l'histoire change </a:t>
            </a:r>
            <a:br>
              <a:rPr lang="fr-FR" sz="800" dirty="0">
                <a:solidFill>
                  <a:srgbClr val="495897"/>
                </a:solidFill>
                <a:latin typeface="Proto Grotesk Light" panose="02000000000000000000" pitchFamily="2" charset="0"/>
              </a:rPr>
            </a:br>
            <a:r>
              <a:rPr lang="fr-FR" sz="800" dirty="0">
                <a:solidFill>
                  <a:srgbClr val="495897"/>
                </a:solidFill>
                <a:latin typeface="Proto Grotesk Light" panose="02000000000000000000" pitchFamily="2" charset="0"/>
              </a:rPr>
              <a:t>Ils ont la forme d'un disque de diamant brut</a:t>
            </a:r>
            <a:br>
              <a:rPr lang="fr-FR" sz="800" dirty="0">
                <a:solidFill>
                  <a:srgbClr val="495897"/>
                </a:solidFill>
                <a:latin typeface="Proto Grotesk Light" panose="02000000000000000000" pitchFamily="2" charset="0"/>
              </a:rPr>
            </a:br>
            <a:r>
              <a:rPr lang="fr-FR" sz="800" dirty="0">
                <a:solidFill>
                  <a:srgbClr val="495897"/>
                </a:solidFill>
                <a:latin typeface="Proto Grotesk Light" panose="02000000000000000000" pitchFamily="2" charset="0"/>
              </a:rPr>
              <a:t>Triste comme une âme en peine </a:t>
            </a:r>
            <a:br>
              <a:rPr lang="fr-FR" sz="800" dirty="0">
                <a:solidFill>
                  <a:srgbClr val="495897"/>
                </a:solidFill>
                <a:latin typeface="Proto Grotesk Light" panose="02000000000000000000" pitchFamily="2" charset="0"/>
              </a:rPr>
            </a:br>
            <a:r>
              <a:rPr lang="fr-FR" sz="800" dirty="0">
                <a:solidFill>
                  <a:srgbClr val="495897"/>
                </a:solidFill>
                <a:latin typeface="Proto Grotesk Light" panose="02000000000000000000" pitchFamily="2" charset="0"/>
              </a:rPr>
              <a:t>Vif comme un amant brusque </a:t>
            </a:r>
            <a:br>
              <a:rPr lang="fr-FR" sz="800" dirty="0">
                <a:solidFill>
                  <a:srgbClr val="495897"/>
                </a:solidFill>
                <a:latin typeface="Proto Grotesk Light" panose="02000000000000000000" pitchFamily="2" charset="0"/>
              </a:rPr>
            </a:br>
            <a:r>
              <a:rPr lang="fr-FR" sz="800" dirty="0">
                <a:solidFill>
                  <a:srgbClr val="495897"/>
                </a:solidFill>
                <a:latin typeface="Proto Grotesk Light" panose="02000000000000000000" pitchFamily="2" charset="0"/>
              </a:rPr>
              <a:t>Vif comme une âme en peine</a:t>
            </a:r>
            <a:br>
              <a:rPr lang="fr-FR" sz="800" dirty="0">
                <a:solidFill>
                  <a:srgbClr val="495897"/>
                </a:solidFill>
                <a:latin typeface="Proto Grotesk Light" panose="02000000000000000000" pitchFamily="2" charset="0"/>
              </a:rPr>
            </a:br>
            <a:r>
              <a:rPr lang="fr-FR" sz="800" dirty="0">
                <a:solidFill>
                  <a:srgbClr val="495897"/>
                </a:solidFill>
                <a:latin typeface="Proto Grotesk Light" panose="02000000000000000000" pitchFamily="2" charset="0"/>
              </a:rPr>
              <a:t>Triste comme un amant brusque</a:t>
            </a:r>
            <a:br>
              <a:rPr lang="fr-FR" sz="800" dirty="0">
                <a:solidFill>
                  <a:srgbClr val="495897"/>
                </a:solidFill>
                <a:latin typeface="Proto Grotesk Light" panose="02000000000000000000" pitchFamily="2" charset="0"/>
              </a:rPr>
            </a:br>
            <a:r>
              <a:rPr lang="fr-FR" sz="800" dirty="0">
                <a:solidFill>
                  <a:srgbClr val="495897"/>
                </a:solidFill>
                <a:latin typeface="Proto Grotesk Light" panose="02000000000000000000" pitchFamily="2" charset="0"/>
              </a:rPr>
              <a:t>N-A-2N-A le pense, elle m'a désigné </a:t>
            </a:r>
            <a:br>
              <a:rPr lang="fr-FR" sz="800" dirty="0">
                <a:solidFill>
                  <a:srgbClr val="495897"/>
                </a:solidFill>
                <a:latin typeface="Proto Grotesk Light" panose="02000000000000000000" pitchFamily="2" charset="0"/>
              </a:rPr>
            </a:br>
            <a:r>
              <a:rPr lang="fr-FR" sz="800" dirty="0">
                <a:solidFill>
                  <a:srgbClr val="495897"/>
                </a:solidFill>
                <a:latin typeface="Proto Grotesk Light" panose="02000000000000000000" pitchFamily="2" charset="0"/>
              </a:rPr>
              <a:t>Fait sa slow mo’ danse</a:t>
            </a:r>
            <a:r>
              <a:rPr lang="fr-FR" sz="800" baseline="30000" dirty="0">
                <a:solidFill>
                  <a:srgbClr val="495897"/>
                </a:solidFill>
                <a:latin typeface="Proto Grotesk Light" panose="02000000000000000000" pitchFamily="2" charset="0"/>
              </a:rPr>
              <a:t>2</a:t>
            </a:r>
            <a:r>
              <a:rPr lang="fr-FR" sz="800" dirty="0">
                <a:solidFill>
                  <a:srgbClr val="495897"/>
                </a:solidFill>
                <a:latin typeface="Proto Grotesk Light" panose="02000000000000000000" pitchFamily="2" charset="0"/>
              </a:rPr>
              <a:t> </a:t>
            </a:r>
          </a:p>
          <a:p>
            <a:r>
              <a:rPr lang="fr-FR" sz="800" dirty="0">
                <a:solidFill>
                  <a:srgbClr val="495897"/>
                </a:solidFill>
                <a:latin typeface="Proto Grotesk Light" panose="02000000000000000000" pitchFamily="2" charset="0"/>
              </a:rPr>
              <a:t>Comme au cinéma ! </a:t>
            </a:r>
            <a:br>
              <a:rPr lang="fr-FR" sz="800" dirty="0">
                <a:solidFill>
                  <a:srgbClr val="495897"/>
                </a:solidFill>
                <a:latin typeface="Proto Grotesk Light" panose="02000000000000000000" pitchFamily="2" charset="0"/>
              </a:rPr>
            </a:br>
            <a:br>
              <a:rPr lang="fr-FR" sz="800" dirty="0">
                <a:solidFill>
                  <a:srgbClr val="495897"/>
                </a:solidFill>
                <a:latin typeface="Proto Grotesk Light" panose="02000000000000000000" pitchFamily="2" charset="0"/>
              </a:rPr>
            </a:br>
            <a:r>
              <a:rPr lang="fr-FR" sz="800" dirty="0">
                <a:solidFill>
                  <a:srgbClr val="495897"/>
                </a:solidFill>
                <a:latin typeface="Proto Grotesk Light" panose="02000000000000000000" pitchFamily="2" charset="0"/>
              </a:rPr>
              <a:t>Face cachée par le fard </a:t>
            </a:r>
            <a:br>
              <a:rPr lang="fr-FR" sz="800" dirty="0">
                <a:solidFill>
                  <a:srgbClr val="495897"/>
                </a:solidFill>
                <a:latin typeface="Proto Grotesk Light" panose="02000000000000000000" pitchFamily="2" charset="0"/>
              </a:rPr>
            </a:br>
            <a:r>
              <a:rPr lang="fr-FR" sz="800" dirty="0">
                <a:solidFill>
                  <a:srgbClr val="495897"/>
                </a:solidFill>
                <a:latin typeface="Proto Grotesk Light" panose="02000000000000000000" pitchFamily="2" charset="0"/>
              </a:rPr>
              <a:t>Tu t'éclaires, tu parles fort </a:t>
            </a:r>
            <a:br>
              <a:rPr lang="fr-FR" sz="800" dirty="0">
                <a:solidFill>
                  <a:srgbClr val="495897"/>
                </a:solidFill>
                <a:latin typeface="Proto Grotesk Light" panose="02000000000000000000" pitchFamily="2" charset="0"/>
              </a:rPr>
            </a:br>
            <a:r>
              <a:rPr lang="fr-FR" sz="800" dirty="0">
                <a:solidFill>
                  <a:srgbClr val="495897"/>
                </a:solidFill>
                <a:latin typeface="Proto Grotesk Light" panose="02000000000000000000" pitchFamily="2" charset="0"/>
              </a:rPr>
              <a:t>Je t'avais jamais vu le faire </a:t>
            </a:r>
            <a:br>
              <a:rPr lang="fr-FR" sz="800" dirty="0">
                <a:solidFill>
                  <a:srgbClr val="495897"/>
                </a:solidFill>
                <a:latin typeface="Proto Grotesk Light" panose="02000000000000000000" pitchFamily="2" charset="0"/>
              </a:rPr>
            </a:br>
            <a:r>
              <a:rPr lang="fr-FR" sz="800" dirty="0">
                <a:solidFill>
                  <a:srgbClr val="495897"/>
                </a:solidFill>
                <a:latin typeface="Proto Grotesk Light" panose="02000000000000000000" pitchFamily="2" charset="0"/>
              </a:rPr>
              <a:t>Mais tu le fais </a:t>
            </a:r>
            <a:br>
              <a:rPr lang="fr-FR" sz="800" dirty="0">
                <a:solidFill>
                  <a:srgbClr val="495897"/>
                </a:solidFill>
                <a:latin typeface="Proto Grotesk Light" panose="02000000000000000000" pitchFamily="2" charset="0"/>
              </a:rPr>
            </a:br>
            <a:r>
              <a:rPr lang="fr-FR" sz="800" dirty="0">
                <a:solidFill>
                  <a:srgbClr val="495897"/>
                </a:solidFill>
                <a:latin typeface="Proto Grotesk Light" panose="02000000000000000000" pitchFamily="2" charset="0"/>
              </a:rPr>
              <a:t>Face cachée par le fard </a:t>
            </a:r>
            <a:br>
              <a:rPr lang="fr-FR" sz="800" dirty="0">
                <a:solidFill>
                  <a:srgbClr val="495897"/>
                </a:solidFill>
                <a:latin typeface="Proto Grotesk Light" panose="02000000000000000000" pitchFamily="2" charset="0"/>
              </a:rPr>
            </a:br>
            <a:r>
              <a:rPr lang="fr-FR" sz="800" dirty="0">
                <a:solidFill>
                  <a:srgbClr val="495897"/>
                </a:solidFill>
                <a:latin typeface="Proto Grotesk Light" panose="02000000000000000000" pitchFamily="2" charset="0"/>
              </a:rPr>
              <a:t>Tu t'éclaires, tu parles fort </a:t>
            </a:r>
          </a:p>
          <a:p>
            <a:r>
              <a:rPr lang="fr-FR" sz="800" dirty="0">
                <a:solidFill>
                  <a:srgbClr val="495897"/>
                </a:solidFill>
                <a:latin typeface="Proto Grotesk Light" panose="02000000000000000000" pitchFamily="2" charset="0"/>
              </a:rPr>
              <a:t>Je t'avais jamais vu le faire </a:t>
            </a:r>
            <a:br>
              <a:rPr lang="fr-FR" sz="800" dirty="0">
                <a:solidFill>
                  <a:srgbClr val="495897"/>
                </a:solidFill>
                <a:latin typeface="Proto Grotesk Light" panose="02000000000000000000" pitchFamily="2" charset="0"/>
              </a:rPr>
            </a:br>
            <a:r>
              <a:rPr lang="fr-FR" sz="800" dirty="0">
                <a:solidFill>
                  <a:srgbClr val="495897"/>
                </a:solidFill>
                <a:latin typeface="Proto Grotesk Light" panose="02000000000000000000" pitchFamily="2" charset="0"/>
              </a:rPr>
              <a:t>Mais tu le fais </a:t>
            </a:r>
          </a:p>
          <a:p>
            <a:r>
              <a:rPr lang="fr-FR" sz="800" dirty="0">
                <a:solidFill>
                  <a:srgbClr val="495897"/>
                </a:solidFill>
                <a:latin typeface="Proto Grotesk Light" panose="02000000000000000000" pitchFamily="2" charset="0"/>
              </a:rPr>
              <a:t>Et vu comme t'es magnétique, tu dois en soulever des mers </a:t>
            </a:r>
            <a:r>
              <a:rPr lang="fr-FR" sz="800" dirty="0" err="1">
                <a:solidFill>
                  <a:srgbClr val="495897"/>
                </a:solidFill>
                <a:latin typeface="Proto Grotesk Light" panose="02000000000000000000" pitchFamily="2" charset="0"/>
              </a:rPr>
              <a:t>Nanna</a:t>
            </a:r>
            <a:r>
              <a:rPr lang="fr-FR" sz="800" dirty="0">
                <a:solidFill>
                  <a:srgbClr val="495897"/>
                </a:solidFill>
                <a:latin typeface="Proto Grotesk Light" panose="02000000000000000000" pitchFamily="2" charset="0"/>
              </a:rPr>
              <a:t> </a:t>
            </a:r>
            <a:br>
              <a:rPr lang="fr-FR" sz="800" dirty="0">
                <a:solidFill>
                  <a:srgbClr val="495897"/>
                </a:solidFill>
                <a:latin typeface="Proto Grotesk Light" panose="02000000000000000000" pitchFamily="2" charset="0"/>
              </a:rPr>
            </a:br>
            <a:r>
              <a:rPr lang="fr-FR" sz="800" dirty="0">
                <a:solidFill>
                  <a:srgbClr val="495897"/>
                </a:solidFill>
                <a:latin typeface="Proto Grotesk Light" panose="02000000000000000000" pitchFamily="2" charset="0"/>
              </a:rPr>
              <a:t>Comment puis-je te soulager du poids des mots ? </a:t>
            </a:r>
            <a:br>
              <a:rPr lang="fr-FR" sz="800" dirty="0">
                <a:solidFill>
                  <a:srgbClr val="495897"/>
                </a:solidFill>
                <a:latin typeface="Proto Grotesk Light" panose="02000000000000000000" pitchFamily="2" charset="0"/>
              </a:rPr>
            </a:br>
            <a:br>
              <a:rPr lang="fr-FR" sz="800" dirty="0">
                <a:solidFill>
                  <a:srgbClr val="495897"/>
                </a:solidFill>
                <a:latin typeface="Proto Grotesk Light" panose="02000000000000000000" pitchFamily="2" charset="0"/>
              </a:rPr>
            </a:br>
            <a:r>
              <a:rPr lang="fr-FR" sz="800" i="1" dirty="0" err="1">
                <a:solidFill>
                  <a:srgbClr val="495897"/>
                </a:solidFill>
                <a:latin typeface="Proto Grotesk Light" panose="02000000000000000000" pitchFamily="2" charset="0"/>
              </a:rPr>
              <a:t>Nanna</a:t>
            </a:r>
            <a:r>
              <a:rPr lang="fr-FR" sz="800" i="1" dirty="0">
                <a:solidFill>
                  <a:srgbClr val="495897"/>
                </a:solidFill>
                <a:latin typeface="Proto Grotesk Light" panose="02000000000000000000" pitchFamily="2" charset="0"/>
              </a:rPr>
              <a:t> je suis assez libre </a:t>
            </a:r>
            <a:br>
              <a:rPr lang="fr-FR" sz="800" i="1" dirty="0">
                <a:solidFill>
                  <a:srgbClr val="495897"/>
                </a:solidFill>
                <a:latin typeface="Proto Grotesk Light" panose="02000000000000000000" pitchFamily="2" charset="0"/>
              </a:rPr>
            </a:br>
            <a:r>
              <a:rPr lang="fr-FR" sz="800" i="1" dirty="0">
                <a:solidFill>
                  <a:srgbClr val="495897"/>
                </a:solidFill>
                <a:latin typeface="Proto Grotesk Light" panose="02000000000000000000" pitchFamily="2" charset="0"/>
              </a:rPr>
              <a:t>S'il faut que tout tourne autour de toi </a:t>
            </a:r>
          </a:p>
          <a:p>
            <a:r>
              <a:rPr lang="fr-FR" sz="800" i="1" dirty="0">
                <a:solidFill>
                  <a:srgbClr val="495897"/>
                </a:solidFill>
                <a:latin typeface="Proto Grotesk Light" panose="02000000000000000000" pitchFamily="2" charset="0"/>
              </a:rPr>
              <a:t>Laisse-moi tourner autour de toi </a:t>
            </a:r>
            <a:br>
              <a:rPr lang="fr-FR" sz="800" i="1" dirty="0">
                <a:solidFill>
                  <a:srgbClr val="495897"/>
                </a:solidFill>
                <a:latin typeface="Proto Grotesk Light" panose="02000000000000000000" pitchFamily="2" charset="0"/>
              </a:rPr>
            </a:br>
            <a:r>
              <a:rPr lang="fr-FR" sz="800" i="1" dirty="0">
                <a:solidFill>
                  <a:srgbClr val="495897"/>
                </a:solidFill>
                <a:latin typeface="Proto Grotesk Light" panose="02000000000000000000" pitchFamily="2" charset="0"/>
              </a:rPr>
              <a:t>Comme un satellite  (x2)</a:t>
            </a:r>
          </a:p>
          <a:p>
            <a:endParaRPr lang="fr-FR" sz="800" i="1" dirty="0">
              <a:solidFill>
                <a:srgbClr val="495897"/>
              </a:solidFill>
              <a:latin typeface="Proto Grotesk Light" panose="02000000000000000000" pitchFamily="2" charset="0"/>
            </a:endParaRPr>
          </a:p>
          <a:p>
            <a:r>
              <a:rPr lang="fr-FR" sz="800" dirty="0">
                <a:solidFill>
                  <a:srgbClr val="495897"/>
                </a:solidFill>
                <a:latin typeface="Proto Grotesk Light" panose="02000000000000000000" pitchFamily="2" charset="0"/>
              </a:rPr>
              <a:t>Rappelle-moi c'était quand Neil Armstrong</a:t>
            </a:r>
            <a:r>
              <a:rPr lang="fr-FR" sz="800" baseline="30000" dirty="0">
                <a:solidFill>
                  <a:srgbClr val="495897"/>
                </a:solidFill>
                <a:latin typeface="Proto Grotesk Light" panose="02000000000000000000" pitchFamily="2" charset="0"/>
              </a:rPr>
              <a:t>3</a:t>
            </a:r>
            <a:r>
              <a:rPr lang="fr-FR" sz="800" dirty="0">
                <a:solidFill>
                  <a:srgbClr val="495897"/>
                </a:solidFill>
                <a:latin typeface="Proto Grotesk Light" panose="02000000000000000000" pitchFamily="2" charset="0"/>
              </a:rPr>
              <a:t> ? </a:t>
            </a:r>
            <a:br>
              <a:rPr lang="fr-FR" sz="800" dirty="0">
                <a:solidFill>
                  <a:srgbClr val="495897"/>
                </a:solidFill>
                <a:latin typeface="Proto Grotesk Light" panose="02000000000000000000" pitchFamily="2" charset="0"/>
              </a:rPr>
            </a:br>
            <a:r>
              <a:rPr lang="fr-FR" sz="800" dirty="0">
                <a:solidFill>
                  <a:srgbClr val="495897"/>
                </a:solidFill>
                <a:latin typeface="Proto Grotesk Light" panose="02000000000000000000" pitchFamily="2" charset="0"/>
              </a:rPr>
              <a:t>Ouais j'ai l'âme sombre et t'as mordu à l'hameçon </a:t>
            </a:r>
            <a:br>
              <a:rPr lang="fr-FR" sz="800" dirty="0">
                <a:solidFill>
                  <a:srgbClr val="495897"/>
                </a:solidFill>
                <a:latin typeface="Proto Grotesk Light" panose="02000000000000000000" pitchFamily="2" charset="0"/>
              </a:rPr>
            </a:br>
            <a:r>
              <a:rPr lang="fr-FR" sz="800" dirty="0">
                <a:solidFill>
                  <a:srgbClr val="495897"/>
                </a:solidFill>
                <a:latin typeface="Proto Grotesk Light" panose="02000000000000000000" pitchFamily="2" charset="0"/>
              </a:rPr>
              <a:t>Ouais on va tous clamser</a:t>
            </a:r>
            <a:r>
              <a:rPr lang="fr-FR" sz="800" baseline="30000" dirty="0">
                <a:solidFill>
                  <a:srgbClr val="495897"/>
                </a:solidFill>
                <a:latin typeface="Proto Grotesk Light" panose="02000000000000000000" pitchFamily="2" charset="0"/>
              </a:rPr>
              <a:t>4</a:t>
            </a:r>
            <a:r>
              <a:rPr lang="fr-FR" sz="800" dirty="0">
                <a:solidFill>
                  <a:srgbClr val="495897"/>
                </a:solidFill>
                <a:latin typeface="Proto Grotesk Light" panose="02000000000000000000" pitchFamily="2" charset="0"/>
              </a:rPr>
              <a:t> j'ai bien retenu la leçon </a:t>
            </a:r>
            <a:br>
              <a:rPr lang="fr-FR" sz="800" dirty="0">
                <a:solidFill>
                  <a:srgbClr val="495897"/>
                </a:solidFill>
                <a:latin typeface="Proto Grotesk Light" panose="02000000000000000000" pitchFamily="2" charset="0"/>
              </a:rPr>
            </a:br>
            <a:r>
              <a:rPr lang="fr-FR" sz="800" dirty="0">
                <a:solidFill>
                  <a:srgbClr val="495897"/>
                </a:solidFill>
                <a:latin typeface="Proto Grotesk Light" panose="02000000000000000000" pitchFamily="2" charset="0"/>
              </a:rPr>
              <a:t>T'es plus Dreamworks</a:t>
            </a:r>
            <a:r>
              <a:rPr lang="fr-FR" sz="800" baseline="30000" dirty="0">
                <a:solidFill>
                  <a:srgbClr val="495897"/>
                </a:solidFill>
                <a:latin typeface="Proto Grotesk Light" panose="02000000000000000000" pitchFamily="2" charset="0"/>
              </a:rPr>
              <a:t>5</a:t>
            </a:r>
            <a:r>
              <a:rPr lang="fr-FR" sz="800" dirty="0">
                <a:solidFill>
                  <a:srgbClr val="495897"/>
                </a:solidFill>
                <a:latin typeface="Proto Grotesk Light" panose="02000000000000000000" pitchFamily="2" charset="0"/>
              </a:rPr>
              <a:t> que les animations </a:t>
            </a:r>
            <a:br>
              <a:rPr lang="fr-FR" sz="800" dirty="0">
                <a:solidFill>
                  <a:srgbClr val="495897"/>
                </a:solidFill>
                <a:latin typeface="Proto Grotesk Light" panose="02000000000000000000" pitchFamily="2" charset="0"/>
              </a:rPr>
            </a:br>
            <a:r>
              <a:rPr lang="fr-FR" sz="800" dirty="0">
                <a:solidFill>
                  <a:srgbClr val="495897"/>
                </a:solidFill>
                <a:latin typeface="Proto Grotesk Light" panose="02000000000000000000" pitchFamily="2" charset="0"/>
              </a:rPr>
              <a:t>Je veux ton corps émacié</a:t>
            </a:r>
            <a:r>
              <a:rPr lang="fr-FR" sz="800" baseline="30000" dirty="0">
                <a:solidFill>
                  <a:srgbClr val="495897"/>
                </a:solidFill>
                <a:latin typeface="Proto Grotesk Light" panose="02000000000000000000" pitchFamily="2" charset="0"/>
              </a:rPr>
              <a:t>6</a:t>
            </a:r>
            <a:r>
              <a:rPr lang="fr-FR" sz="800" dirty="0">
                <a:solidFill>
                  <a:srgbClr val="495897"/>
                </a:solidFill>
                <a:latin typeface="Proto Grotesk Light" panose="02000000000000000000" pitchFamily="2" charset="0"/>
              </a:rPr>
              <a:t> sous mes mains de maçon </a:t>
            </a:r>
            <a:br>
              <a:rPr lang="fr-FR" sz="800" dirty="0">
                <a:solidFill>
                  <a:srgbClr val="495897"/>
                </a:solidFill>
                <a:latin typeface="Proto Grotesk Light" panose="02000000000000000000" pitchFamily="2" charset="0"/>
              </a:rPr>
            </a:br>
            <a:r>
              <a:rPr lang="fr-FR" sz="800" dirty="0">
                <a:solidFill>
                  <a:srgbClr val="495897"/>
                </a:solidFill>
                <a:latin typeface="Proto Grotesk Light" panose="02000000000000000000" pitchFamily="2" charset="0"/>
              </a:rPr>
              <a:t>Je veux que tu me dises que tu m'aimes sans quitter le silence </a:t>
            </a:r>
            <a:br>
              <a:rPr lang="fr-FR" sz="800" dirty="0">
                <a:solidFill>
                  <a:srgbClr val="495897"/>
                </a:solidFill>
                <a:latin typeface="Proto Grotesk Light" panose="02000000000000000000" pitchFamily="2" charset="0"/>
              </a:rPr>
            </a:br>
            <a:r>
              <a:rPr lang="fr-FR" sz="800" dirty="0">
                <a:solidFill>
                  <a:srgbClr val="495897"/>
                </a:solidFill>
                <a:latin typeface="Proto Grotesk Light" panose="02000000000000000000" pitchFamily="2" charset="0"/>
              </a:rPr>
              <a:t>T'es pas frileuse</a:t>
            </a:r>
            <a:r>
              <a:rPr lang="fr-FR" sz="800" baseline="30000" dirty="0">
                <a:solidFill>
                  <a:srgbClr val="495897"/>
                </a:solidFill>
                <a:latin typeface="Proto Grotesk Light" panose="02000000000000000000" pitchFamily="2" charset="0"/>
              </a:rPr>
              <a:t>7</a:t>
            </a:r>
            <a:r>
              <a:rPr lang="fr-FR" sz="800" dirty="0">
                <a:solidFill>
                  <a:srgbClr val="495897"/>
                </a:solidFill>
                <a:latin typeface="Proto Grotesk Light" panose="02000000000000000000" pitchFamily="2" charset="0"/>
              </a:rPr>
              <a:t> c'est comme mes yuns</a:t>
            </a:r>
            <a:r>
              <a:rPr lang="fr-FR" sz="800" baseline="30000" dirty="0">
                <a:solidFill>
                  <a:srgbClr val="495897"/>
                </a:solidFill>
                <a:latin typeface="Proto Grotesk Light" panose="02000000000000000000" pitchFamily="2" charset="0"/>
              </a:rPr>
              <a:t>8</a:t>
            </a:r>
            <a:r>
              <a:rPr lang="fr-FR" sz="800" dirty="0">
                <a:solidFill>
                  <a:srgbClr val="495897"/>
                </a:solidFill>
                <a:latin typeface="Proto Grotesk Light" panose="02000000000000000000" pitchFamily="2" charset="0"/>
              </a:rPr>
              <a:t> en freelance</a:t>
            </a:r>
            <a:r>
              <a:rPr lang="fr-FR" sz="800" baseline="30000" dirty="0">
                <a:solidFill>
                  <a:srgbClr val="495897"/>
                </a:solidFill>
                <a:latin typeface="Proto Grotesk Light" panose="02000000000000000000" pitchFamily="2" charset="0"/>
              </a:rPr>
              <a:t>9</a:t>
            </a:r>
            <a:r>
              <a:rPr lang="fr-FR" sz="800" dirty="0">
                <a:solidFill>
                  <a:srgbClr val="495897"/>
                </a:solidFill>
                <a:latin typeface="Proto Grotesk Light" panose="02000000000000000000" pitchFamily="2" charset="0"/>
              </a:rPr>
              <a:t> </a:t>
            </a:r>
            <a:br>
              <a:rPr lang="fr-FR" sz="800" dirty="0">
                <a:solidFill>
                  <a:srgbClr val="495897"/>
                </a:solidFill>
                <a:latin typeface="Proto Grotesk Light" panose="02000000000000000000" pitchFamily="2" charset="0"/>
              </a:rPr>
            </a:br>
            <a:r>
              <a:rPr lang="fr-FR" sz="800" dirty="0">
                <a:solidFill>
                  <a:srgbClr val="495897"/>
                </a:solidFill>
                <a:latin typeface="Proto Grotesk Light" panose="02000000000000000000" pitchFamily="2" charset="0"/>
              </a:rPr>
              <a:t>Bien avant que je te débauche</a:t>
            </a:r>
            <a:r>
              <a:rPr lang="fr-FR" sz="800" baseline="30000" dirty="0">
                <a:solidFill>
                  <a:srgbClr val="495897"/>
                </a:solidFill>
                <a:latin typeface="Proto Grotesk Light" panose="02000000000000000000" pitchFamily="2" charset="0"/>
              </a:rPr>
              <a:t>10</a:t>
            </a:r>
            <a:r>
              <a:rPr lang="fr-FR" sz="800" dirty="0">
                <a:solidFill>
                  <a:srgbClr val="495897"/>
                </a:solidFill>
                <a:latin typeface="Proto Grotesk Light" panose="02000000000000000000" pitchFamily="2" charset="0"/>
              </a:rPr>
              <a:t>, t'avais humé</a:t>
            </a:r>
            <a:r>
              <a:rPr lang="fr-FR" sz="800" baseline="30000" dirty="0">
                <a:solidFill>
                  <a:srgbClr val="495897"/>
                </a:solidFill>
                <a:latin typeface="Proto Grotesk Light" panose="02000000000000000000" pitchFamily="2" charset="0"/>
              </a:rPr>
              <a:t>11</a:t>
            </a:r>
            <a:r>
              <a:rPr lang="fr-FR" sz="800" dirty="0">
                <a:solidFill>
                  <a:srgbClr val="495897"/>
                </a:solidFill>
                <a:latin typeface="Proto Grotesk Light" panose="02000000000000000000" pitchFamily="2" charset="0"/>
              </a:rPr>
              <a:t> le filon</a:t>
            </a:r>
            <a:r>
              <a:rPr lang="fr-FR" sz="800" baseline="30000" dirty="0">
                <a:solidFill>
                  <a:srgbClr val="495897"/>
                </a:solidFill>
                <a:latin typeface="Proto Grotesk Light" panose="02000000000000000000" pitchFamily="2" charset="0"/>
              </a:rPr>
              <a:t>12</a:t>
            </a:r>
            <a:br>
              <a:rPr lang="fr-FR" sz="800" dirty="0">
                <a:solidFill>
                  <a:srgbClr val="495897"/>
                </a:solidFill>
                <a:latin typeface="Proto Grotesk Light" panose="02000000000000000000" pitchFamily="2" charset="0"/>
              </a:rPr>
            </a:br>
            <a:r>
              <a:rPr lang="fr-FR" sz="800" dirty="0">
                <a:solidFill>
                  <a:srgbClr val="495897"/>
                </a:solidFill>
                <a:latin typeface="Proto Grotesk Light" panose="02000000000000000000" pitchFamily="2" charset="0"/>
              </a:rPr>
              <a:t>Viens zoner</a:t>
            </a:r>
            <a:r>
              <a:rPr lang="fr-FR" sz="800" baseline="30000" dirty="0">
                <a:solidFill>
                  <a:srgbClr val="495897"/>
                </a:solidFill>
                <a:latin typeface="Proto Grotesk Light" panose="02000000000000000000" pitchFamily="2" charset="0"/>
              </a:rPr>
              <a:t>13</a:t>
            </a:r>
            <a:r>
              <a:rPr lang="fr-FR" sz="800" dirty="0">
                <a:solidFill>
                  <a:srgbClr val="495897"/>
                </a:solidFill>
                <a:latin typeface="Proto Grotesk Light" panose="02000000000000000000" pitchFamily="2" charset="0"/>
              </a:rPr>
              <a:t> dans ma navette </a:t>
            </a:r>
            <a:br>
              <a:rPr lang="fr-FR" sz="800" dirty="0">
                <a:solidFill>
                  <a:srgbClr val="495897"/>
                </a:solidFill>
                <a:latin typeface="Proto Grotesk Light" panose="02000000000000000000" pitchFamily="2" charset="0"/>
              </a:rPr>
            </a:br>
            <a:r>
              <a:rPr lang="fr-FR" sz="800" dirty="0">
                <a:solidFill>
                  <a:srgbClr val="495897"/>
                </a:solidFill>
                <a:latin typeface="Proto Grotesk Light" panose="02000000000000000000" pitchFamily="2" charset="0"/>
              </a:rPr>
              <a:t>Premier tour est gratuit </a:t>
            </a:r>
            <a:br>
              <a:rPr lang="fr-FR" sz="800" dirty="0">
                <a:solidFill>
                  <a:srgbClr val="495897"/>
                </a:solidFill>
                <a:latin typeface="Proto Grotesk Light" panose="02000000000000000000" pitchFamily="2" charset="0"/>
              </a:rPr>
            </a:br>
            <a:r>
              <a:rPr lang="fr-FR" sz="800" dirty="0">
                <a:solidFill>
                  <a:srgbClr val="495897"/>
                </a:solidFill>
                <a:latin typeface="Proto Grotesk Light" panose="02000000000000000000" pitchFamily="2" charset="0"/>
              </a:rPr>
              <a:t>Si tu veux craquer ton allumette </a:t>
            </a:r>
            <a:br>
              <a:rPr lang="fr-FR" sz="800" dirty="0">
                <a:solidFill>
                  <a:srgbClr val="495897"/>
                </a:solidFill>
                <a:latin typeface="Proto Grotesk Light" panose="02000000000000000000" pitchFamily="2" charset="0"/>
              </a:rPr>
            </a:br>
            <a:r>
              <a:rPr lang="fr-FR" sz="800" dirty="0">
                <a:solidFill>
                  <a:srgbClr val="495897"/>
                </a:solidFill>
                <a:latin typeface="Proto Grotesk Light" panose="02000000000000000000" pitchFamily="2" charset="0"/>
              </a:rPr>
              <a:t>On ouvrira les vitres</a:t>
            </a:r>
          </a:p>
          <a:p>
            <a:r>
              <a:rPr lang="fr-FR" sz="800" dirty="0">
                <a:solidFill>
                  <a:srgbClr val="495897"/>
                </a:solidFill>
                <a:latin typeface="Proto Grotesk Light" panose="02000000000000000000" pitchFamily="2" charset="0"/>
              </a:rPr>
              <a:t>On se taille</a:t>
            </a:r>
            <a:r>
              <a:rPr lang="fr-FR" sz="800" baseline="30000" dirty="0">
                <a:solidFill>
                  <a:srgbClr val="495897"/>
                </a:solidFill>
                <a:latin typeface="Proto Grotesk Light" panose="02000000000000000000" pitchFamily="2" charset="0"/>
              </a:rPr>
              <a:t>14</a:t>
            </a:r>
            <a:endParaRPr lang="fr-FR" sz="800" dirty="0">
              <a:solidFill>
                <a:srgbClr val="495897"/>
              </a:solidFill>
              <a:latin typeface="Proto Grotesk Light" panose="02000000000000000000" pitchFamily="2" charset="0"/>
            </a:endParaRPr>
          </a:p>
          <a:p>
            <a:r>
              <a:rPr lang="fr-FR" sz="800" dirty="0">
                <a:solidFill>
                  <a:srgbClr val="495897"/>
                </a:solidFill>
                <a:latin typeface="Proto Grotesk Light" panose="02000000000000000000" pitchFamily="2" charset="0"/>
              </a:rPr>
              <a:t>On ira voir le satellite…</a:t>
            </a:r>
          </a:p>
          <a:p>
            <a:r>
              <a:rPr lang="fr-FR" sz="800" dirty="0">
                <a:solidFill>
                  <a:srgbClr val="495897"/>
                </a:solidFill>
                <a:latin typeface="Proto Grotesk Light" panose="02000000000000000000" pitchFamily="2" charset="0"/>
              </a:rPr>
              <a:t>On s'enflamme </a:t>
            </a:r>
            <a:br>
              <a:rPr lang="fr-FR" sz="800" dirty="0">
                <a:solidFill>
                  <a:srgbClr val="495897"/>
                </a:solidFill>
                <a:latin typeface="Proto Grotesk Light" panose="02000000000000000000" pitchFamily="2" charset="0"/>
              </a:rPr>
            </a:br>
            <a:r>
              <a:rPr lang="fr-FR" sz="800" dirty="0">
                <a:solidFill>
                  <a:srgbClr val="495897"/>
                </a:solidFill>
                <a:latin typeface="Proto Grotesk Light" panose="02000000000000000000" pitchFamily="2" charset="0"/>
              </a:rPr>
              <a:t>Devant le soleil comme Icare</a:t>
            </a:r>
            <a:r>
              <a:rPr lang="fr-FR" sz="800" baseline="30000" dirty="0">
                <a:solidFill>
                  <a:srgbClr val="495897"/>
                </a:solidFill>
                <a:latin typeface="Proto Grotesk Light" panose="02000000000000000000" pitchFamily="2" charset="0"/>
              </a:rPr>
              <a:t>15</a:t>
            </a:r>
            <a:br>
              <a:rPr lang="fr-FR" sz="800" dirty="0">
                <a:solidFill>
                  <a:srgbClr val="495897"/>
                </a:solidFill>
                <a:latin typeface="Proto Grotesk Light" panose="02000000000000000000" pitchFamily="2" charset="0"/>
              </a:rPr>
            </a:br>
            <a:br>
              <a:rPr lang="fr-FR" sz="800" dirty="0">
                <a:solidFill>
                  <a:srgbClr val="495897"/>
                </a:solidFill>
                <a:latin typeface="Proto Grotesk Light" panose="02000000000000000000" pitchFamily="2" charset="0"/>
              </a:rPr>
            </a:br>
            <a:r>
              <a:rPr lang="fr-FR" sz="800" dirty="0">
                <a:solidFill>
                  <a:srgbClr val="495897"/>
                </a:solidFill>
                <a:latin typeface="Proto Grotesk Light" panose="02000000000000000000" pitchFamily="2" charset="0"/>
              </a:rPr>
              <a:t>Elle m'a dit « Non, non » </a:t>
            </a:r>
            <a:br>
              <a:rPr lang="fr-FR" sz="800" dirty="0">
                <a:solidFill>
                  <a:srgbClr val="495897"/>
                </a:solidFill>
                <a:latin typeface="Proto Grotesk Light" panose="02000000000000000000" pitchFamily="2" charset="0"/>
              </a:rPr>
            </a:br>
            <a:r>
              <a:rPr lang="fr-FR" sz="800" dirty="0">
                <a:solidFill>
                  <a:srgbClr val="495897"/>
                </a:solidFill>
                <a:latin typeface="Proto Grotesk Light" panose="02000000000000000000" pitchFamily="2" charset="0"/>
              </a:rPr>
              <a:t>N-A-2N-A </a:t>
            </a:r>
            <a:br>
              <a:rPr lang="fr-FR" sz="800" dirty="0">
                <a:solidFill>
                  <a:srgbClr val="495897"/>
                </a:solidFill>
                <a:latin typeface="Proto Grotesk Light" panose="02000000000000000000" pitchFamily="2" charset="0"/>
              </a:rPr>
            </a:br>
            <a:r>
              <a:rPr lang="fr-FR" sz="800" dirty="0">
                <a:solidFill>
                  <a:srgbClr val="495897"/>
                </a:solidFill>
                <a:latin typeface="Proto Grotesk Light" panose="02000000000000000000" pitchFamily="2" charset="0"/>
              </a:rPr>
              <a:t>Elle bat des ailes </a:t>
            </a:r>
            <a:br>
              <a:rPr lang="fr-FR" sz="800" dirty="0">
                <a:solidFill>
                  <a:srgbClr val="495897"/>
                </a:solidFill>
                <a:latin typeface="Proto Grotesk Light" panose="02000000000000000000" pitchFamily="2" charset="0"/>
              </a:rPr>
            </a:br>
            <a:r>
              <a:rPr lang="fr-FR" sz="800" dirty="0">
                <a:solidFill>
                  <a:srgbClr val="495897"/>
                </a:solidFill>
                <a:latin typeface="Proto Grotesk Light" panose="02000000000000000000" pitchFamily="2" charset="0"/>
              </a:rPr>
              <a:t>Elle m'a dit « Non, non »</a:t>
            </a:r>
            <a:br>
              <a:rPr lang="fr-FR" sz="800" dirty="0">
                <a:solidFill>
                  <a:srgbClr val="495897"/>
                </a:solidFill>
                <a:latin typeface="Proto Grotesk Light" panose="02000000000000000000" pitchFamily="2" charset="0"/>
              </a:rPr>
            </a:br>
            <a:r>
              <a:rPr lang="fr-FR" sz="800" dirty="0">
                <a:solidFill>
                  <a:srgbClr val="495897"/>
                </a:solidFill>
                <a:latin typeface="Proto Grotesk Light" panose="02000000000000000000" pitchFamily="2" charset="0"/>
              </a:rPr>
              <a:t>Elle m'a dit « Non, non »</a:t>
            </a:r>
            <a:br>
              <a:rPr lang="fr-FR" sz="800" dirty="0">
                <a:solidFill>
                  <a:srgbClr val="495897"/>
                </a:solidFill>
                <a:latin typeface="Proto Grotesk Light" panose="02000000000000000000" pitchFamily="2" charset="0"/>
              </a:rPr>
            </a:br>
            <a:r>
              <a:rPr lang="fr-FR" sz="800" dirty="0">
                <a:solidFill>
                  <a:srgbClr val="495897"/>
                </a:solidFill>
                <a:latin typeface="Proto Grotesk Light" panose="02000000000000000000" pitchFamily="2" charset="0"/>
              </a:rPr>
              <a:t>N-A-2N-A</a:t>
            </a:r>
            <a:br>
              <a:rPr lang="fr-FR" sz="800" dirty="0">
                <a:solidFill>
                  <a:srgbClr val="495897"/>
                </a:solidFill>
                <a:latin typeface="Proto Grotesk Light" panose="02000000000000000000" pitchFamily="2" charset="0"/>
              </a:rPr>
            </a:br>
            <a:r>
              <a:rPr lang="fr-FR" sz="800" dirty="0">
                <a:solidFill>
                  <a:srgbClr val="495897"/>
                </a:solidFill>
                <a:latin typeface="Proto Grotesk Light" panose="02000000000000000000" pitchFamily="2" charset="0"/>
              </a:rPr>
              <a:t>Elle bat des ailes </a:t>
            </a:r>
            <a:br>
              <a:rPr lang="fr-FR" sz="800" dirty="0">
                <a:solidFill>
                  <a:srgbClr val="495897"/>
                </a:solidFill>
                <a:latin typeface="Proto Grotesk Light" panose="02000000000000000000" pitchFamily="2" charset="0"/>
              </a:rPr>
            </a:br>
            <a:r>
              <a:rPr lang="fr-FR" sz="800" dirty="0">
                <a:solidFill>
                  <a:srgbClr val="495897"/>
                </a:solidFill>
                <a:latin typeface="Proto Grotesk Light" panose="02000000000000000000" pitchFamily="2" charset="0"/>
              </a:rPr>
              <a:t>Elle m'a dit « Non, non »</a:t>
            </a:r>
            <a:br>
              <a:rPr lang="fr-FR" sz="800" dirty="0">
                <a:solidFill>
                  <a:srgbClr val="495897"/>
                </a:solidFill>
                <a:latin typeface="Proto Grotesk Light" panose="02000000000000000000" pitchFamily="2" charset="0"/>
              </a:rPr>
            </a:br>
            <a:br>
              <a:rPr lang="fr-FR" sz="800" dirty="0">
                <a:solidFill>
                  <a:srgbClr val="495897"/>
                </a:solidFill>
                <a:latin typeface="Proto Grotesk Light" panose="02000000000000000000" pitchFamily="2" charset="0"/>
              </a:rPr>
            </a:br>
            <a:r>
              <a:rPr lang="fr-FR" sz="800" dirty="0" err="1">
                <a:solidFill>
                  <a:srgbClr val="495897"/>
                </a:solidFill>
                <a:latin typeface="Proto Grotesk Light" panose="02000000000000000000" pitchFamily="2" charset="0"/>
              </a:rPr>
              <a:t>Nanna</a:t>
            </a:r>
            <a:r>
              <a:rPr lang="fr-FR" sz="800" dirty="0">
                <a:solidFill>
                  <a:srgbClr val="495897"/>
                </a:solidFill>
                <a:latin typeface="Proto Grotesk Light" panose="02000000000000000000" pitchFamily="2" charset="0"/>
              </a:rPr>
              <a:t>, fais vite </a:t>
            </a:r>
            <a:br>
              <a:rPr lang="fr-FR" sz="800" dirty="0">
                <a:solidFill>
                  <a:srgbClr val="495897"/>
                </a:solidFill>
                <a:latin typeface="Proto Grotesk Light" panose="02000000000000000000" pitchFamily="2" charset="0"/>
              </a:rPr>
            </a:br>
            <a:r>
              <a:rPr lang="fr-FR" sz="800" dirty="0">
                <a:solidFill>
                  <a:srgbClr val="495897"/>
                </a:solidFill>
                <a:latin typeface="Proto Grotesk Light" panose="02000000000000000000" pitchFamily="2" charset="0"/>
              </a:rPr>
              <a:t>J'ai la Full Moon Fever</a:t>
            </a:r>
            <a:r>
              <a:rPr lang="fr-FR" sz="800" baseline="30000" dirty="0">
                <a:solidFill>
                  <a:srgbClr val="495897"/>
                </a:solidFill>
                <a:latin typeface="Proto Grotesk Light" panose="02000000000000000000" pitchFamily="2" charset="0"/>
              </a:rPr>
              <a:t>16</a:t>
            </a:r>
            <a:r>
              <a:rPr lang="fr-FR" sz="800" dirty="0">
                <a:solidFill>
                  <a:srgbClr val="495897"/>
                </a:solidFill>
                <a:latin typeface="Proto Grotesk Light" panose="02000000000000000000" pitchFamily="2" charset="0"/>
              </a:rPr>
              <a:t> </a:t>
            </a:r>
            <a:br>
              <a:rPr lang="fr-FR" sz="800" dirty="0">
                <a:solidFill>
                  <a:srgbClr val="495897"/>
                </a:solidFill>
                <a:latin typeface="Proto Grotesk Light" panose="02000000000000000000" pitchFamily="2" charset="0"/>
              </a:rPr>
            </a:br>
            <a:r>
              <a:rPr lang="fr-FR" sz="800" dirty="0">
                <a:solidFill>
                  <a:srgbClr val="495897"/>
                </a:solidFill>
                <a:latin typeface="Proto Grotesk Light" panose="02000000000000000000" pitchFamily="2" charset="0"/>
              </a:rPr>
              <a:t>T'étais qu'un visage dans la foule </a:t>
            </a:r>
            <a:br>
              <a:rPr lang="fr-FR" sz="800" dirty="0">
                <a:solidFill>
                  <a:srgbClr val="495897"/>
                </a:solidFill>
                <a:latin typeface="Proto Grotesk Light" panose="02000000000000000000" pitchFamily="2" charset="0"/>
              </a:rPr>
            </a:br>
            <a:r>
              <a:rPr lang="fr-FR" sz="800" dirty="0">
                <a:solidFill>
                  <a:srgbClr val="495897"/>
                </a:solidFill>
                <a:latin typeface="Proto Grotesk Light" panose="02000000000000000000" pitchFamily="2" charset="0"/>
              </a:rPr>
              <a:t>Puis... Boom ! Figé </a:t>
            </a:r>
          </a:p>
          <a:p>
            <a:r>
              <a:rPr lang="fr-FR" sz="800" dirty="0" err="1">
                <a:solidFill>
                  <a:srgbClr val="495897"/>
                </a:solidFill>
                <a:latin typeface="Proto Grotesk Light" panose="02000000000000000000" pitchFamily="2" charset="0"/>
              </a:rPr>
              <a:t>Nanna</a:t>
            </a:r>
            <a:r>
              <a:rPr lang="fr-FR" sz="800" dirty="0">
                <a:solidFill>
                  <a:srgbClr val="495897"/>
                </a:solidFill>
                <a:latin typeface="Proto Grotesk Light" panose="02000000000000000000" pitchFamily="2" charset="0"/>
              </a:rPr>
              <a:t>, fais vite </a:t>
            </a:r>
            <a:br>
              <a:rPr lang="fr-FR" sz="800" dirty="0">
                <a:solidFill>
                  <a:srgbClr val="495897"/>
                </a:solidFill>
                <a:latin typeface="Proto Grotesk Light" panose="02000000000000000000" pitchFamily="2" charset="0"/>
              </a:rPr>
            </a:br>
            <a:r>
              <a:rPr lang="fr-FR" sz="800" dirty="0">
                <a:solidFill>
                  <a:srgbClr val="495897"/>
                </a:solidFill>
                <a:latin typeface="Proto Grotesk Light" panose="02000000000000000000" pitchFamily="2" charset="0"/>
              </a:rPr>
              <a:t>J'ai la Full Moon Fever </a:t>
            </a:r>
            <a:br>
              <a:rPr lang="fr-FR" sz="800" dirty="0">
                <a:solidFill>
                  <a:srgbClr val="495897"/>
                </a:solidFill>
                <a:latin typeface="Proto Grotesk Light" panose="02000000000000000000" pitchFamily="2" charset="0"/>
              </a:rPr>
            </a:br>
            <a:r>
              <a:rPr lang="fr-FR" sz="800" dirty="0">
                <a:solidFill>
                  <a:srgbClr val="495897"/>
                </a:solidFill>
                <a:latin typeface="Proto Grotesk Light" panose="02000000000000000000" pitchFamily="2" charset="0"/>
              </a:rPr>
              <a:t>T'étais qu'un visage dans la foule </a:t>
            </a:r>
            <a:br>
              <a:rPr lang="fr-FR" sz="800" dirty="0">
                <a:solidFill>
                  <a:srgbClr val="495897"/>
                </a:solidFill>
                <a:latin typeface="Proto Grotesk Light" panose="02000000000000000000" pitchFamily="2" charset="0"/>
              </a:rPr>
            </a:br>
            <a:r>
              <a:rPr lang="fr-FR" sz="800" dirty="0">
                <a:solidFill>
                  <a:srgbClr val="495897"/>
                </a:solidFill>
                <a:latin typeface="Proto Grotesk Light" panose="02000000000000000000" pitchFamily="2" charset="0"/>
              </a:rPr>
              <a:t>Puis... Boom ! Figé </a:t>
            </a:r>
          </a:p>
          <a:p>
            <a:endParaRPr lang="fr-FR" sz="800" dirty="0">
              <a:solidFill>
                <a:srgbClr val="495897"/>
              </a:solidFill>
              <a:latin typeface="Proto Grotesk Light" panose="02000000000000000000" pitchFamily="2" charset="0"/>
            </a:endParaRPr>
          </a:p>
          <a:p>
            <a:r>
              <a:rPr lang="fr-FR" sz="800" i="1" dirty="0">
                <a:solidFill>
                  <a:srgbClr val="495897"/>
                </a:solidFill>
                <a:latin typeface="Proto Grotesk Light" panose="02000000000000000000" pitchFamily="2" charset="0"/>
              </a:rPr>
              <a:t>Refrain (x4)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979B4AEF-908E-FA40-873A-07CECC5D7AFC}"/>
              </a:ext>
            </a:extLst>
          </p:cNvPr>
          <p:cNvSpPr txBox="1"/>
          <p:nvPr/>
        </p:nvSpPr>
        <p:spPr>
          <a:xfrm>
            <a:off x="2286000" y="1273410"/>
            <a:ext cx="4330932" cy="12695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100" b="1" dirty="0" err="1">
                <a:solidFill>
                  <a:srgbClr val="495897"/>
                </a:solidFill>
                <a:latin typeface="Proto Grotesk" panose="02000000000000000000" pitchFamily="2" charset="0"/>
              </a:rPr>
              <a:t>Nanna</a:t>
            </a:r>
            <a:endParaRPr lang="fr-FR" sz="3600" b="1" dirty="0">
              <a:solidFill>
                <a:srgbClr val="495897"/>
              </a:solidFill>
              <a:latin typeface="Proto Grotesk" panose="02000000000000000000" pitchFamily="2" charset="0"/>
            </a:endParaRPr>
          </a:p>
          <a:p>
            <a:r>
              <a:rPr lang="fr-FR" sz="2250" b="1" dirty="0">
                <a:solidFill>
                  <a:srgbClr val="495897"/>
                </a:solidFill>
                <a:latin typeface="Proto Grotesk" panose="02000000000000000000" pitchFamily="2" charset="0"/>
              </a:rPr>
              <a:t>Fils </a:t>
            </a:r>
            <a:r>
              <a:rPr lang="fr-FR" sz="2250" b="1" dirty="0" err="1">
                <a:solidFill>
                  <a:srgbClr val="495897"/>
                </a:solidFill>
                <a:latin typeface="Proto Grotesk" panose="02000000000000000000" pitchFamily="2" charset="0"/>
              </a:rPr>
              <a:t>Cara</a:t>
            </a:r>
            <a:r>
              <a:rPr lang="fr-FR" sz="2250" b="1" dirty="0">
                <a:solidFill>
                  <a:srgbClr val="495897"/>
                </a:solidFill>
                <a:latin typeface="Proto Grotesk" panose="02000000000000000000" pitchFamily="2" charset="0"/>
              </a:rPr>
              <a:t> 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5C24A12A-6703-4546-84B6-7A8679606609}"/>
              </a:ext>
            </a:extLst>
          </p:cNvPr>
          <p:cNvSpPr txBox="1"/>
          <p:nvPr/>
        </p:nvSpPr>
        <p:spPr>
          <a:xfrm>
            <a:off x="238183" y="5494295"/>
            <a:ext cx="1789400" cy="3431709"/>
          </a:xfrm>
          <a:prstGeom prst="rect">
            <a:avLst/>
          </a:prstGeom>
          <a:solidFill>
            <a:srgbClr val="495897"/>
          </a:solidFill>
        </p:spPr>
        <p:txBody>
          <a:bodyPr wrap="square" rtlCol="0">
            <a:spAutoFit/>
          </a:bodyPr>
          <a:lstStyle/>
          <a:p>
            <a:r>
              <a:rPr lang="fr-FR" sz="700" dirty="0">
                <a:solidFill>
                  <a:schemeClr val="bg1"/>
                </a:solidFill>
                <a:latin typeface="Proto Grotesk Light" panose="02000000000000000000" pitchFamily="50" charset="0"/>
              </a:rPr>
              <a:t>1. </a:t>
            </a:r>
            <a:r>
              <a:rPr lang="fr-FR" sz="700" b="1" dirty="0">
                <a:solidFill>
                  <a:schemeClr val="bg1"/>
                </a:solidFill>
                <a:latin typeface="Proto Grotesk Light" panose="02000000000000000000" pitchFamily="50" charset="0"/>
              </a:rPr>
              <a:t>Le </a:t>
            </a:r>
            <a:r>
              <a:rPr lang="fr-FR" sz="700" b="1" dirty="0" err="1">
                <a:solidFill>
                  <a:schemeClr val="bg1"/>
                </a:solidFill>
                <a:latin typeface="Proto Grotesk Light" panose="02000000000000000000" pitchFamily="50" charset="0"/>
              </a:rPr>
              <a:t>mojo</a:t>
            </a:r>
            <a:r>
              <a:rPr lang="fr-FR" sz="700" b="1" dirty="0">
                <a:solidFill>
                  <a:schemeClr val="bg1"/>
                </a:solidFill>
                <a:latin typeface="Proto Grotesk Light" panose="02000000000000000000" pitchFamily="50" charset="0"/>
              </a:rPr>
              <a:t> </a:t>
            </a:r>
            <a:r>
              <a:rPr lang="fr-FR" sz="700" dirty="0">
                <a:solidFill>
                  <a:schemeClr val="bg1"/>
                </a:solidFill>
                <a:latin typeface="Proto Grotesk Light" panose="02000000000000000000" pitchFamily="50" charset="0"/>
              </a:rPr>
              <a:t>(</a:t>
            </a:r>
            <a:r>
              <a:rPr lang="fr-FR" sz="700" dirty="0" err="1">
                <a:solidFill>
                  <a:schemeClr val="bg1"/>
                </a:solidFill>
                <a:latin typeface="Proto Grotesk Light" panose="02000000000000000000" pitchFamily="50" charset="0"/>
              </a:rPr>
              <a:t>fam</a:t>
            </a:r>
            <a:r>
              <a:rPr lang="fr-FR" sz="700" dirty="0">
                <a:solidFill>
                  <a:schemeClr val="bg1"/>
                </a:solidFill>
                <a:latin typeface="Proto Grotesk Light" panose="02000000000000000000" pitchFamily="50" charset="0"/>
              </a:rPr>
              <a:t>.) : charme, chance dans tout ce qu’on entreprend.</a:t>
            </a:r>
          </a:p>
          <a:p>
            <a:r>
              <a:rPr lang="fr-FR" sz="700" dirty="0">
                <a:solidFill>
                  <a:schemeClr val="bg1"/>
                </a:solidFill>
                <a:latin typeface="Proto Grotesk Light" panose="02000000000000000000" pitchFamily="50" charset="0"/>
              </a:rPr>
              <a:t>2. </a:t>
            </a:r>
            <a:r>
              <a:rPr lang="fr-FR" sz="700" b="1" dirty="0">
                <a:solidFill>
                  <a:schemeClr val="bg1"/>
                </a:solidFill>
                <a:latin typeface="Proto Grotesk Light" panose="02000000000000000000" pitchFamily="50" charset="0"/>
              </a:rPr>
              <a:t>Une slow mo’ danse</a:t>
            </a:r>
            <a:r>
              <a:rPr lang="fr-FR" sz="700" dirty="0">
                <a:solidFill>
                  <a:schemeClr val="bg1"/>
                </a:solidFill>
                <a:latin typeface="Proto Grotesk Light" panose="02000000000000000000" pitchFamily="50" charset="0"/>
              </a:rPr>
              <a:t> : danse au ralenti.</a:t>
            </a:r>
          </a:p>
          <a:p>
            <a:r>
              <a:rPr lang="fr-FR" sz="700" dirty="0">
                <a:solidFill>
                  <a:schemeClr val="bg1"/>
                </a:solidFill>
                <a:latin typeface="Proto Grotesk Light" panose="02000000000000000000" pitchFamily="50" charset="0"/>
              </a:rPr>
              <a:t>3. </a:t>
            </a:r>
            <a:r>
              <a:rPr lang="fr-FR" sz="700" b="1" dirty="0">
                <a:solidFill>
                  <a:schemeClr val="bg1"/>
                </a:solidFill>
                <a:latin typeface="Proto Grotesk Light" panose="02000000000000000000" pitchFamily="50" charset="0"/>
              </a:rPr>
              <a:t>Neil Armstrong</a:t>
            </a:r>
            <a:r>
              <a:rPr lang="fr-FR" sz="700" dirty="0">
                <a:solidFill>
                  <a:schemeClr val="bg1"/>
                </a:solidFill>
                <a:latin typeface="Proto Grotesk Light" panose="02000000000000000000" pitchFamily="50" charset="0"/>
              </a:rPr>
              <a:t> : premier homme à avoir marché sur la Lune le 21 juillet 1969.</a:t>
            </a:r>
          </a:p>
          <a:p>
            <a:r>
              <a:rPr lang="fr-FR" sz="700" dirty="0">
                <a:solidFill>
                  <a:schemeClr val="bg1"/>
                </a:solidFill>
                <a:latin typeface="Proto Grotesk Light" panose="02000000000000000000" pitchFamily="50" charset="0"/>
              </a:rPr>
              <a:t>4. </a:t>
            </a:r>
            <a:r>
              <a:rPr lang="fr-FR" sz="700" b="1" dirty="0" err="1">
                <a:solidFill>
                  <a:schemeClr val="bg1"/>
                </a:solidFill>
                <a:latin typeface="Proto Grotesk Light" panose="02000000000000000000" pitchFamily="50" charset="0"/>
              </a:rPr>
              <a:t>Clasmer</a:t>
            </a:r>
            <a:r>
              <a:rPr lang="fr-FR" sz="700" b="1" dirty="0">
                <a:solidFill>
                  <a:schemeClr val="bg1"/>
                </a:solidFill>
                <a:latin typeface="Proto Grotesk Light" panose="02000000000000000000" pitchFamily="50" charset="0"/>
              </a:rPr>
              <a:t> (</a:t>
            </a:r>
            <a:r>
              <a:rPr lang="fr-FR" sz="700" b="1" dirty="0" err="1">
                <a:solidFill>
                  <a:schemeClr val="bg1"/>
                </a:solidFill>
                <a:latin typeface="Proto Grotesk Light" panose="02000000000000000000" pitchFamily="50" charset="0"/>
              </a:rPr>
              <a:t>fam</a:t>
            </a:r>
            <a:r>
              <a:rPr lang="fr-FR" sz="700" b="1" dirty="0">
                <a:solidFill>
                  <a:schemeClr val="bg1"/>
                </a:solidFill>
                <a:latin typeface="Proto Grotesk Light" panose="02000000000000000000" pitchFamily="50" charset="0"/>
              </a:rPr>
              <a:t>.) </a:t>
            </a:r>
            <a:r>
              <a:rPr lang="fr-FR" sz="700" dirty="0">
                <a:solidFill>
                  <a:schemeClr val="bg1"/>
                </a:solidFill>
                <a:latin typeface="Proto Grotesk Light" panose="02000000000000000000" pitchFamily="50" charset="0"/>
              </a:rPr>
              <a:t>: mourir.</a:t>
            </a:r>
          </a:p>
          <a:p>
            <a:r>
              <a:rPr lang="fr-FR" sz="700" dirty="0">
                <a:solidFill>
                  <a:schemeClr val="bg1"/>
                </a:solidFill>
                <a:latin typeface="Proto Grotesk Light" panose="02000000000000000000" pitchFamily="50" charset="0"/>
              </a:rPr>
              <a:t>5. </a:t>
            </a:r>
            <a:r>
              <a:rPr lang="fr-FR" sz="700" b="1" dirty="0" err="1">
                <a:solidFill>
                  <a:schemeClr val="bg1"/>
                </a:solidFill>
                <a:latin typeface="Proto Grotesk Light" panose="02000000000000000000" pitchFamily="50" charset="0"/>
              </a:rPr>
              <a:t>DreamWorks</a:t>
            </a:r>
            <a:r>
              <a:rPr lang="fr-FR" sz="700" b="1" dirty="0">
                <a:solidFill>
                  <a:schemeClr val="bg1"/>
                </a:solidFill>
                <a:latin typeface="Proto Grotesk Light" panose="02000000000000000000" pitchFamily="50" charset="0"/>
              </a:rPr>
              <a:t> </a:t>
            </a:r>
            <a:r>
              <a:rPr lang="fr-FR" sz="700" dirty="0">
                <a:solidFill>
                  <a:schemeClr val="bg1"/>
                </a:solidFill>
                <a:latin typeface="Proto Grotesk Light" panose="02000000000000000000" pitchFamily="50" charset="0"/>
              </a:rPr>
              <a:t>: société américaine de production de films et séries d’animation.</a:t>
            </a:r>
          </a:p>
          <a:p>
            <a:r>
              <a:rPr lang="fr-FR" sz="700" dirty="0">
                <a:solidFill>
                  <a:schemeClr val="bg1"/>
                </a:solidFill>
                <a:latin typeface="Proto Grotesk Light" panose="02000000000000000000" pitchFamily="50" charset="0"/>
              </a:rPr>
              <a:t>6. </a:t>
            </a:r>
            <a:r>
              <a:rPr lang="fr-FR" sz="700" b="1" dirty="0">
                <a:solidFill>
                  <a:schemeClr val="bg1"/>
                </a:solidFill>
                <a:latin typeface="Proto Grotesk Light" panose="02000000000000000000" pitchFamily="50" charset="0"/>
              </a:rPr>
              <a:t>Émacié</a:t>
            </a:r>
            <a:r>
              <a:rPr lang="fr-FR" sz="700" dirty="0">
                <a:solidFill>
                  <a:schemeClr val="bg1"/>
                </a:solidFill>
                <a:latin typeface="Proto Grotesk Light" panose="02000000000000000000" pitchFamily="50" charset="0"/>
              </a:rPr>
              <a:t> : amaigri.</a:t>
            </a:r>
          </a:p>
          <a:p>
            <a:r>
              <a:rPr lang="fr-FR" sz="700" dirty="0">
                <a:solidFill>
                  <a:schemeClr val="bg1"/>
                </a:solidFill>
                <a:latin typeface="Proto Grotesk Light" panose="02000000000000000000" pitchFamily="50" charset="0"/>
              </a:rPr>
              <a:t>7. </a:t>
            </a:r>
            <a:r>
              <a:rPr lang="fr-FR" sz="700" b="1" dirty="0">
                <a:solidFill>
                  <a:schemeClr val="bg1"/>
                </a:solidFill>
                <a:latin typeface="Proto Grotesk Light" panose="02000000000000000000" pitchFamily="50" charset="0"/>
              </a:rPr>
              <a:t>Frileux</a:t>
            </a:r>
            <a:r>
              <a:rPr lang="fr-FR" sz="700" dirty="0">
                <a:solidFill>
                  <a:schemeClr val="bg1"/>
                </a:solidFill>
                <a:latin typeface="Proto Grotesk Light" panose="02000000000000000000" pitchFamily="50" charset="0"/>
              </a:rPr>
              <a:t> : (ici) peureux, timide.</a:t>
            </a:r>
          </a:p>
          <a:p>
            <a:r>
              <a:rPr lang="fr-FR" sz="700" dirty="0">
                <a:solidFill>
                  <a:schemeClr val="bg1"/>
                </a:solidFill>
                <a:latin typeface="Proto Grotesk Light" panose="02000000000000000000" pitchFamily="50" charset="0"/>
              </a:rPr>
              <a:t>8. </a:t>
            </a:r>
            <a:r>
              <a:rPr lang="fr-FR" sz="700" b="1" dirty="0">
                <a:solidFill>
                  <a:schemeClr val="bg1"/>
                </a:solidFill>
                <a:latin typeface="Proto Grotesk Light" panose="02000000000000000000" pitchFamily="50" charset="0"/>
              </a:rPr>
              <a:t>Un </a:t>
            </a:r>
            <a:r>
              <a:rPr lang="fr-FR" sz="700" b="1" dirty="0" err="1">
                <a:solidFill>
                  <a:schemeClr val="bg1"/>
                </a:solidFill>
                <a:latin typeface="Proto Grotesk Light" panose="02000000000000000000" pitchFamily="50" charset="0"/>
              </a:rPr>
              <a:t>yun</a:t>
            </a:r>
            <a:r>
              <a:rPr lang="fr-FR" sz="700" b="1" dirty="0">
                <a:solidFill>
                  <a:schemeClr val="bg1"/>
                </a:solidFill>
                <a:latin typeface="Proto Grotesk Light" panose="02000000000000000000" pitchFamily="50" charset="0"/>
              </a:rPr>
              <a:t> </a:t>
            </a:r>
            <a:r>
              <a:rPr lang="fr-FR" sz="700" dirty="0">
                <a:solidFill>
                  <a:schemeClr val="bg1"/>
                </a:solidFill>
                <a:latin typeface="Proto Grotesk Light" panose="02000000000000000000" pitchFamily="50" charset="0"/>
              </a:rPr>
              <a:t>(</a:t>
            </a:r>
            <a:r>
              <a:rPr lang="fr-FR" sz="700" dirty="0" err="1">
                <a:solidFill>
                  <a:schemeClr val="bg1"/>
                </a:solidFill>
                <a:latin typeface="Proto Grotesk Light" panose="02000000000000000000" pitchFamily="50" charset="0"/>
              </a:rPr>
              <a:t>fam</a:t>
            </a:r>
            <a:r>
              <a:rPr lang="fr-FR" sz="700" dirty="0">
                <a:solidFill>
                  <a:schemeClr val="bg1"/>
                </a:solidFill>
                <a:latin typeface="Proto Grotesk Light" panose="02000000000000000000" pitchFamily="50" charset="0"/>
              </a:rPr>
              <a:t>.) : un jeûne, une privation volontaire de nourriture.</a:t>
            </a:r>
          </a:p>
          <a:p>
            <a:r>
              <a:rPr lang="fr-FR" sz="700" dirty="0">
                <a:solidFill>
                  <a:schemeClr val="bg1"/>
                </a:solidFill>
                <a:latin typeface="Proto Grotesk Light" panose="02000000000000000000" pitchFamily="50" charset="0"/>
              </a:rPr>
              <a:t>9. </a:t>
            </a:r>
            <a:r>
              <a:rPr lang="fr-FR" sz="700" b="1" dirty="0">
                <a:solidFill>
                  <a:schemeClr val="bg1"/>
                </a:solidFill>
                <a:latin typeface="Proto Grotesk Light" panose="02000000000000000000" pitchFamily="50" charset="0"/>
              </a:rPr>
              <a:t>En freelance</a:t>
            </a:r>
            <a:r>
              <a:rPr lang="fr-FR" sz="700" dirty="0">
                <a:solidFill>
                  <a:schemeClr val="bg1"/>
                </a:solidFill>
                <a:latin typeface="Proto Grotesk Light" panose="02000000000000000000" pitchFamily="50" charset="0"/>
              </a:rPr>
              <a:t> : de manière indépendante.</a:t>
            </a:r>
          </a:p>
          <a:p>
            <a:r>
              <a:rPr lang="fr-FR" sz="700" dirty="0">
                <a:solidFill>
                  <a:schemeClr val="bg1"/>
                </a:solidFill>
                <a:latin typeface="Proto Grotesk Light" panose="02000000000000000000" pitchFamily="50" charset="0"/>
              </a:rPr>
              <a:t>10. </a:t>
            </a:r>
            <a:r>
              <a:rPr lang="fr-FR" sz="700" b="1" dirty="0">
                <a:solidFill>
                  <a:schemeClr val="bg1"/>
                </a:solidFill>
                <a:latin typeface="Proto Grotesk Light" panose="02000000000000000000" pitchFamily="50" charset="0"/>
              </a:rPr>
              <a:t>Débaucher</a:t>
            </a:r>
            <a:r>
              <a:rPr lang="fr-FR" sz="700" dirty="0">
                <a:solidFill>
                  <a:schemeClr val="bg1"/>
                </a:solidFill>
                <a:latin typeface="Proto Grotesk Light" panose="02000000000000000000" pitchFamily="50" charset="0"/>
              </a:rPr>
              <a:t> : pousser quelqu’un vers les plaisirs de l’amour, dévergonder.</a:t>
            </a:r>
          </a:p>
          <a:p>
            <a:r>
              <a:rPr lang="fr-FR" sz="700" dirty="0">
                <a:solidFill>
                  <a:schemeClr val="bg1"/>
                </a:solidFill>
                <a:latin typeface="Proto Grotesk Light" panose="02000000000000000000" pitchFamily="50" charset="0"/>
              </a:rPr>
              <a:t>11. </a:t>
            </a:r>
            <a:r>
              <a:rPr lang="fr-FR" sz="700" b="1" dirty="0">
                <a:solidFill>
                  <a:schemeClr val="bg1"/>
                </a:solidFill>
                <a:latin typeface="Proto Grotesk Light" panose="02000000000000000000" pitchFamily="50" charset="0"/>
              </a:rPr>
              <a:t>Humer</a:t>
            </a:r>
            <a:r>
              <a:rPr lang="fr-FR" sz="700" dirty="0">
                <a:solidFill>
                  <a:schemeClr val="bg1"/>
                </a:solidFill>
                <a:latin typeface="Proto Grotesk Light" panose="02000000000000000000" pitchFamily="50" charset="0"/>
              </a:rPr>
              <a:t> : sentir.</a:t>
            </a:r>
          </a:p>
          <a:p>
            <a:r>
              <a:rPr lang="fr-FR" sz="700" dirty="0">
                <a:solidFill>
                  <a:schemeClr val="bg1"/>
                </a:solidFill>
                <a:latin typeface="Proto Grotesk Light" panose="02000000000000000000" pitchFamily="50" charset="0"/>
              </a:rPr>
              <a:t>12. </a:t>
            </a:r>
            <a:r>
              <a:rPr lang="fr-FR" sz="700" b="1" dirty="0">
                <a:solidFill>
                  <a:schemeClr val="bg1"/>
                </a:solidFill>
                <a:latin typeface="Proto Grotesk Light" panose="02000000000000000000" pitchFamily="50" charset="0"/>
              </a:rPr>
              <a:t>Un filon (</a:t>
            </a:r>
            <a:r>
              <a:rPr lang="fr-FR" sz="700" b="1" dirty="0" err="1">
                <a:solidFill>
                  <a:schemeClr val="bg1"/>
                </a:solidFill>
                <a:latin typeface="Proto Grotesk Light" panose="02000000000000000000" pitchFamily="50" charset="0"/>
              </a:rPr>
              <a:t>fam</a:t>
            </a:r>
            <a:r>
              <a:rPr lang="fr-FR" sz="700" b="1" dirty="0">
                <a:solidFill>
                  <a:schemeClr val="bg1"/>
                </a:solidFill>
                <a:latin typeface="Proto Grotesk Light" panose="02000000000000000000" pitchFamily="50" charset="0"/>
              </a:rPr>
              <a:t>.) </a:t>
            </a:r>
            <a:r>
              <a:rPr lang="fr-FR" sz="700" dirty="0">
                <a:solidFill>
                  <a:schemeClr val="bg1"/>
                </a:solidFill>
                <a:latin typeface="Proto Grotesk Light" panose="02000000000000000000" pitchFamily="50" charset="0"/>
              </a:rPr>
              <a:t>: une bonne place, une situation lucrative.</a:t>
            </a:r>
          </a:p>
          <a:p>
            <a:r>
              <a:rPr lang="fr-FR" sz="700" dirty="0">
                <a:solidFill>
                  <a:schemeClr val="bg1"/>
                </a:solidFill>
                <a:latin typeface="Proto Grotesk Light" panose="02000000000000000000" pitchFamily="50" charset="0"/>
              </a:rPr>
              <a:t>13. </a:t>
            </a:r>
            <a:r>
              <a:rPr lang="fr-FR" sz="700" b="1" dirty="0">
                <a:solidFill>
                  <a:schemeClr val="bg1"/>
                </a:solidFill>
                <a:latin typeface="Proto Grotesk Light" panose="02000000000000000000" pitchFamily="50" charset="0"/>
              </a:rPr>
              <a:t>Zoner </a:t>
            </a:r>
            <a:r>
              <a:rPr lang="fr-FR" sz="700" dirty="0">
                <a:solidFill>
                  <a:schemeClr val="bg1"/>
                </a:solidFill>
                <a:latin typeface="Proto Grotesk Light" panose="02000000000000000000" pitchFamily="50" charset="0"/>
              </a:rPr>
              <a:t>(</a:t>
            </a:r>
            <a:r>
              <a:rPr lang="fr-FR" sz="700" dirty="0" err="1">
                <a:solidFill>
                  <a:schemeClr val="bg1"/>
                </a:solidFill>
                <a:latin typeface="Proto Grotesk Light" panose="02000000000000000000" pitchFamily="50" charset="0"/>
              </a:rPr>
              <a:t>fam</a:t>
            </a:r>
            <a:r>
              <a:rPr lang="fr-FR" sz="700" dirty="0">
                <a:solidFill>
                  <a:schemeClr val="bg1"/>
                </a:solidFill>
                <a:latin typeface="Proto Grotesk Light" panose="02000000000000000000" pitchFamily="50" charset="0"/>
              </a:rPr>
              <a:t>.) : traîner sans but.</a:t>
            </a:r>
          </a:p>
          <a:p>
            <a:r>
              <a:rPr lang="fr-FR" sz="700" dirty="0">
                <a:solidFill>
                  <a:schemeClr val="bg1"/>
                </a:solidFill>
                <a:latin typeface="Proto Grotesk Light" panose="02000000000000000000" pitchFamily="50" charset="0"/>
              </a:rPr>
              <a:t>14. </a:t>
            </a:r>
            <a:r>
              <a:rPr lang="fr-FR" sz="700" b="1" dirty="0">
                <a:solidFill>
                  <a:schemeClr val="bg1"/>
                </a:solidFill>
                <a:latin typeface="Proto Grotesk Light" panose="02000000000000000000" pitchFamily="50" charset="0"/>
              </a:rPr>
              <a:t>Se tailler </a:t>
            </a:r>
            <a:r>
              <a:rPr lang="fr-FR" sz="700" dirty="0">
                <a:solidFill>
                  <a:schemeClr val="bg1"/>
                </a:solidFill>
                <a:latin typeface="Proto Grotesk Light" panose="02000000000000000000" pitchFamily="50" charset="0"/>
              </a:rPr>
              <a:t>(</a:t>
            </a:r>
            <a:r>
              <a:rPr lang="fr-FR" sz="700" dirty="0" err="1">
                <a:solidFill>
                  <a:schemeClr val="bg1"/>
                </a:solidFill>
                <a:latin typeface="Proto Grotesk Light" panose="02000000000000000000" pitchFamily="50" charset="0"/>
              </a:rPr>
              <a:t>fam</a:t>
            </a:r>
            <a:r>
              <a:rPr lang="fr-FR" sz="700" dirty="0">
                <a:solidFill>
                  <a:schemeClr val="bg1"/>
                </a:solidFill>
                <a:latin typeface="Proto Grotesk Light" panose="02000000000000000000" pitchFamily="50" charset="0"/>
              </a:rPr>
              <a:t>.) : partir.</a:t>
            </a:r>
          </a:p>
          <a:p>
            <a:r>
              <a:rPr lang="fr-FR" sz="700" dirty="0">
                <a:solidFill>
                  <a:schemeClr val="bg1"/>
                </a:solidFill>
                <a:latin typeface="Proto Grotesk Light" panose="02000000000000000000" pitchFamily="50" charset="0"/>
              </a:rPr>
              <a:t>15. </a:t>
            </a:r>
            <a:r>
              <a:rPr lang="fr-FR" sz="700" b="1" dirty="0">
                <a:solidFill>
                  <a:schemeClr val="bg1"/>
                </a:solidFill>
                <a:latin typeface="Proto Grotesk Light" panose="02000000000000000000" pitchFamily="50" charset="0"/>
              </a:rPr>
              <a:t>Icare</a:t>
            </a:r>
            <a:r>
              <a:rPr lang="fr-FR" sz="700" dirty="0">
                <a:solidFill>
                  <a:schemeClr val="bg1"/>
                </a:solidFill>
                <a:latin typeface="Proto Grotesk Light" panose="02000000000000000000" pitchFamily="50" charset="0"/>
              </a:rPr>
              <a:t> : personnage de la mythologie grecque qui s’est brûlé les ailes en s’approchant trop du soleil.</a:t>
            </a:r>
          </a:p>
          <a:p>
            <a:r>
              <a:rPr lang="fr-FR" sz="700" dirty="0">
                <a:solidFill>
                  <a:schemeClr val="bg1"/>
                </a:solidFill>
                <a:latin typeface="Proto Grotesk Light" panose="02000000000000000000" pitchFamily="50" charset="0"/>
              </a:rPr>
              <a:t>16. </a:t>
            </a:r>
            <a:r>
              <a:rPr lang="fr-FR" sz="700" b="1" dirty="0">
                <a:solidFill>
                  <a:schemeClr val="bg1"/>
                </a:solidFill>
                <a:latin typeface="Proto Grotesk Light" panose="02000000000000000000" pitchFamily="50" charset="0"/>
              </a:rPr>
              <a:t>Full Moon Fever </a:t>
            </a:r>
            <a:r>
              <a:rPr lang="fr-FR" sz="700" dirty="0">
                <a:solidFill>
                  <a:schemeClr val="bg1"/>
                </a:solidFill>
                <a:latin typeface="Proto Grotesk Light" panose="02000000000000000000" pitchFamily="50" charset="0"/>
              </a:rPr>
              <a:t>: (la fièvre de la pleine lune) référence à un album du chanteur américain Tom Petty.</a:t>
            </a:r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id="{955C5316-5EB7-0D46-B2AE-4D3BD5F5734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4869137">
            <a:off x="932930" y="2670562"/>
            <a:ext cx="1131959" cy="1210825"/>
          </a:xfrm>
          <a:prstGeom prst="rect">
            <a:avLst/>
          </a:prstGeom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66B8E713-1F74-B94C-AD4C-6E2A309100BB}"/>
              </a:ext>
            </a:extLst>
          </p:cNvPr>
          <p:cNvSpPr txBox="1"/>
          <p:nvPr/>
        </p:nvSpPr>
        <p:spPr>
          <a:xfrm>
            <a:off x="238183" y="3267701"/>
            <a:ext cx="1784572" cy="2123658"/>
          </a:xfrm>
          <a:prstGeom prst="rect">
            <a:avLst/>
          </a:prstGeom>
          <a:solidFill>
            <a:srgbClr val="DA3471">
              <a:alpha val="15000"/>
            </a:srgbClr>
          </a:solidFill>
        </p:spPr>
        <p:txBody>
          <a:bodyPr wrap="square" rtlCol="0">
            <a:spAutoFit/>
          </a:bodyPr>
          <a:lstStyle/>
          <a:p>
            <a:endParaRPr lang="fr-FR" sz="1350" b="1" dirty="0">
              <a:solidFill>
                <a:srgbClr val="DA3471"/>
              </a:solidFill>
              <a:latin typeface="Proto Grotesk" panose="02000000000000000000" pitchFamily="2" charset="0"/>
            </a:endParaRPr>
          </a:p>
          <a:p>
            <a:r>
              <a:rPr lang="fr-FR" sz="1350" b="1" dirty="0">
                <a:solidFill>
                  <a:srgbClr val="DA3471"/>
                </a:solidFill>
                <a:latin typeface="Proto Grotesk" panose="02000000000000000000" pitchFamily="2" charset="0"/>
              </a:rPr>
              <a:t>Biographie</a:t>
            </a:r>
          </a:p>
          <a:p>
            <a:r>
              <a:rPr lang="fr-FR" sz="750" dirty="0">
                <a:solidFill>
                  <a:srgbClr val="DA3471"/>
                </a:solidFill>
                <a:latin typeface="Proto Grotesk" panose="02000000000000000000" pitchFamily="2" charset="0"/>
              </a:rPr>
              <a:t>Originaire de Saint-Étienne, enfant d’immigrés italiens, ancien ouvrier… Fils </a:t>
            </a:r>
            <a:r>
              <a:rPr lang="fr-FR" sz="750" dirty="0" err="1">
                <a:solidFill>
                  <a:srgbClr val="DA3471"/>
                </a:solidFill>
                <a:latin typeface="Proto Grotesk" panose="02000000000000000000" pitchFamily="2" charset="0"/>
              </a:rPr>
              <a:t>Cara</a:t>
            </a:r>
            <a:r>
              <a:rPr lang="fr-FR" sz="750" dirty="0">
                <a:solidFill>
                  <a:srgbClr val="DA3471"/>
                </a:solidFill>
                <a:latin typeface="Proto Grotesk" panose="02000000000000000000" pitchFamily="2" charset="0"/>
              </a:rPr>
              <a:t> a un univers bien à lui, loin des codes du rap actuel. Il est influencé par le rock anglais, la chanson française et le rap américain et qualifie lui-même sa musique d’hybride.</a:t>
            </a:r>
          </a:p>
          <a:p>
            <a:r>
              <a:rPr lang="fr-FR" sz="750" dirty="0">
                <a:solidFill>
                  <a:srgbClr val="DA3471"/>
                </a:solidFill>
                <a:latin typeface="Proto Grotesk" panose="02000000000000000000" pitchFamily="2" charset="0"/>
              </a:rPr>
              <a:t>Son premier album, </a:t>
            </a:r>
            <a:r>
              <a:rPr lang="fr-FR" sz="750" i="1" dirty="0">
                <a:solidFill>
                  <a:srgbClr val="DA3471"/>
                </a:solidFill>
                <a:latin typeface="Proto Grotesk" panose="02000000000000000000" pitchFamily="2" charset="0"/>
              </a:rPr>
              <a:t>Volume</a:t>
            </a:r>
            <a:r>
              <a:rPr lang="fr-FR" sz="750" dirty="0">
                <a:solidFill>
                  <a:srgbClr val="DA3471"/>
                </a:solidFill>
                <a:latin typeface="Proto Grotesk" panose="02000000000000000000" pitchFamily="2" charset="0"/>
              </a:rPr>
              <a:t>, mêle phrasé poétique et argot urbain, culture populaire et culture noble…</a:t>
            </a:r>
          </a:p>
          <a:p>
            <a:r>
              <a:rPr lang="fr-FR" sz="750" dirty="0">
                <a:solidFill>
                  <a:srgbClr val="DA3471"/>
                </a:solidFill>
                <a:latin typeface="Proto Grotesk" panose="02000000000000000000" pitchFamily="2" charset="0"/>
              </a:rPr>
              <a:t>Site officiel de l’artiste : https://www.instagram.com/fils.cara/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EBDBCB5F-3491-3548-A702-A05F140C9E36}"/>
              </a:ext>
            </a:extLst>
          </p:cNvPr>
          <p:cNvSpPr txBox="1"/>
          <p:nvPr/>
        </p:nvSpPr>
        <p:spPr>
          <a:xfrm>
            <a:off x="2216150" y="8839200"/>
            <a:ext cx="4400782" cy="200055"/>
          </a:xfrm>
          <a:prstGeom prst="rect">
            <a:avLst/>
          </a:prstGeom>
          <a:solidFill>
            <a:srgbClr val="495897"/>
          </a:solidFill>
        </p:spPr>
        <p:txBody>
          <a:bodyPr wrap="square" rtlCol="0">
            <a:spAutoFit/>
          </a:bodyPr>
          <a:lstStyle/>
          <a:p>
            <a:r>
              <a:rPr lang="en-US" sz="700" dirty="0">
                <a:solidFill>
                  <a:schemeClr val="bg1"/>
                </a:solidFill>
                <a:latin typeface="Proto Grotesk" panose="02000000000000000000" pitchFamily="2" charset="0"/>
              </a:rPr>
              <a:t>© </a:t>
            </a:r>
            <a:r>
              <a:rPr lang="en-US" sz="700" dirty="0" err="1">
                <a:solidFill>
                  <a:schemeClr val="bg1"/>
                </a:solidFill>
                <a:latin typeface="Proto Grotesk" panose="02000000000000000000" pitchFamily="2" charset="0"/>
              </a:rPr>
              <a:t>Microqlima</a:t>
            </a:r>
            <a:endParaRPr lang="fr-FR" sz="700" dirty="0">
              <a:solidFill>
                <a:schemeClr val="bg1"/>
              </a:solidFill>
              <a:latin typeface="Proto Grotesk" panose="02000000000000000000" pitchFamily="2" charset="0"/>
            </a:endParaRPr>
          </a:p>
        </p:txBody>
      </p:sp>
      <p:sp>
        <p:nvSpPr>
          <p:cNvPr id="2" name="ZoneTexte 1"/>
          <p:cNvSpPr txBox="1"/>
          <p:nvPr/>
        </p:nvSpPr>
        <p:spPr>
          <a:xfrm rot="16200000">
            <a:off x="-279501" y="7116865"/>
            <a:ext cx="737808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00" dirty="0">
                <a:solidFill>
                  <a:srgbClr val="6770B1"/>
                </a:solidFill>
              </a:rPr>
              <a:t>Marjolaine </a:t>
            </a:r>
            <a:r>
              <a:rPr lang="fr-FR" sz="500" dirty="0" err="1">
                <a:solidFill>
                  <a:srgbClr val="6770B1"/>
                </a:solidFill>
              </a:rPr>
              <a:t>Pierré</a:t>
            </a:r>
            <a:endParaRPr lang="fr-FR" sz="500" dirty="0">
              <a:solidFill>
                <a:srgbClr val="6770B1"/>
              </a:solidFill>
            </a:endParaRP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248DBDBC-3793-4543-97EA-BB58A45D6E01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/>
          <a:stretch>
            <a:fillRect/>
          </a:stretch>
        </p:blipFill>
        <p:spPr>
          <a:xfrm rot="4856733">
            <a:off x="5199536" y="7623672"/>
            <a:ext cx="1323493" cy="1228340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83" y="1066442"/>
            <a:ext cx="1782000" cy="178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61480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2624"/>
            <a:ext cx="6858000" cy="9700752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DCF9718A-EF7A-2349-B1E9-4ACA9F47F451}"/>
              </a:ext>
            </a:extLst>
          </p:cNvPr>
          <p:cNvSpPr txBox="1"/>
          <p:nvPr/>
        </p:nvSpPr>
        <p:spPr>
          <a:xfrm>
            <a:off x="2043952" y="796067"/>
            <a:ext cx="326566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900" b="1" dirty="0" err="1">
                <a:solidFill>
                  <a:srgbClr val="495897">
                    <a:alpha val="55000"/>
                  </a:srgbClr>
                </a:solidFill>
                <a:latin typeface="Proto Grotesk" panose="02000000000000000000" pitchFamily="2" charset="0"/>
              </a:rPr>
              <a:t>Nanna</a:t>
            </a:r>
            <a:r>
              <a:rPr lang="fr-FR" sz="1900" b="1" dirty="0">
                <a:solidFill>
                  <a:srgbClr val="495897">
                    <a:alpha val="55000"/>
                  </a:srgbClr>
                </a:solidFill>
                <a:latin typeface="Proto Grotesk" panose="02000000000000000000" pitchFamily="2" charset="0"/>
              </a:rPr>
              <a:t> </a:t>
            </a:r>
            <a:r>
              <a:rPr lang="fr-FR" sz="1100" b="1" dirty="0">
                <a:solidFill>
                  <a:srgbClr val="495897">
                    <a:alpha val="55000"/>
                  </a:srgbClr>
                </a:solidFill>
                <a:latin typeface="Proto Grotesk" panose="02000000000000000000" pitchFamily="2" charset="0"/>
              </a:rPr>
              <a:t>Fils </a:t>
            </a:r>
            <a:r>
              <a:rPr lang="fr-FR" sz="1100" b="1" dirty="0" err="1">
                <a:solidFill>
                  <a:srgbClr val="495897">
                    <a:alpha val="55000"/>
                  </a:srgbClr>
                </a:solidFill>
                <a:latin typeface="Proto Grotesk" panose="02000000000000000000" pitchFamily="2" charset="0"/>
              </a:rPr>
              <a:t>Cara</a:t>
            </a:r>
            <a:endParaRPr lang="fr-FR" sz="1100" b="1" dirty="0">
              <a:solidFill>
                <a:srgbClr val="495897">
                  <a:alpha val="55000"/>
                </a:srgbClr>
              </a:solidFill>
              <a:latin typeface="Proto Grotesk" panose="02000000000000000000" pitchFamily="2" charset="0"/>
            </a:endParaRPr>
          </a:p>
          <a:p>
            <a:endParaRPr lang="fr-FR" sz="1100" b="1" dirty="0">
              <a:solidFill>
                <a:srgbClr val="495897">
                  <a:alpha val="55000"/>
                </a:srgbClr>
              </a:solidFill>
              <a:latin typeface="Proto Grotesk" panose="02000000000000000000" pitchFamily="2" charset="0"/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F23B1BC1-EE33-7547-B534-841688DD2F1F}"/>
              </a:ext>
            </a:extLst>
          </p:cNvPr>
          <p:cNvSpPr txBox="1"/>
          <p:nvPr/>
        </p:nvSpPr>
        <p:spPr>
          <a:xfrm>
            <a:off x="1083730" y="1428684"/>
            <a:ext cx="540730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100" b="1" dirty="0">
                <a:solidFill>
                  <a:srgbClr val="DA3471"/>
                </a:solidFill>
                <a:latin typeface="Proto Grotesk" panose="02000000000000000000" pitchFamily="2" charset="0"/>
              </a:rPr>
              <a:t>La rencontre amoureuse, la séduction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EAE4A591-2B1B-1349-AD08-71D3FAE0E979}"/>
              </a:ext>
            </a:extLst>
          </p:cNvPr>
          <p:cNvSpPr txBox="1"/>
          <p:nvPr/>
        </p:nvSpPr>
        <p:spPr>
          <a:xfrm>
            <a:off x="273551" y="2345649"/>
            <a:ext cx="3494351" cy="1245808"/>
          </a:xfrm>
          <a:prstGeom prst="rect">
            <a:avLst/>
          </a:prstGeom>
          <a:noFill/>
          <a:ln w="38100">
            <a:solidFill>
              <a:srgbClr val="DA3471">
                <a:alpha val="25000"/>
              </a:srgbClr>
            </a:solidFill>
          </a:ln>
        </p:spPr>
        <p:txBody>
          <a:bodyPr wrap="square" lIns="180000" tIns="180000" rIns="180000" bIns="180000" rtlCol="0">
            <a:spAutoFit/>
          </a:bodyPr>
          <a:lstStyle/>
          <a:p>
            <a:pPr>
              <a:spcAft>
                <a:spcPts val="400"/>
              </a:spcAft>
            </a:pPr>
            <a:r>
              <a:rPr lang="fr-FR" sz="1500" b="1" dirty="0">
                <a:solidFill>
                  <a:srgbClr val="DA3471"/>
                </a:solidFill>
                <a:latin typeface="Proto Grotesk" panose="02000000000000000000" pitchFamily="2" charset="0"/>
              </a:rPr>
              <a:t>Mise en route</a:t>
            </a:r>
          </a:p>
          <a:p>
            <a:r>
              <a:rPr lang="fr-FR" sz="1300" i="1" dirty="0">
                <a:solidFill>
                  <a:srgbClr val="DA3471"/>
                </a:solidFill>
                <a:latin typeface="Proto Grotesk" panose="02000000000000000000" pitchFamily="2" charset="0"/>
              </a:rPr>
              <a:t>Pour vous, quelles sont les caractéristiques de la musique rap ?</a:t>
            </a:r>
          </a:p>
          <a:p>
            <a:r>
              <a:rPr lang="fr-FR" sz="1300" i="1" dirty="0">
                <a:solidFill>
                  <a:srgbClr val="495897"/>
                </a:solidFill>
                <a:latin typeface="Proto Grotesk" panose="02000000000000000000" pitchFamily="2" charset="0"/>
              </a:rPr>
              <a:t>Mise en commun.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C8A4ECC1-9F69-9C47-B290-0EFDD84CC303}"/>
              </a:ext>
            </a:extLst>
          </p:cNvPr>
          <p:cNvSpPr txBox="1"/>
          <p:nvPr/>
        </p:nvSpPr>
        <p:spPr>
          <a:xfrm>
            <a:off x="3490484" y="2363516"/>
            <a:ext cx="260204" cy="323165"/>
          </a:xfrm>
          <a:prstGeom prst="rect">
            <a:avLst/>
          </a:prstGeom>
          <a:solidFill>
            <a:srgbClr val="DA3471">
              <a:alpha val="25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500" b="1" dirty="0">
                <a:solidFill>
                  <a:schemeClr val="bg1"/>
                </a:solidFill>
                <a:latin typeface="Proto Grotesk" panose="02000000000000000000" pitchFamily="2" charset="0"/>
              </a:rPr>
              <a:t>1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87F3DF4F-93B9-A940-B5DA-9CE7D19C3728}"/>
              </a:ext>
            </a:extLst>
          </p:cNvPr>
          <p:cNvSpPr txBox="1"/>
          <p:nvPr/>
        </p:nvSpPr>
        <p:spPr>
          <a:xfrm>
            <a:off x="269826" y="3758025"/>
            <a:ext cx="3498076" cy="3446411"/>
          </a:xfrm>
          <a:prstGeom prst="rect">
            <a:avLst/>
          </a:prstGeom>
          <a:noFill/>
          <a:ln w="38100">
            <a:solidFill>
              <a:srgbClr val="DA3471">
                <a:alpha val="25000"/>
              </a:srgbClr>
            </a:solidFill>
          </a:ln>
        </p:spPr>
        <p:txBody>
          <a:bodyPr wrap="square" lIns="180000" tIns="180000" rIns="180000" bIns="180000" rtlCol="0">
            <a:spAutoFit/>
          </a:bodyPr>
          <a:lstStyle/>
          <a:p>
            <a:pPr>
              <a:spcAft>
                <a:spcPts val="400"/>
              </a:spcAft>
            </a:pPr>
            <a:r>
              <a:rPr lang="fr-FR" sz="1500" b="1" dirty="0">
                <a:solidFill>
                  <a:srgbClr val="DA3471"/>
                </a:solidFill>
                <a:latin typeface="Proto Grotesk" panose="02000000000000000000" pitchFamily="2" charset="0"/>
              </a:rPr>
              <a:t>Découverte de la chanson</a:t>
            </a:r>
          </a:p>
          <a:p>
            <a:r>
              <a:rPr lang="fr-FR" sz="1300" i="1" dirty="0">
                <a:solidFill>
                  <a:srgbClr val="495897"/>
                </a:solidFill>
                <a:latin typeface="Proto Grotesk" panose="02000000000000000000" pitchFamily="2" charset="0"/>
              </a:rPr>
              <a:t>Écouter les 30 premières secondes de la chanson.</a:t>
            </a:r>
          </a:p>
          <a:p>
            <a:r>
              <a:rPr lang="fr-FR" sz="1300" i="1" dirty="0">
                <a:solidFill>
                  <a:srgbClr val="DA3471"/>
                </a:solidFill>
                <a:latin typeface="Proto Grotesk" panose="02000000000000000000" pitchFamily="2" charset="0"/>
              </a:rPr>
              <a:t>D’après ce que vous venez de dire sur le rap, considérez-vous que cette chanson appartienne à ce style de musique ? Pourquoi ?</a:t>
            </a:r>
          </a:p>
          <a:p>
            <a:r>
              <a:rPr lang="fr-FR" sz="1300" i="1" dirty="0">
                <a:solidFill>
                  <a:srgbClr val="495897"/>
                </a:solidFill>
                <a:latin typeface="Proto Grotesk" panose="02000000000000000000" pitchFamily="2" charset="0"/>
              </a:rPr>
              <a:t>Mise en commun. (Expliquer que Fils </a:t>
            </a:r>
            <a:r>
              <a:rPr lang="fr-FR" sz="1300" i="1" dirty="0" err="1">
                <a:solidFill>
                  <a:srgbClr val="495897"/>
                </a:solidFill>
                <a:latin typeface="Proto Grotesk" panose="02000000000000000000" pitchFamily="2" charset="0"/>
              </a:rPr>
              <a:t>Cara</a:t>
            </a:r>
            <a:r>
              <a:rPr lang="fr-FR" sz="1300" i="1" dirty="0">
                <a:solidFill>
                  <a:srgbClr val="495897"/>
                </a:solidFill>
                <a:latin typeface="Proto Grotesk" panose="02000000000000000000" pitchFamily="2" charset="0"/>
              </a:rPr>
              <a:t> est considéré comme un rappeur.)</a:t>
            </a:r>
          </a:p>
          <a:p>
            <a:endParaRPr lang="fr-FR" sz="1300" i="1" dirty="0">
              <a:solidFill>
                <a:srgbClr val="495897"/>
              </a:solidFill>
              <a:latin typeface="Proto Grotesk" panose="02000000000000000000" pitchFamily="2" charset="0"/>
            </a:endParaRPr>
          </a:p>
          <a:p>
            <a:r>
              <a:rPr lang="fr-FR" sz="1300" i="1" dirty="0">
                <a:solidFill>
                  <a:srgbClr val="495897"/>
                </a:solidFill>
                <a:latin typeface="Proto Grotesk" panose="02000000000000000000" pitchFamily="2" charset="0"/>
              </a:rPr>
              <a:t>Avec les paroles :</a:t>
            </a:r>
          </a:p>
          <a:p>
            <a:r>
              <a:rPr lang="fr-FR" sz="1300" i="1" dirty="0">
                <a:solidFill>
                  <a:srgbClr val="DA3471"/>
                </a:solidFill>
                <a:latin typeface="Proto Grotesk" panose="02000000000000000000" pitchFamily="2" charset="0"/>
              </a:rPr>
              <a:t>Quelle est la relation entre le chanteur et </a:t>
            </a:r>
            <a:r>
              <a:rPr lang="fr-FR" sz="1300" i="1" dirty="0" err="1">
                <a:solidFill>
                  <a:srgbClr val="DA3471"/>
                </a:solidFill>
                <a:latin typeface="Proto Grotesk" panose="02000000000000000000" pitchFamily="2" charset="0"/>
              </a:rPr>
              <a:t>Nanna</a:t>
            </a:r>
            <a:r>
              <a:rPr lang="fr-FR" sz="1300" i="1" dirty="0">
                <a:solidFill>
                  <a:srgbClr val="DA3471"/>
                </a:solidFill>
                <a:latin typeface="Proto Grotesk" panose="02000000000000000000" pitchFamily="2" charset="0"/>
              </a:rPr>
              <a:t>, la jeune femme décrite ? Qui cherche à séduire qui ? Est-ce que cette personne se laisse séduire facilement ?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F6882648-4A70-7347-8841-F94075F60CA3}"/>
              </a:ext>
            </a:extLst>
          </p:cNvPr>
          <p:cNvSpPr txBox="1"/>
          <p:nvPr/>
        </p:nvSpPr>
        <p:spPr>
          <a:xfrm>
            <a:off x="3494231" y="3777075"/>
            <a:ext cx="261712" cy="313846"/>
          </a:xfrm>
          <a:prstGeom prst="rect">
            <a:avLst/>
          </a:prstGeom>
          <a:solidFill>
            <a:srgbClr val="DA3471">
              <a:alpha val="25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500" b="1" dirty="0">
                <a:solidFill>
                  <a:schemeClr val="bg1"/>
                </a:solidFill>
                <a:latin typeface="Proto Grotesk" panose="02000000000000000000" pitchFamily="2" charset="0"/>
              </a:rPr>
              <a:t>2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3FD62B50-71DE-9D4C-9AFB-FAB391761146}"/>
              </a:ext>
            </a:extLst>
          </p:cNvPr>
          <p:cNvSpPr txBox="1"/>
          <p:nvPr/>
        </p:nvSpPr>
        <p:spPr>
          <a:xfrm>
            <a:off x="3886207" y="2362901"/>
            <a:ext cx="2722125" cy="2246082"/>
          </a:xfrm>
          <a:prstGeom prst="rect">
            <a:avLst/>
          </a:prstGeom>
          <a:noFill/>
          <a:ln w="38100">
            <a:solidFill>
              <a:srgbClr val="DA3471">
                <a:alpha val="25000"/>
              </a:srgbClr>
            </a:solidFill>
          </a:ln>
        </p:spPr>
        <p:txBody>
          <a:bodyPr wrap="square" lIns="180000" tIns="180000" rIns="180000" bIns="180000" rtlCol="0">
            <a:spAutoFit/>
          </a:bodyPr>
          <a:lstStyle/>
          <a:p>
            <a:pPr>
              <a:spcAft>
                <a:spcPts val="400"/>
              </a:spcAft>
            </a:pPr>
            <a:r>
              <a:rPr lang="fr-FR" sz="1500" b="1" dirty="0">
                <a:solidFill>
                  <a:srgbClr val="DA3471"/>
                </a:solidFill>
                <a:latin typeface="Proto Grotesk" panose="02000000000000000000" pitchFamily="2" charset="0"/>
              </a:rPr>
              <a:t>Expression orale</a:t>
            </a:r>
          </a:p>
          <a:p>
            <a:r>
              <a:rPr lang="fr-FR" sz="1300" i="1" dirty="0">
                <a:solidFill>
                  <a:srgbClr val="DA3471"/>
                </a:solidFill>
                <a:latin typeface="Proto Grotesk" panose="02000000000000000000" pitchFamily="2" charset="0"/>
              </a:rPr>
              <a:t>En petits groupes. Trouvez 5 idées pour séduire quelqu’un.</a:t>
            </a:r>
          </a:p>
          <a:p>
            <a:r>
              <a:rPr lang="fr-FR" sz="1300" i="1" dirty="0">
                <a:solidFill>
                  <a:srgbClr val="495897"/>
                </a:solidFill>
                <a:latin typeface="Proto Grotesk" panose="02000000000000000000" pitchFamily="2" charset="0"/>
              </a:rPr>
              <a:t>Mise en commun.</a:t>
            </a:r>
          </a:p>
          <a:p>
            <a:endParaRPr lang="fr-FR" sz="1300" i="1" dirty="0">
              <a:solidFill>
                <a:srgbClr val="495897"/>
              </a:solidFill>
              <a:latin typeface="Proto Grotesk" panose="02000000000000000000" pitchFamily="2" charset="0"/>
            </a:endParaRPr>
          </a:p>
          <a:p>
            <a:r>
              <a:rPr lang="fr-FR" sz="1300" i="1" dirty="0">
                <a:solidFill>
                  <a:srgbClr val="DA3471"/>
                </a:solidFill>
                <a:latin typeface="Proto Grotesk" panose="02000000000000000000" pitchFamily="2" charset="0"/>
              </a:rPr>
              <a:t>À tour de rôle, choisissez des vers de la chanson au hasard et prononcez-les en imitant le chanteur.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E452B9A7-E98E-8C41-A0F2-E6F7185D1835}"/>
              </a:ext>
            </a:extLst>
          </p:cNvPr>
          <p:cNvSpPr txBox="1"/>
          <p:nvPr/>
        </p:nvSpPr>
        <p:spPr>
          <a:xfrm>
            <a:off x="6359790" y="2383272"/>
            <a:ext cx="233436" cy="323165"/>
          </a:xfrm>
          <a:prstGeom prst="rect">
            <a:avLst/>
          </a:prstGeom>
          <a:solidFill>
            <a:srgbClr val="DA3471">
              <a:alpha val="25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500" b="1" dirty="0">
                <a:solidFill>
                  <a:schemeClr val="bg1"/>
                </a:solidFill>
                <a:latin typeface="Proto Grotesk" panose="02000000000000000000" pitchFamily="2" charset="0"/>
              </a:rPr>
              <a:t>3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3368FDAC-0672-2A46-98A3-B78F40D4BCBC}"/>
              </a:ext>
            </a:extLst>
          </p:cNvPr>
          <p:cNvSpPr txBox="1"/>
          <p:nvPr/>
        </p:nvSpPr>
        <p:spPr>
          <a:xfrm>
            <a:off x="3886207" y="4882652"/>
            <a:ext cx="2722125" cy="2046028"/>
          </a:xfrm>
          <a:prstGeom prst="rect">
            <a:avLst/>
          </a:prstGeom>
          <a:noFill/>
          <a:ln w="38100">
            <a:solidFill>
              <a:srgbClr val="DA3471">
                <a:alpha val="25000"/>
              </a:srgbClr>
            </a:solidFill>
          </a:ln>
        </p:spPr>
        <p:txBody>
          <a:bodyPr wrap="square" lIns="180000" tIns="180000" rIns="180000" bIns="180000" rtlCol="0">
            <a:spAutoFit/>
          </a:bodyPr>
          <a:lstStyle/>
          <a:p>
            <a:pPr>
              <a:spcAft>
                <a:spcPts val="400"/>
              </a:spcAft>
            </a:pPr>
            <a:r>
              <a:rPr lang="fr-FR" sz="1500" b="1" dirty="0">
                <a:solidFill>
                  <a:srgbClr val="DA3471"/>
                </a:solidFill>
                <a:latin typeface="Proto Grotesk" panose="02000000000000000000" pitchFamily="2" charset="0"/>
              </a:rPr>
              <a:t>Expression écrite</a:t>
            </a:r>
          </a:p>
          <a:p>
            <a:r>
              <a:rPr lang="fr-FR" sz="1300" i="1" dirty="0">
                <a:solidFill>
                  <a:srgbClr val="DA3471"/>
                </a:solidFill>
                <a:latin typeface="Proto Grotesk" panose="02000000000000000000" pitchFamily="2" charset="0"/>
              </a:rPr>
              <a:t>Lisez le texte de la chanson. Soulignez les assonances (répétitions d’une voyelle) et les allitérations (répétitions d’une consonne). Rédigez un couplet supplémentaire avec ces sons.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E93B7558-EA45-5F48-90F6-D9456AEF56A5}"/>
              </a:ext>
            </a:extLst>
          </p:cNvPr>
          <p:cNvSpPr txBox="1"/>
          <p:nvPr/>
        </p:nvSpPr>
        <p:spPr>
          <a:xfrm>
            <a:off x="6360507" y="4901316"/>
            <a:ext cx="233436" cy="323165"/>
          </a:xfrm>
          <a:prstGeom prst="rect">
            <a:avLst/>
          </a:prstGeom>
          <a:solidFill>
            <a:srgbClr val="DA3471">
              <a:alpha val="25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500" b="1" dirty="0">
                <a:solidFill>
                  <a:schemeClr val="bg1"/>
                </a:solidFill>
                <a:latin typeface="Proto Grotesk" panose="02000000000000000000" pitchFamily="2" charset="0"/>
              </a:rPr>
              <a:t>4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59BA0642-FF56-5642-91CA-0FAF04C46997}"/>
              </a:ext>
            </a:extLst>
          </p:cNvPr>
          <p:cNvSpPr txBox="1"/>
          <p:nvPr/>
        </p:nvSpPr>
        <p:spPr>
          <a:xfrm>
            <a:off x="269826" y="7332982"/>
            <a:ext cx="6338506" cy="1194512"/>
          </a:xfrm>
          <a:prstGeom prst="rect">
            <a:avLst/>
          </a:prstGeom>
          <a:solidFill>
            <a:srgbClr val="495897"/>
          </a:solidFill>
        </p:spPr>
        <p:txBody>
          <a:bodyPr wrap="square" lIns="180000" tIns="180000" rIns="180000" bIns="180000" rtlCol="0">
            <a:spAutoFit/>
          </a:bodyPr>
          <a:lstStyle/>
          <a:p>
            <a:r>
              <a:rPr lang="fr-FR" b="1" dirty="0">
                <a:solidFill>
                  <a:schemeClr val="bg1"/>
                </a:solidFill>
                <a:latin typeface="Proto Grotesk" panose="02000000000000000000" pitchFamily="2" charset="0"/>
              </a:rPr>
              <a:t>Pour aller plus loin</a:t>
            </a:r>
          </a:p>
          <a:p>
            <a:r>
              <a:rPr lang="fr-FR" sz="1200" i="1" dirty="0">
                <a:solidFill>
                  <a:schemeClr val="bg1"/>
                </a:solidFill>
                <a:latin typeface="Proto Grotesk" panose="02000000000000000000" pitchFamily="2" charset="0"/>
              </a:rPr>
              <a:t>Visionnez la vidéo « live » de « </a:t>
            </a:r>
            <a:r>
              <a:rPr lang="fr-FR" sz="1200" i="1" dirty="0" err="1">
                <a:solidFill>
                  <a:schemeClr val="bg1"/>
                </a:solidFill>
                <a:latin typeface="Proto Grotesk" panose="02000000000000000000" pitchFamily="2" charset="0"/>
              </a:rPr>
              <a:t>Nanna</a:t>
            </a:r>
            <a:r>
              <a:rPr lang="fr-FR" sz="1200" i="1" dirty="0">
                <a:solidFill>
                  <a:schemeClr val="bg1"/>
                </a:solidFill>
                <a:latin typeface="Proto Grotesk" panose="02000000000000000000" pitchFamily="2" charset="0"/>
              </a:rPr>
              <a:t> » (https://www.youtube.com/watch?v=ZnMOsIdmDvw). Quelle version préférez-vous ? Pour quelles raisons ?</a:t>
            </a:r>
          </a:p>
        </p:txBody>
      </p:sp>
      <p:sp>
        <p:nvSpPr>
          <p:cNvPr id="20" name="ZoneTexte 19"/>
          <p:cNvSpPr txBox="1"/>
          <p:nvPr/>
        </p:nvSpPr>
        <p:spPr>
          <a:xfrm rot="16200000">
            <a:off x="-824998" y="6578687"/>
            <a:ext cx="1828800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00" dirty="0">
                <a:solidFill>
                  <a:srgbClr val="6770B1"/>
                </a:solidFill>
              </a:rPr>
              <a:t>Marjolaine </a:t>
            </a:r>
            <a:r>
              <a:rPr lang="fr-FR" sz="500" dirty="0" err="1">
                <a:solidFill>
                  <a:srgbClr val="6770B1"/>
                </a:solidFill>
              </a:rPr>
              <a:t>Pierré</a:t>
            </a:r>
            <a:endParaRPr lang="fr-FR" sz="500" dirty="0">
              <a:solidFill>
                <a:srgbClr val="6770B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63436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2624"/>
            <a:ext cx="6858000" cy="9700752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4B3D5DA9-E610-F54C-88B9-C6FCA5533DB4}"/>
              </a:ext>
            </a:extLst>
          </p:cNvPr>
          <p:cNvSpPr txBox="1"/>
          <p:nvPr/>
        </p:nvSpPr>
        <p:spPr>
          <a:xfrm>
            <a:off x="237508" y="1181321"/>
            <a:ext cx="305517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b="1" dirty="0">
                <a:solidFill>
                  <a:srgbClr val="DA3471">
                    <a:alpha val="55000"/>
                  </a:srgbClr>
                </a:solidFill>
                <a:latin typeface="Proto Grotesk" panose="02000000000000000000" pitchFamily="2" charset="0"/>
              </a:rPr>
              <a:t>Fils </a:t>
            </a:r>
            <a:r>
              <a:rPr lang="fr-FR" sz="1100" b="1" dirty="0" err="1">
                <a:solidFill>
                  <a:srgbClr val="DA3471">
                    <a:alpha val="55000"/>
                  </a:srgbClr>
                </a:solidFill>
                <a:latin typeface="Proto Grotesk" panose="02000000000000000000" pitchFamily="2" charset="0"/>
              </a:rPr>
              <a:t>Cara</a:t>
            </a:r>
            <a:endParaRPr lang="fr-FR" sz="1100" b="1" dirty="0">
              <a:solidFill>
                <a:srgbClr val="DA3471">
                  <a:alpha val="55000"/>
                </a:srgbClr>
              </a:solidFill>
              <a:latin typeface="Proto Grotesk" panose="02000000000000000000" pitchFamily="2" charset="0"/>
            </a:endParaRPr>
          </a:p>
          <a:p>
            <a:r>
              <a:rPr lang="fr-FR" sz="1900" b="1" dirty="0" err="1">
                <a:solidFill>
                  <a:srgbClr val="DA3471">
                    <a:alpha val="55000"/>
                  </a:srgbClr>
                </a:solidFill>
                <a:latin typeface="Proto Grotesk" panose="02000000000000000000" pitchFamily="2" charset="0"/>
              </a:rPr>
              <a:t>Nanna</a:t>
            </a:r>
            <a:endParaRPr lang="fr-FR" sz="1900" b="1" dirty="0">
              <a:solidFill>
                <a:srgbClr val="DA3471">
                  <a:alpha val="55000"/>
                </a:srgbClr>
              </a:solidFill>
              <a:latin typeface="Proto Grotesk" panose="02000000000000000000" pitchFamily="2" charset="0"/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86091D16-9BDA-1146-82B3-BBACE12470A7}"/>
              </a:ext>
            </a:extLst>
          </p:cNvPr>
          <p:cNvSpPr txBox="1"/>
          <p:nvPr/>
        </p:nvSpPr>
        <p:spPr>
          <a:xfrm>
            <a:off x="237508" y="3534986"/>
            <a:ext cx="6362417" cy="1440000"/>
          </a:xfrm>
          <a:prstGeom prst="rect">
            <a:avLst/>
          </a:prstGeom>
          <a:noFill/>
          <a:ln w="38100">
            <a:solidFill>
              <a:srgbClr val="DA3471">
                <a:alpha val="25000"/>
              </a:srgbClr>
            </a:solidFill>
          </a:ln>
        </p:spPr>
        <p:txBody>
          <a:bodyPr wrap="square" lIns="180000" tIns="108000" rIns="108000" bIns="180000" rtlCol="0">
            <a:spAutoFit/>
          </a:bodyPr>
          <a:lstStyle/>
          <a:p>
            <a:pPr>
              <a:spcAft>
                <a:spcPts val="400"/>
              </a:spcAft>
            </a:pPr>
            <a:r>
              <a:rPr lang="fr-FR" sz="1600" b="1" dirty="0">
                <a:solidFill>
                  <a:srgbClr val="DA3471"/>
                </a:solidFill>
                <a:latin typeface="Proto Grotesk" panose="02000000000000000000" pitchFamily="2" charset="0"/>
              </a:rPr>
              <a:t>Une femme, un prénom</a:t>
            </a:r>
          </a:p>
          <a:p>
            <a:pPr>
              <a:spcAft>
                <a:spcPts val="400"/>
              </a:spcAft>
            </a:pPr>
            <a:r>
              <a:rPr lang="fr-FR" sz="1050" i="1" dirty="0">
                <a:solidFill>
                  <a:srgbClr val="DA3471"/>
                </a:solidFill>
                <a:latin typeface="Proto Grotesk" panose="02000000000000000000" pitchFamily="2" charset="0"/>
              </a:rPr>
              <a:t>Qui est </a:t>
            </a:r>
            <a:r>
              <a:rPr lang="fr-FR" sz="1050" i="1" dirty="0" err="1">
                <a:solidFill>
                  <a:srgbClr val="DA3471"/>
                </a:solidFill>
                <a:latin typeface="Proto Grotesk" panose="02000000000000000000" pitchFamily="2" charset="0"/>
              </a:rPr>
              <a:t>Nanna</a:t>
            </a:r>
            <a:r>
              <a:rPr lang="fr-FR" sz="1050" i="1" dirty="0">
                <a:solidFill>
                  <a:srgbClr val="DA3471"/>
                </a:solidFill>
                <a:latin typeface="Proto Grotesk" panose="02000000000000000000" pitchFamily="2" charset="0"/>
              </a:rPr>
              <a:t> ? Écoutez la chanson et retrouvez les informations objectives qui la concernent.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C975F8A0-79ED-364A-BAE8-13E3C4738252}"/>
              </a:ext>
            </a:extLst>
          </p:cNvPr>
          <p:cNvSpPr txBox="1"/>
          <p:nvPr/>
        </p:nvSpPr>
        <p:spPr>
          <a:xfrm>
            <a:off x="237508" y="5143424"/>
            <a:ext cx="6348701" cy="1727992"/>
          </a:xfrm>
          <a:prstGeom prst="rect">
            <a:avLst/>
          </a:prstGeom>
          <a:noFill/>
          <a:ln w="38100">
            <a:solidFill>
              <a:srgbClr val="DA3471">
                <a:alpha val="25000"/>
              </a:srgbClr>
            </a:solidFill>
          </a:ln>
        </p:spPr>
        <p:txBody>
          <a:bodyPr wrap="square" lIns="180000" tIns="180000" rIns="180000" bIns="180000" rtlCol="0">
            <a:spAutoFit/>
          </a:bodyPr>
          <a:lstStyle/>
          <a:p>
            <a:pPr>
              <a:spcAft>
                <a:spcPts val="400"/>
              </a:spcAft>
            </a:pPr>
            <a:r>
              <a:rPr lang="fr-FR" sz="1600" b="1" dirty="0">
                <a:solidFill>
                  <a:srgbClr val="DA3471"/>
                </a:solidFill>
                <a:latin typeface="Proto Grotesk" panose="02000000000000000000" pitchFamily="2" charset="0"/>
              </a:rPr>
              <a:t>Un homme, une femme, une rencontre</a:t>
            </a:r>
          </a:p>
          <a:p>
            <a:pPr>
              <a:spcAft>
                <a:spcPts val="400"/>
              </a:spcAft>
            </a:pPr>
            <a:r>
              <a:rPr lang="fr-FR" sz="1100" i="1" dirty="0">
                <a:solidFill>
                  <a:srgbClr val="DA3471"/>
                </a:solidFill>
                <a:latin typeface="Proto Grotesk" panose="02000000000000000000" pitchFamily="2" charset="0"/>
              </a:rPr>
              <a:t>Dites si ces étapes de la rencontre concernent le chanteur (FC), </a:t>
            </a:r>
            <a:r>
              <a:rPr lang="fr-FR" sz="1100" i="1" dirty="0" err="1">
                <a:solidFill>
                  <a:srgbClr val="DA3471"/>
                </a:solidFill>
                <a:latin typeface="Proto Grotesk" panose="02000000000000000000" pitchFamily="2" charset="0"/>
              </a:rPr>
              <a:t>Nanna</a:t>
            </a:r>
            <a:r>
              <a:rPr lang="fr-FR" sz="1100" i="1" dirty="0">
                <a:solidFill>
                  <a:srgbClr val="DA3471"/>
                </a:solidFill>
                <a:latin typeface="Proto Grotesk" panose="02000000000000000000" pitchFamily="2" charset="0"/>
              </a:rPr>
              <a:t> (N) ou les deux (2).</a:t>
            </a:r>
          </a:p>
          <a:p>
            <a:r>
              <a:rPr lang="fr-FR" sz="1100" dirty="0">
                <a:solidFill>
                  <a:srgbClr val="DA3471"/>
                </a:solidFill>
                <a:latin typeface="Proto Grotesk" panose="02000000000000000000" pitchFamily="2" charset="0"/>
              </a:rPr>
              <a:t>1. Bien connaître le quartier : </a:t>
            </a:r>
            <a:r>
              <a:rPr lang="fr-FR" sz="1100" dirty="0">
                <a:solidFill>
                  <a:srgbClr val="DA34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	</a:t>
            </a:r>
            <a:r>
              <a:rPr lang="fr-FR" sz="1100" dirty="0">
                <a:solidFill>
                  <a:srgbClr val="DA3471"/>
                </a:solidFill>
                <a:latin typeface="Proto Grotesk" panose="02000000000000000000" pitchFamily="2" charset="0"/>
              </a:rPr>
              <a:t>6. Avoir l’âme sombre : </a:t>
            </a:r>
            <a:r>
              <a:rPr lang="fr-FR" sz="1100" dirty="0">
                <a:solidFill>
                  <a:srgbClr val="DA34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</a:t>
            </a:r>
          </a:p>
          <a:p>
            <a:r>
              <a:rPr lang="fr-FR" sz="1100" dirty="0">
                <a:solidFill>
                  <a:srgbClr val="DA3471"/>
                </a:solidFill>
                <a:latin typeface="Proto Grotesk" panose="02000000000000000000" pitchFamily="2" charset="0"/>
              </a:rPr>
              <a:t>2. Serrer la main de l’autre : </a:t>
            </a:r>
            <a:r>
              <a:rPr lang="fr-FR" sz="1100" dirty="0">
                <a:solidFill>
                  <a:srgbClr val="DA34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	</a:t>
            </a:r>
            <a:r>
              <a:rPr lang="fr-FR" sz="1100" dirty="0">
                <a:solidFill>
                  <a:srgbClr val="DA3471"/>
                </a:solidFill>
                <a:latin typeface="Proto Grotesk" panose="02000000000000000000" pitchFamily="2" charset="0"/>
              </a:rPr>
              <a:t>7. Vouloir que l’autre dise « je t’aime » : </a:t>
            </a:r>
            <a:r>
              <a:rPr lang="fr-FR" sz="1100" dirty="0">
                <a:solidFill>
                  <a:srgbClr val="DA34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</a:t>
            </a:r>
          </a:p>
          <a:p>
            <a:r>
              <a:rPr lang="fr-FR" sz="1100" dirty="0">
                <a:solidFill>
                  <a:srgbClr val="DA3471"/>
                </a:solidFill>
                <a:latin typeface="Proto Grotesk" panose="02000000000000000000" pitchFamily="2" charset="0"/>
              </a:rPr>
              <a:t>3. Faire une blague : </a:t>
            </a:r>
            <a:r>
              <a:rPr lang="fr-FR" sz="1100" dirty="0">
                <a:solidFill>
                  <a:srgbClr val="DA34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		</a:t>
            </a:r>
            <a:r>
              <a:rPr lang="fr-FR" sz="1100" dirty="0">
                <a:solidFill>
                  <a:srgbClr val="DA3471"/>
                </a:solidFill>
                <a:latin typeface="Proto Grotesk" panose="02000000000000000000" pitchFamily="2" charset="0"/>
              </a:rPr>
              <a:t>8. Ne pas être frileux : </a:t>
            </a:r>
            <a:r>
              <a:rPr lang="fr-FR" sz="1100" dirty="0">
                <a:solidFill>
                  <a:srgbClr val="DA34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</a:t>
            </a:r>
          </a:p>
          <a:p>
            <a:r>
              <a:rPr lang="fr-FR" sz="1100" dirty="0">
                <a:solidFill>
                  <a:srgbClr val="DA3471"/>
                </a:solidFill>
                <a:latin typeface="Proto Grotesk" panose="02000000000000000000" pitchFamily="2" charset="0"/>
              </a:rPr>
              <a:t>4. Danser au ralenti : </a:t>
            </a:r>
            <a:r>
              <a:rPr lang="fr-FR" sz="1100" dirty="0">
                <a:solidFill>
                  <a:srgbClr val="DA34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		</a:t>
            </a:r>
            <a:r>
              <a:rPr lang="fr-FR" sz="1100" dirty="0">
                <a:solidFill>
                  <a:srgbClr val="DA3471"/>
                </a:solidFill>
                <a:latin typeface="Proto Grotesk" panose="02000000000000000000" pitchFamily="2" charset="0"/>
              </a:rPr>
              <a:t>9. Se tailler : </a:t>
            </a:r>
            <a:r>
              <a:rPr lang="fr-FR" sz="1100" dirty="0">
                <a:solidFill>
                  <a:srgbClr val="DA34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</a:t>
            </a:r>
          </a:p>
          <a:p>
            <a:r>
              <a:rPr lang="fr-FR" sz="1100" dirty="0">
                <a:solidFill>
                  <a:srgbClr val="DA3471"/>
                </a:solidFill>
                <a:latin typeface="Proto Grotesk" panose="02000000000000000000" pitchFamily="2" charset="0"/>
              </a:rPr>
              <a:t>5. Être libre : </a:t>
            </a:r>
            <a:r>
              <a:rPr lang="fr-FR" sz="1100" dirty="0">
                <a:solidFill>
                  <a:srgbClr val="DA34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</a:t>
            </a:r>
            <a:r>
              <a:rPr lang="fr-FR" sz="1100" dirty="0">
                <a:solidFill>
                  <a:srgbClr val="DA3471"/>
                </a:solidFill>
                <a:latin typeface="Proto Grotesk" panose="02000000000000000000" pitchFamily="2" charset="0"/>
              </a:rPr>
              <a:t>		10. S’enflammer : </a:t>
            </a:r>
            <a:r>
              <a:rPr lang="fr-FR" sz="1100" dirty="0">
                <a:solidFill>
                  <a:srgbClr val="DA34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</a:t>
            </a:r>
            <a:endParaRPr lang="fr-FR" sz="1100" dirty="0">
              <a:solidFill>
                <a:srgbClr val="DA3471"/>
              </a:solidFill>
              <a:latin typeface="Proto Grotesk" panose="02000000000000000000" pitchFamily="2" charset="0"/>
            </a:endParaRP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54397140-DB3F-3C44-8B2E-9D76CED5A535}"/>
              </a:ext>
            </a:extLst>
          </p:cNvPr>
          <p:cNvSpPr txBox="1"/>
          <p:nvPr/>
        </p:nvSpPr>
        <p:spPr>
          <a:xfrm>
            <a:off x="6320930" y="3555459"/>
            <a:ext cx="260204" cy="323165"/>
          </a:xfrm>
          <a:prstGeom prst="rect">
            <a:avLst/>
          </a:prstGeom>
          <a:solidFill>
            <a:srgbClr val="DA3471">
              <a:alpha val="25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500" b="1" dirty="0">
                <a:solidFill>
                  <a:schemeClr val="bg1"/>
                </a:solidFill>
                <a:latin typeface="Proto Grotesk" panose="02000000000000000000" pitchFamily="2" charset="0"/>
              </a:rPr>
              <a:t>2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D9AE6EAA-3432-4246-8022-98DCDBB80060}"/>
              </a:ext>
            </a:extLst>
          </p:cNvPr>
          <p:cNvSpPr txBox="1"/>
          <p:nvPr/>
        </p:nvSpPr>
        <p:spPr>
          <a:xfrm>
            <a:off x="3534770" y="7072785"/>
            <a:ext cx="3031725" cy="1440000"/>
          </a:xfrm>
          <a:custGeom>
            <a:avLst/>
            <a:gdLst>
              <a:gd name="connsiteX0" fmla="*/ 0 w 3313119"/>
              <a:gd name="connsiteY0" fmla="*/ 0 h 3615688"/>
              <a:gd name="connsiteX1" fmla="*/ 3313119 w 3313119"/>
              <a:gd name="connsiteY1" fmla="*/ 0 h 3615688"/>
              <a:gd name="connsiteX2" fmla="*/ 3313119 w 3313119"/>
              <a:gd name="connsiteY2" fmla="*/ 3615688 h 3615688"/>
              <a:gd name="connsiteX3" fmla="*/ 0 w 3313119"/>
              <a:gd name="connsiteY3" fmla="*/ 3615688 h 3615688"/>
              <a:gd name="connsiteX4" fmla="*/ 0 w 3313119"/>
              <a:gd name="connsiteY4" fmla="*/ 0 h 3615688"/>
              <a:gd name="connsiteX0" fmla="*/ 0 w 3313119"/>
              <a:gd name="connsiteY0" fmla="*/ 0 h 3615688"/>
              <a:gd name="connsiteX1" fmla="*/ 3313119 w 3313119"/>
              <a:gd name="connsiteY1" fmla="*/ 0 h 3615688"/>
              <a:gd name="connsiteX2" fmla="*/ 3313119 w 3313119"/>
              <a:gd name="connsiteY2" fmla="*/ 3615688 h 3615688"/>
              <a:gd name="connsiteX3" fmla="*/ 0 w 3313119"/>
              <a:gd name="connsiteY3" fmla="*/ 3568063 h 3615688"/>
              <a:gd name="connsiteX4" fmla="*/ 0 w 3313119"/>
              <a:gd name="connsiteY4" fmla="*/ 0 h 3615688"/>
              <a:gd name="connsiteX0" fmla="*/ 0 w 3313119"/>
              <a:gd name="connsiteY0" fmla="*/ 0 h 3568063"/>
              <a:gd name="connsiteX1" fmla="*/ 3313119 w 3313119"/>
              <a:gd name="connsiteY1" fmla="*/ 0 h 3568063"/>
              <a:gd name="connsiteX2" fmla="*/ 3313119 w 3313119"/>
              <a:gd name="connsiteY2" fmla="*/ 3558538 h 3568063"/>
              <a:gd name="connsiteX3" fmla="*/ 0 w 3313119"/>
              <a:gd name="connsiteY3" fmla="*/ 3568063 h 3568063"/>
              <a:gd name="connsiteX4" fmla="*/ 0 w 3313119"/>
              <a:gd name="connsiteY4" fmla="*/ 0 h 3568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13119" h="3568063">
                <a:moveTo>
                  <a:pt x="0" y="0"/>
                </a:moveTo>
                <a:lnTo>
                  <a:pt x="3313119" y="0"/>
                </a:lnTo>
                <a:lnTo>
                  <a:pt x="3313119" y="3558538"/>
                </a:lnTo>
                <a:lnTo>
                  <a:pt x="0" y="3568063"/>
                </a:lnTo>
                <a:lnTo>
                  <a:pt x="0" y="0"/>
                </a:lnTo>
                <a:close/>
              </a:path>
            </a:pathLst>
          </a:custGeom>
          <a:noFill/>
          <a:ln w="38100">
            <a:solidFill>
              <a:srgbClr val="DA3471">
                <a:alpha val="25000"/>
              </a:srgbClr>
            </a:solidFill>
          </a:ln>
        </p:spPr>
        <p:txBody>
          <a:bodyPr wrap="square" lIns="180000" tIns="180000" rIns="180000" bIns="180000" rtlCol="0">
            <a:spAutoFit/>
          </a:bodyPr>
          <a:lstStyle/>
          <a:p>
            <a:pPr>
              <a:spcAft>
                <a:spcPts val="400"/>
              </a:spcAft>
            </a:pPr>
            <a:r>
              <a:rPr lang="fr-FR" sz="1600" b="1" dirty="0">
                <a:solidFill>
                  <a:srgbClr val="DA3471"/>
                </a:solidFill>
                <a:latin typeface="Proto Grotesk" panose="02000000000000000000" pitchFamily="2" charset="0"/>
              </a:rPr>
              <a:t>Leçon de séduction</a:t>
            </a:r>
          </a:p>
          <a:p>
            <a:r>
              <a:rPr lang="fr-FR" sz="1100" i="1" dirty="0">
                <a:solidFill>
                  <a:srgbClr val="DA3471"/>
                </a:solidFill>
                <a:latin typeface="Proto Grotesk" panose="02000000000000000000" pitchFamily="2" charset="0"/>
              </a:rPr>
              <a:t>À deux. Dites ce qu’il faut absolument éviter de dire et de faire pour séduire quelqu’un. </a:t>
            </a:r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4A8C8829-F705-844E-80E5-FFE650145CFD}"/>
              </a:ext>
            </a:extLst>
          </p:cNvPr>
          <p:cNvSpPr txBox="1"/>
          <p:nvPr/>
        </p:nvSpPr>
        <p:spPr>
          <a:xfrm>
            <a:off x="237508" y="7078556"/>
            <a:ext cx="3183875" cy="1440000"/>
          </a:xfrm>
          <a:prstGeom prst="rect">
            <a:avLst/>
          </a:prstGeom>
          <a:noFill/>
          <a:ln w="38100">
            <a:solidFill>
              <a:srgbClr val="DA3471">
                <a:alpha val="25000"/>
              </a:srgbClr>
            </a:solidFill>
          </a:ln>
        </p:spPr>
        <p:txBody>
          <a:bodyPr wrap="square" lIns="180000" tIns="180000" rIns="180000" bIns="180000" rtlCol="0">
            <a:spAutoFit/>
          </a:bodyPr>
          <a:lstStyle/>
          <a:p>
            <a:pPr>
              <a:spcAft>
                <a:spcPts val="400"/>
              </a:spcAft>
            </a:pPr>
            <a:r>
              <a:rPr lang="fr-FR" sz="1600" b="1" dirty="0">
                <a:solidFill>
                  <a:srgbClr val="DA3471"/>
                </a:solidFill>
                <a:latin typeface="Proto Grotesk" panose="02000000000000000000" pitchFamily="2" charset="0"/>
              </a:rPr>
              <a:t>Débat de société</a:t>
            </a:r>
          </a:p>
          <a:p>
            <a:pPr>
              <a:spcAft>
                <a:spcPts val="400"/>
              </a:spcAft>
            </a:pPr>
            <a:r>
              <a:rPr lang="fr-FR" sz="1100" i="1" dirty="0">
                <a:solidFill>
                  <a:srgbClr val="DA3471"/>
                </a:solidFill>
                <a:latin typeface="Proto Grotesk" panose="02000000000000000000" pitchFamily="2" charset="0"/>
              </a:rPr>
              <a:t>Selon vous, est-ce que les stratégies pour séduire une femme sont les mêmes que les stratégies pour séduire un homme? Expliquez votre réponse.</a:t>
            </a:r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420CCCFD-BDDE-4443-8AB0-30FC1160C1F9}"/>
              </a:ext>
            </a:extLst>
          </p:cNvPr>
          <p:cNvSpPr txBox="1"/>
          <p:nvPr/>
        </p:nvSpPr>
        <p:spPr>
          <a:xfrm>
            <a:off x="6285603" y="7091756"/>
            <a:ext cx="262068" cy="323165"/>
          </a:xfrm>
          <a:prstGeom prst="rect">
            <a:avLst/>
          </a:prstGeom>
          <a:solidFill>
            <a:srgbClr val="DA3471">
              <a:alpha val="25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500" b="1" dirty="0">
                <a:solidFill>
                  <a:schemeClr val="bg1"/>
                </a:solidFill>
                <a:latin typeface="Proto Grotesk" panose="02000000000000000000" pitchFamily="2" charset="0"/>
              </a:rPr>
              <a:t>5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E7FF3031-F05D-F24B-B874-98A02DB94160}"/>
              </a:ext>
            </a:extLst>
          </p:cNvPr>
          <p:cNvSpPr txBox="1"/>
          <p:nvPr/>
        </p:nvSpPr>
        <p:spPr>
          <a:xfrm>
            <a:off x="6311607" y="5162474"/>
            <a:ext cx="260204" cy="323165"/>
          </a:xfrm>
          <a:prstGeom prst="rect">
            <a:avLst/>
          </a:prstGeom>
          <a:solidFill>
            <a:srgbClr val="DA3471">
              <a:alpha val="25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500" b="1" dirty="0">
                <a:solidFill>
                  <a:schemeClr val="bg1"/>
                </a:solidFill>
                <a:latin typeface="Proto Grotesk" panose="02000000000000000000" pitchFamily="2" charset="0"/>
              </a:rPr>
              <a:t>3</a:t>
            </a: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68E809DE-7959-9A4F-8660-1504E8D729D6}"/>
              </a:ext>
            </a:extLst>
          </p:cNvPr>
          <p:cNvSpPr txBox="1"/>
          <p:nvPr/>
        </p:nvSpPr>
        <p:spPr>
          <a:xfrm>
            <a:off x="3148109" y="7096568"/>
            <a:ext cx="261972" cy="323165"/>
          </a:xfrm>
          <a:prstGeom prst="rect">
            <a:avLst/>
          </a:prstGeom>
          <a:solidFill>
            <a:srgbClr val="DA3471">
              <a:alpha val="25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500" b="1" dirty="0">
                <a:solidFill>
                  <a:schemeClr val="bg1"/>
                </a:solidFill>
                <a:latin typeface="Proto Grotesk" panose="02000000000000000000" pitchFamily="2" charset="0"/>
              </a:rPr>
              <a:t>4</a:t>
            </a:r>
          </a:p>
        </p:txBody>
      </p:sp>
      <p:sp>
        <p:nvSpPr>
          <p:cNvPr id="46" name="ZoneTexte 45">
            <a:extLst>
              <a:ext uri="{FF2B5EF4-FFF2-40B4-BE49-F238E27FC236}">
                <a16:creationId xmlns:a16="http://schemas.microsoft.com/office/drawing/2014/main" id="{35FA35B7-C4ED-624A-81DF-731E32F0E681}"/>
              </a:ext>
            </a:extLst>
          </p:cNvPr>
          <p:cNvSpPr txBox="1"/>
          <p:nvPr/>
        </p:nvSpPr>
        <p:spPr>
          <a:xfrm>
            <a:off x="389634" y="3679078"/>
            <a:ext cx="2417361" cy="180000"/>
          </a:xfrm>
          <a:prstGeom prst="rect">
            <a:avLst/>
          </a:prstGeom>
          <a:solidFill>
            <a:srgbClr val="DA3471">
              <a:alpha val="25000"/>
            </a:srgbClr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58" name="ZoneTexte 57">
            <a:extLst>
              <a:ext uri="{FF2B5EF4-FFF2-40B4-BE49-F238E27FC236}">
                <a16:creationId xmlns:a16="http://schemas.microsoft.com/office/drawing/2014/main" id="{35FA35B7-C4ED-624A-81DF-731E32F0E681}"/>
              </a:ext>
            </a:extLst>
          </p:cNvPr>
          <p:cNvSpPr txBox="1"/>
          <p:nvPr/>
        </p:nvSpPr>
        <p:spPr>
          <a:xfrm>
            <a:off x="3725592" y="7286765"/>
            <a:ext cx="2010674" cy="183795"/>
          </a:xfrm>
          <a:prstGeom prst="rect">
            <a:avLst/>
          </a:prstGeom>
          <a:solidFill>
            <a:srgbClr val="DA3471">
              <a:alpha val="25000"/>
            </a:srgbClr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64" name="ZoneTexte 63">
            <a:extLst>
              <a:ext uri="{FF2B5EF4-FFF2-40B4-BE49-F238E27FC236}">
                <a16:creationId xmlns:a16="http://schemas.microsoft.com/office/drawing/2014/main" id="{35FA35B7-C4ED-624A-81DF-731E32F0E681}"/>
              </a:ext>
            </a:extLst>
          </p:cNvPr>
          <p:cNvSpPr txBox="1"/>
          <p:nvPr/>
        </p:nvSpPr>
        <p:spPr>
          <a:xfrm>
            <a:off x="429318" y="7286765"/>
            <a:ext cx="1755674" cy="167579"/>
          </a:xfrm>
          <a:prstGeom prst="rect">
            <a:avLst/>
          </a:prstGeom>
          <a:solidFill>
            <a:srgbClr val="DA3471">
              <a:alpha val="25000"/>
            </a:srgbClr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2" name="AutoShape 2" descr="https://lh3.googleusercontent.com/LZKqcauQRqzNTvBEkQrdjZ8EB7Mj1lrb3MQCc_DQuRow-RveoWFqKwH7eBVcBn4-Z7aA--aVVgGpOWeLHavB4c4CraI1eGOUXkBO36sLVUmyIoCruzFn4ab035ybozHCf4W0MKv7fUQ"/>
          <p:cNvSpPr>
            <a:spLocks noChangeAspect="1" noChangeArrowheads="1"/>
          </p:cNvSpPr>
          <p:nvPr/>
        </p:nvSpPr>
        <p:spPr bwMode="auto">
          <a:xfrm>
            <a:off x="155575" y="841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6" name="ZoneTexte 35">
            <a:extLst>
              <a:ext uri="{FF2B5EF4-FFF2-40B4-BE49-F238E27FC236}">
                <a16:creationId xmlns:a16="http://schemas.microsoft.com/office/drawing/2014/main" id="{35FA35B7-C4ED-624A-81DF-731E32F0E681}"/>
              </a:ext>
            </a:extLst>
          </p:cNvPr>
          <p:cNvSpPr txBox="1"/>
          <p:nvPr/>
        </p:nvSpPr>
        <p:spPr>
          <a:xfrm>
            <a:off x="401809" y="5358176"/>
            <a:ext cx="3893744" cy="180000"/>
          </a:xfrm>
          <a:prstGeom prst="rect">
            <a:avLst/>
          </a:prstGeom>
          <a:solidFill>
            <a:srgbClr val="DA3471">
              <a:alpha val="25000"/>
            </a:srgbClr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FEA23782-5CF7-F84F-A586-7516DF6CE67E}"/>
              </a:ext>
            </a:extLst>
          </p:cNvPr>
          <p:cNvSpPr txBox="1"/>
          <p:nvPr/>
        </p:nvSpPr>
        <p:spPr>
          <a:xfrm>
            <a:off x="6325732" y="1829833"/>
            <a:ext cx="260204" cy="323165"/>
          </a:xfrm>
          <a:prstGeom prst="rect">
            <a:avLst/>
          </a:prstGeom>
          <a:solidFill>
            <a:srgbClr val="DA3471">
              <a:alpha val="25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500" b="1" dirty="0">
                <a:solidFill>
                  <a:schemeClr val="bg1"/>
                </a:solidFill>
                <a:latin typeface="Proto Grotesk" panose="02000000000000000000" pitchFamily="2" charset="0"/>
              </a:rPr>
              <a:t>1</a:t>
            </a:r>
          </a:p>
        </p:txBody>
      </p:sp>
      <p:sp>
        <p:nvSpPr>
          <p:cNvPr id="24" name="Titre 1">
            <a:extLst>
              <a:ext uri="{FF2B5EF4-FFF2-40B4-BE49-F238E27FC236}">
                <a16:creationId xmlns:a16="http://schemas.microsoft.com/office/drawing/2014/main" id="{BA60509B-3CBD-6642-8923-9E1C5D04B360}"/>
              </a:ext>
            </a:extLst>
          </p:cNvPr>
          <p:cNvSpPr txBox="1">
            <a:spLocks/>
          </p:cNvSpPr>
          <p:nvPr/>
        </p:nvSpPr>
        <p:spPr>
          <a:xfrm>
            <a:off x="237508" y="1806047"/>
            <a:ext cx="6367751" cy="1548000"/>
          </a:xfrm>
          <a:prstGeom prst="rect">
            <a:avLst/>
          </a:prstGeom>
          <a:ln w="38100" cmpd="sng">
            <a:solidFill>
              <a:srgbClr val="DC3471">
                <a:alpha val="25000"/>
              </a:srgbClr>
            </a:solidFill>
            <a:prstDash val="solid"/>
            <a:miter lim="800000"/>
          </a:ln>
        </p:spPr>
        <p:txBody>
          <a:bodyPr vert="horz" lIns="18000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Aft>
                <a:spcPts val="400"/>
              </a:spcAft>
            </a:pPr>
            <a:r>
              <a:rPr lang="fr-FR" sz="1600" b="1" dirty="0">
                <a:solidFill>
                  <a:srgbClr val="DA3471"/>
                </a:solidFill>
                <a:latin typeface="Proto Grotesk" panose="02000000000000000000" pitchFamily="2" charset="0"/>
              </a:rPr>
              <a:t>La musique dans la peau</a:t>
            </a:r>
          </a:p>
          <a:p>
            <a:pPr>
              <a:lnSpc>
                <a:spcPct val="100000"/>
              </a:lnSpc>
              <a:spcAft>
                <a:spcPts val="400"/>
              </a:spcAft>
            </a:pPr>
            <a:r>
              <a:rPr lang="fr-FR" sz="1100" i="1" dirty="0">
                <a:solidFill>
                  <a:srgbClr val="DC3471"/>
                </a:solidFill>
                <a:latin typeface="Proto Grotesk" panose="02000000000000000000" pitchFamily="2" charset="0"/>
              </a:rPr>
              <a:t>Fermez les yeux et écoutez les 30 premières secondes de la chanson. Comment ressentez- vous la musique dans votre corps ? Expliquez votre ressenti.</a:t>
            </a:r>
          </a:p>
          <a:p>
            <a:pPr>
              <a:lnSpc>
                <a:spcPct val="100000"/>
              </a:lnSpc>
              <a:spcAft>
                <a:spcPts val="400"/>
              </a:spcAft>
            </a:pPr>
            <a:r>
              <a:rPr lang="fr-FR" sz="1100" dirty="0">
                <a:solidFill>
                  <a:srgbClr val="DC3471"/>
                </a:solidFill>
                <a:latin typeface="Proto Grotesk" panose="02000000000000000000" pitchFamily="2" charset="0"/>
              </a:rPr>
              <a:t>J’ai envie de…</a:t>
            </a:r>
          </a:p>
          <a:p>
            <a:pPr>
              <a:lnSpc>
                <a:spcPct val="100000"/>
              </a:lnSpc>
              <a:spcAft>
                <a:spcPts val="400"/>
              </a:spcAft>
            </a:pPr>
            <a:r>
              <a:rPr lang="fr-FR" sz="1100" dirty="0">
                <a:solidFill>
                  <a:srgbClr val="DC3471"/>
                </a:solidFill>
                <a:latin typeface="Proto Grotesk" panose="02000000000000000000" pitchFamily="2" charset="0"/>
                <a:sym typeface="Wingdings"/>
              </a:rPr>
              <a:t> rester immobile, me figer.		  me balancer, de faire onduler mon corps.</a:t>
            </a:r>
          </a:p>
          <a:p>
            <a:pPr>
              <a:lnSpc>
                <a:spcPct val="100000"/>
              </a:lnSpc>
              <a:spcAft>
                <a:spcPts val="400"/>
              </a:spcAft>
            </a:pPr>
            <a:r>
              <a:rPr lang="fr-FR" sz="1100" dirty="0">
                <a:solidFill>
                  <a:srgbClr val="DC3471"/>
                </a:solidFill>
                <a:latin typeface="Proto Grotesk" panose="02000000000000000000" pitchFamily="2" charset="0"/>
                <a:sym typeface="Wingdings"/>
              </a:rPr>
              <a:t> sautiller, de sauter.		  m’agiter, me secouer dans tous les sens.</a:t>
            </a:r>
            <a:endParaRPr lang="fr-FR" sz="1100" dirty="0">
              <a:solidFill>
                <a:srgbClr val="DC3471"/>
              </a:solidFill>
              <a:latin typeface="Proto Grotesk" panose="02000000000000000000" pitchFamily="2" charset="0"/>
            </a:endParaRP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FB96E24F-89DD-2949-9E56-9CBD91DB7EE4}"/>
              </a:ext>
            </a:extLst>
          </p:cNvPr>
          <p:cNvSpPr txBox="1"/>
          <p:nvPr/>
        </p:nvSpPr>
        <p:spPr>
          <a:xfrm>
            <a:off x="389633" y="1968970"/>
            <a:ext cx="2523687" cy="178712"/>
          </a:xfrm>
          <a:prstGeom prst="rect">
            <a:avLst/>
          </a:prstGeom>
          <a:solidFill>
            <a:srgbClr val="DA3471">
              <a:alpha val="25000"/>
            </a:srgbClr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20" name="ZoneTexte 19"/>
          <p:cNvSpPr txBox="1"/>
          <p:nvPr/>
        </p:nvSpPr>
        <p:spPr>
          <a:xfrm rot="16200000">
            <a:off x="-824998" y="6578687"/>
            <a:ext cx="1828800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00" dirty="0">
                <a:solidFill>
                  <a:srgbClr val="6770B1"/>
                </a:solidFill>
              </a:rPr>
              <a:t>Marjolaine </a:t>
            </a:r>
            <a:r>
              <a:rPr lang="fr-FR" sz="500" dirty="0" err="1">
                <a:solidFill>
                  <a:srgbClr val="6770B1"/>
                </a:solidFill>
              </a:rPr>
              <a:t>Pierré</a:t>
            </a:r>
            <a:endParaRPr lang="fr-FR" sz="500" dirty="0">
              <a:solidFill>
                <a:srgbClr val="6770B1"/>
              </a:solidFill>
            </a:endParaRPr>
          </a:p>
        </p:txBody>
      </p:sp>
      <p:sp>
        <p:nvSpPr>
          <p:cNvPr id="29" name="Rectangle à coins arrondis 28"/>
          <p:cNvSpPr/>
          <p:nvPr/>
        </p:nvSpPr>
        <p:spPr>
          <a:xfrm>
            <a:off x="791056" y="4195187"/>
            <a:ext cx="2520000" cy="683288"/>
          </a:xfrm>
          <a:prstGeom prst="roundRect">
            <a:avLst/>
          </a:prstGeom>
          <a:noFill/>
          <a:ln>
            <a:solidFill>
              <a:srgbClr val="DA34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dirty="0">
                <a:solidFill>
                  <a:srgbClr val="DC3471"/>
                </a:solidFill>
                <a:latin typeface="Proto Grotesk" panose="02000000000000000000" pitchFamily="50" charset="0"/>
              </a:rPr>
              <a:t>La personne</a:t>
            </a:r>
          </a:p>
          <a:p>
            <a:r>
              <a:rPr lang="fr-FR" sz="1100" dirty="0">
                <a:solidFill>
                  <a:schemeClr val="bg1"/>
                </a:solidFill>
                <a:latin typeface="Proto Grotesk" panose="02000000000000000000" pitchFamily="50" charset="0"/>
              </a:rPr>
              <a:t>Elle a le visage pâle et rond. Son corps est émacié (=maigre).</a:t>
            </a:r>
          </a:p>
          <a:p>
            <a:pPr algn="ctr"/>
            <a:r>
              <a:rPr lang="fr-FR" sz="1100" dirty="0">
                <a:solidFill>
                  <a:schemeClr val="bg1"/>
                </a:solidFill>
                <a:latin typeface="Proto Grotesk" panose="02000000000000000000" pitchFamily="50" charset="0"/>
              </a:rPr>
              <a:t>Elle parle fort. </a:t>
            </a:r>
            <a:endParaRPr lang="fr-FR" dirty="0">
              <a:solidFill>
                <a:schemeClr val="bg1"/>
              </a:solidFill>
              <a:latin typeface="Proto Grotesk" panose="02000000000000000000" pitchFamily="50" charset="0"/>
            </a:endParaRPr>
          </a:p>
        </p:txBody>
      </p:sp>
      <p:sp>
        <p:nvSpPr>
          <p:cNvPr id="34" name="Rectangle à coins arrondis 33"/>
          <p:cNvSpPr/>
          <p:nvPr/>
        </p:nvSpPr>
        <p:spPr>
          <a:xfrm>
            <a:off x="3551008" y="4196862"/>
            <a:ext cx="2520000" cy="683288"/>
          </a:xfrm>
          <a:prstGeom prst="roundRect">
            <a:avLst/>
          </a:prstGeom>
          <a:noFill/>
          <a:ln>
            <a:solidFill>
              <a:srgbClr val="DA34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dirty="0">
                <a:solidFill>
                  <a:srgbClr val="DC3471"/>
                </a:solidFill>
                <a:latin typeface="Proto Grotesk" panose="02000000000000000000" pitchFamily="50" charset="0"/>
              </a:rPr>
              <a:t>Sa vie</a:t>
            </a:r>
          </a:p>
          <a:p>
            <a:pPr algn="ctr"/>
            <a:r>
              <a:rPr lang="fr-FR" sz="1100" dirty="0">
                <a:solidFill>
                  <a:schemeClr val="bg1"/>
                </a:solidFill>
                <a:latin typeface="Proto Grotesk" panose="02000000000000000000" pitchFamily="50" charset="0"/>
              </a:rPr>
              <a:t>Elle habite en banlieue. Elle sait danser. </a:t>
            </a:r>
          </a:p>
          <a:p>
            <a:pPr algn="ctr"/>
            <a:endParaRPr lang="fr-FR" sz="1100" dirty="0">
              <a:solidFill>
                <a:schemeClr val="bg1"/>
              </a:solidFill>
              <a:latin typeface="Proto Grotesk" panose="020000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76987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2624"/>
            <a:ext cx="6858000" cy="9700752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4B3D5DA9-E610-F54C-88B9-C6FCA5533DB4}"/>
              </a:ext>
            </a:extLst>
          </p:cNvPr>
          <p:cNvSpPr txBox="1"/>
          <p:nvPr/>
        </p:nvSpPr>
        <p:spPr>
          <a:xfrm>
            <a:off x="237508" y="1181321"/>
            <a:ext cx="305517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b="1" dirty="0">
                <a:solidFill>
                  <a:srgbClr val="DA3471">
                    <a:alpha val="55000"/>
                  </a:srgbClr>
                </a:solidFill>
                <a:latin typeface="Proto Grotesk" panose="02000000000000000000" pitchFamily="2" charset="0"/>
              </a:rPr>
              <a:t>Fils </a:t>
            </a:r>
            <a:r>
              <a:rPr lang="fr-FR" sz="1100" b="1" dirty="0" err="1">
                <a:solidFill>
                  <a:srgbClr val="DA3471">
                    <a:alpha val="55000"/>
                  </a:srgbClr>
                </a:solidFill>
                <a:latin typeface="Proto Grotesk" panose="02000000000000000000" pitchFamily="2" charset="0"/>
              </a:rPr>
              <a:t>Cara</a:t>
            </a:r>
            <a:endParaRPr lang="fr-FR" sz="1100" b="1" dirty="0">
              <a:solidFill>
                <a:srgbClr val="DA3471">
                  <a:alpha val="55000"/>
                </a:srgbClr>
              </a:solidFill>
              <a:latin typeface="Proto Grotesk" panose="02000000000000000000" pitchFamily="2" charset="0"/>
            </a:endParaRPr>
          </a:p>
          <a:p>
            <a:r>
              <a:rPr lang="fr-FR" sz="1900" b="1" dirty="0" err="1">
                <a:solidFill>
                  <a:srgbClr val="DA3471">
                    <a:alpha val="55000"/>
                  </a:srgbClr>
                </a:solidFill>
                <a:latin typeface="Proto Grotesk" panose="02000000000000000000" pitchFamily="2" charset="0"/>
              </a:rPr>
              <a:t>Nanna</a:t>
            </a:r>
            <a:endParaRPr lang="fr-FR" sz="1900" b="1" dirty="0">
              <a:solidFill>
                <a:srgbClr val="DA3471">
                  <a:alpha val="55000"/>
                </a:srgbClr>
              </a:solidFill>
              <a:latin typeface="Proto Grotesk" panose="02000000000000000000" pitchFamily="2" charset="0"/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C975F8A0-79ED-364A-BAE8-13E3C4738252}"/>
              </a:ext>
            </a:extLst>
          </p:cNvPr>
          <p:cNvSpPr txBox="1"/>
          <p:nvPr/>
        </p:nvSpPr>
        <p:spPr>
          <a:xfrm>
            <a:off x="237508" y="5143424"/>
            <a:ext cx="6348701" cy="1727992"/>
          </a:xfrm>
          <a:prstGeom prst="rect">
            <a:avLst/>
          </a:prstGeom>
          <a:noFill/>
          <a:ln w="38100">
            <a:solidFill>
              <a:srgbClr val="DA3471">
                <a:alpha val="25000"/>
              </a:srgbClr>
            </a:solidFill>
          </a:ln>
        </p:spPr>
        <p:txBody>
          <a:bodyPr wrap="square" lIns="180000" tIns="180000" rIns="180000" bIns="180000" rtlCol="0">
            <a:spAutoFit/>
          </a:bodyPr>
          <a:lstStyle/>
          <a:p>
            <a:pPr>
              <a:spcAft>
                <a:spcPts val="400"/>
              </a:spcAft>
            </a:pPr>
            <a:r>
              <a:rPr lang="fr-FR" sz="1600" b="1" dirty="0">
                <a:solidFill>
                  <a:srgbClr val="DA3471"/>
                </a:solidFill>
                <a:latin typeface="Proto Grotesk" panose="02000000000000000000" pitchFamily="2" charset="0"/>
              </a:rPr>
              <a:t>Un homme, une femme, une rencontre</a:t>
            </a:r>
          </a:p>
          <a:p>
            <a:pPr>
              <a:spcAft>
                <a:spcPts val="400"/>
              </a:spcAft>
            </a:pPr>
            <a:r>
              <a:rPr lang="fr-FR" sz="1100" i="1" dirty="0">
                <a:solidFill>
                  <a:srgbClr val="DA3471"/>
                </a:solidFill>
                <a:latin typeface="Proto Grotesk" panose="02000000000000000000" pitchFamily="2" charset="0"/>
              </a:rPr>
              <a:t>Dites si ces étapes de la rencontre concernent le chanteur (FC), </a:t>
            </a:r>
            <a:r>
              <a:rPr lang="fr-FR" sz="1100" i="1" dirty="0" err="1">
                <a:solidFill>
                  <a:srgbClr val="DA3471"/>
                </a:solidFill>
                <a:latin typeface="Proto Grotesk" panose="02000000000000000000" pitchFamily="2" charset="0"/>
              </a:rPr>
              <a:t>Nanna</a:t>
            </a:r>
            <a:r>
              <a:rPr lang="fr-FR" sz="1100" i="1" dirty="0">
                <a:solidFill>
                  <a:srgbClr val="DA3471"/>
                </a:solidFill>
                <a:latin typeface="Proto Grotesk" panose="02000000000000000000" pitchFamily="2" charset="0"/>
              </a:rPr>
              <a:t> (N) ou les deux (2).</a:t>
            </a:r>
          </a:p>
          <a:p>
            <a:r>
              <a:rPr lang="fr-FR" sz="1100" dirty="0">
                <a:solidFill>
                  <a:srgbClr val="DA3471"/>
                </a:solidFill>
                <a:latin typeface="Proto Grotesk" panose="02000000000000000000" pitchFamily="2" charset="0"/>
              </a:rPr>
              <a:t>1. Bien connaître le quartier : </a:t>
            </a:r>
            <a:r>
              <a:rPr lang="fr-FR" sz="1100" dirty="0">
                <a:solidFill>
                  <a:srgbClr val="495897"/>
                </a:solidFill>
                <a:latin typeface="Proto Grotesk" panose="02000000000000000000" pitchFamily="50" charset="0"/>
                <a:ea typeface="Tahoma" panose="020B0604030504040204" pitchFamily="34" charset="0"/>
                <a:cs typeface="Tahoma" panose="020B0604030504040204" pitchFamily="34" charset="0"/>
              </a:rPr>
              <a:t>FC</a:t>
            </a:r>
            <a:r>
              <a:rPr lang="fr-FR" sz="1100" dirty="0">
                <a:solidFill>
                  <a:srgbClr val="DA34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fr-FR" sz="1100" dirty="0">
                <a:solidFill>
                  <a:srgbClr val="DA3471"/>
                </a:solidFill>
                <a:latin typeface="Proto Grotesk" panose="02000000000000000000" pitchFamily="2" charset="0"/>
              </a:rPr>
              <a:t>6. Avoir l’âme sombre : </a:t>
            </a:r>
            <a:r>
              <a:rPr lang="fr-FR" sz="1100" dirty="0">
                <a:solidFill>
                  <a:srgbClr val="495897"/>
                </a:solidFill>
                <a:latin typeface="Proto Grotesk" panose="02000000000000000000" pitchFamily="50" charset="0"/>
                <a:ea typeface="Tahoma" panose="020B0604030504040204" pitchFamily="34" charset="0"/>
                <a:cs typeface="Tahoma" panose="020B0604030504040204" pitchFamily="34" charset="0"/>
              </a:rPr>
              <a:t>FC </a:t>
            </a:r>
            <a:endParaRPr lang="fr-FR" sz="1100" dirty="0">
              <a:solidFill>
                <a:srgbClr val="DA347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fr-FR" sz="1100" dirty="0">
                <a:solidFill>
                  <a:srgbClr val="DA3471"/>
                </a:solidFill>
                <a:latin typeface="Proto Grotesk" panose="02000000000000000000" pitchFamily="2" charset="0"/>
              </a:rPr>
              <a:t>2. Serrer la main de l’autre : </a:t>
            </a:r>
            <a:r>
              <a:rPr lang="fr-FR" sz="1100" dirty="0">
                <a:solidFill>
                  <a:srgbClr val="495897"/>
                </a:solidFill>
                <a:latin typeface="Proto Grotesk" panose="02000000000000000000" pitchFamily="50" charset="0"/>
                <a:ea typeface="Tahoma" panose="020B0604030504040204" pitchFamily="34" charset="0"/>
                <a:cs typeface="Tahoma" panose="020B0604030504040204" pitchFamily="34" charset="0"/>
              </a:rPr>
              <a:t>FC </a:t>
            </a:r>
            <a:r>
              <a:rPr lang="fr-FR" sz="1100" dirty="0">
                <a:solidFill>
                  <a:srgbClr val="DA34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fr-FR" sz="1100" dirty="0">
                <a:solidFill>
                  <a:srgbClr val="DA3471"/>
                </a:solidFill>
                <a:latin typeface="Proto Grotesk" panose="02000000000000000000" pitchFamily="2" charset="0"/>
              </a:rPr>
              <a:t>7. Vouloir que l’autre dise « je t’aime » : </a:t>
            </a:r>
            <a:r>
              <a:rPr lang="fr-FR" sz="1100" dirty="0">
                <a:solidFill>
                  <a:srgbClr val="495897"/>
                </a:solidFill>
                <a:latin typeface="Proto Grotesk" panose="02000000000000000000" pitchFamily="50" charset="0"/>
                <a:ea typeface="Tahoma" panose="020B0604030504040204" pitchFamily="34" charset="0"/>
                <a:cs typeface="Tahoma" panose="020B0604030504040204" pitchFamily="34" charset="0"/>
              </a:rPr>
              <a:t>FC </a:t>
            </a:r>
            <a:endParaRPr lang="fr-FR" sz="1100" dirty="0">
              <a:solidFill>
                <a:srgbClr val="DA347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fr-FR" sz="1100" dirty="0">
                <a:solidFill>
                  <a:srgbClr val="DA3471"/>
                </a:solidFill>
                <a:latin typeface="Proto Grotesk" panose="02000000000000000000" pitchFamily="2" charset="0"/>
              </a:rPr>
              <a:t>3. Faire une blague : </a:t>
            </a:r>
            <a:r>
              <a:rPr lang="fr-FR" sz="1100" dirty="0">
                <a:solidFill>
                  <a:srgbClr val="495897"/>
                </a:solidFill>
                <a:latin typeface="Proto Grotesk" panose="02000000000000000000" pitchFamily="50" charset="0"/>
                <a:ea typeface="Tahoma" panose="020B0604030504040204" pitchFamily="34" charset="0"/>
                <a:cs typeface="Tahoma" panose="020B0604030504040204" pitchFamily="34" charset="0"/>
              </a:rPr>
              <a:t>FC </a:t>
            </a:r>
            <a:r>
              <a:rPr lang="fr-FR" sz="1100" dirty="0">
                <a:solidFill>
                  <a:srgbClr val="DA34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</a:t>
            </a:r>
            <a:r>
              <a:rPr lang="fr-FR" sz="1100" dirty="0">
                <a:solidFill>
                  <a:srgbClr val="DA3471"/>
                </a:solidFill>
                <a:latin typeface="Proto Grotesk" panose="02000000000000000000" pitchFamily="2" charset="0"/>
              </a:rPr>
              <a:t>8. Ne pas être frileux : </a:t>
            </a:r>
            <a:r>
              <a:rPr lang="fr-FR" sz="1100" dirty="0">
                <a:solidFill>
                  <a:srgbClr val="495897"/>
                </a:solidFill>
                <a:latin typeface="Proto Grotesk" panose="02000000000000000000" pitchFamily="50" charset="0"/>
                <a:ea typeface="Tahoma" panose="020B0604030504040204" pitchFamily="34" charset="0"/>
                <a:cs typeface="Tahoma" panose="020B0604030504040204" pitchFamily="34" charset="0"/>
              </a:rPr>
              <a:t>N</a:t>
            </a:r>
            <a:endParaRPr lang="fr-FR" sz="1100" dirty="0">
              <a:solidFill>
                <a:srgbClr val="DA347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fr-FR" sz="1100" dirty="0">
                <a:solidFill>
                  <a:srgbClr val="DA3471"/>
                </a:solidFill>
                <a:latin typeface="Proto Grotesk" panose="02000000000000000000" pitchFamily="2" charset="0"/>
              </a:rPr>
              <a:t>4. Danser au ralenti : </a:t>
            </a:r>
            <a:r>
              <a:rPr lang="fr-FR" sz="1100" dirty="0">
                <a:solidFill>
                  <a:srgbClr val="495897"/>
                </a:solidFill>
                <a:latin typeface="Proto Grotesk" panose="02000000000000000000" pitchFamily="50" charset="0"/>
                <a:ea typeface="Tahoma" panose="020B0604030504040204" pitchFamily="34" charset="0"/>
                <a:cs typeface="Tahoma" panose="020B0604030504040204" pitchFamily="34" charset="0"/>
              </a:rPr>
              <a:t>N</a:t>
            </a:r>
            <a:r>
              <a:rPr lang="fr-FR" sz="1100" dirty="0">
                <a:solidFill>
                  <a:srgbClr val="DA34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</a:t>
            </a:r>
            <a:r>
              <a:rPr lang="fr-FR" sz="1100" dirty="0">
                <a:solidFill>
                  <a:srgbClr val="DA3471"/>
                </a:solidFill>
                <a:latin typeface="Proto Grotesk" panose="02000000000000000000" pitchFamily="2" charset="0"/>
              </a:rPr>
              <a:t>9. Se tailler : </a:t>
            </a:r>
            <a:r>
              <a:rPr lang="fr-FR" sz="1100" dirty="0">
                <a:solidFill>
                  <a:srgbClr val="495897"/>
                </a:solidFill>
                <a:latin typeface="Proto Grotesk" panose="02000000000000000000" pitchFamily="50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endParaRPr lang="fr-FR" sz="1100" dirty="0">
              <a:solidFill>
                <a:srgbClr val="DA347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fr-FR" sz="1100" dirty="0">
                <a:solidFill>
                  <a:srgbClr val="DA3471"/>
                </a:solidFill>
                <a:latin typeface="Proto Grotesk" panose="02000000000000000000" pitchFamily="2" charset="0"/>
              </a:rPr>
              <a:t>5. Être libre : </a:t>
            </a:r>
            <a:r>
              <a:rPr lang="fr-FR" sz="1100" dirty="0">
                <a:solidFill>
                  <a:srgbClr val="495897"/>
                </a:solidFill>
                <a:latin typeface="Proto Grotesk" panose="02000000000000000000" pitchFamily="50" charset="0"/>
                <a:ea typeface="Tahoma" panose="020B0604030504040204" pitchFamily="34" charset="0"/>
                <a:cs typeface="Tahoma" panose="020B0604030504040204" pitchFamily="34" charset="0"/>
              </a:rPr>
              <a:t>FC </a:t>
            </a:r>
            <a:r>
              <a:rPr lang="fr-FR" sz="1100" dirty="0">
                <a:solidFill>
                  <a:srgbClr val="DA3471"/>
                </a:solidFill>
                <a:latin typeface="Proto Grotesk" panose="02000000000000000000" pitchFamily="2" charset="0"/>
              </a:rPr>
              <a:t>		10. S’enflammer : </a:t>
            </a:r>
            <a:r>
              <a:rPr lang="fr-FR" sz="1100" dirty="0">
                <a:solidFill>
                  <a:srgbClr val="495897"/>
                </a:solidFill>
                <a:latin typeface="Proto Grotesk" panose="02000000000000000000" pitchFamily="50" charset="0"/>
                <a:ea typeface="Tahoma" panose="020B0604030504040204" pitchFamily="34" charset="0"/>
                <a:cs typeface="Tahoma" panose="020B0604030504040204" pitchFamily="34" charset="0"/>
              </a:rPr>
              <a:t>2 </a:t>
            </a:r>
            <a:endParaRPr lang="fr-FR" sz="1100" dirty="0">
              <a:solidFill>
                <a:srgbClr val="DA3471"/>
              </a:solidFill>
              <a:latin typeface="Proto Grotesk" panose="02000000000000000000" pitchFamily="2" charset="0"/>
            </a:endParaRPr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4A8C8829-F705-844E-80E5-FFE650145CFD}"/>
              </a:ext>
            </a:extLst>
          </p:cNvPr>
          <p:cNvSpPr txBox="1"/>
          <p:nvPr/>
        </p:nvSpPr>
        <p:spPr>
          <a:xfrm>
            <a:off x="237508" y="7078556"/>
            <a:ext cx="3183875" cy="1440000"/>
          </a:xfrm>
          <a:prstGeom prst="rect">
            <a:avLst/>
          </a:prstGeom>
          <a:noFill/>
          <a:ln w="38100">
            <a:solidFill>
              <a:srgbClr val="DA3471">
                <a:alpha val="25000"/>
              </a:srgbClr>
            </a:solidFill>
          </a:ln>
        </p:spPr>
        <p:txBody>
          <a:bodyPr wrap="square" lIns="180000" tIns="180000" rIns="180000" bIns="180000" rtlCol="0">
            <a:spAutoFit/>
          </a:bodyPr>
          <a:lstStyle/>
          <a:p>
            <a:pPr>
              <a:spcAft>
                <a:spcPts val="400"/>
              </a:spcAft>
            </a:pPr>
            <a:r>
              <a:rPr lang="fr-FR" sz="1600" b="1" dirty="0">
                <a:solidFill>
                  <a:srgbClr val="DA3471"/>
                </a:solidFill>
                <a:latin typeface="Proto Grotesk" panose="02000000000000000000" pitchFamily="2" charset="0"/>
              </a:rPr>
              <a:t>Débat de société</a:t>
            </a:r>
          </a:p>
          <a:p>
            <a:pPr>
              <a:spcAft>
                <a:spcPts val="400"/>
              </a:spcAft>
            </a:pPr>
            <a:r>
              <a:rPr lang="fr-FR" sz="1100" i="1" dirty="0">
                <a:solidFill>
                  <a:srgbClr val="DA3471"/>
                </a:solidFill>
                <a:latin typeface="Proto Grotesk" panose="02000000000000000000" pitchFamily="2" charset="0"/>
              </a:rPr>
              <a:t>Selon vous, est-ce que les stratégies pour séduire une femme sont les mêmes que les stratégies pour séduire un homme? Expliquez votre réponse.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E7FF3031-F05D-F24B-B874-98A02DB94160}"/>
              </a:ext>
            </a:extLst>
          </p:cNvPr>
          <p:cNvSpPr txBox="1"/>
          <p:nvPr/>
        </p:nvSpPr>
        <p:spPr>
          <a:xfrm>
            <a:off x="6311607" y="5162474"/>
            <a:ext cx="260204" cy="323165"/>
          </a:xfrm>
          <a:prstGeom prst="rect">
            <a:avLst/>
          </a:prstGeom>
          <a:solidFill>
            <a:srgbClr val="DA3471">
              <a:alpha val="25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500" b="1" dirty="0">
                <a:solidFill>
                  <a:schemeClr val="bg1"/>
                </a:solidFill>
                <a:latin typeface="Proto Grotesk" panose="02000000000000000000" pitchFamily="2" charset="0"/>
              </a:rPr>
              <a:t>3</a:t>
            </a: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68E809DE-7959-9A4F-8660-1504E8D729D6}"/>
              </a:ext>
            </a:extLst>
          </p:cNvPr>
          <p:cNvSpPr txBox="1"/>
          <p:nvPr/>
        </p:nvSpPr>
        <p:spPr>
          <a:xfrm>
            <a:off x="3148109" y="7096568"/>
            <a:ext cx="261972" cy="323165"/>
          </a:xfrm>
          <a:prstGeom prst="rect">
            <a:avLst/>
          </a:prstGeom>
          <a:solidFill>
            <a:srgbClr val="DA3471">
              <a:alpha val="25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500" b="1" dirty="0">
                <a:solidFill>
                  <a:schemeClr val="bg1"/>
                </a:solidFill>
                <a:latin typeface="Proto Grotesk" panose="02000000000000000000" pitchFamily="2" charset="0"/>
              </a:rPr>
              <a:t>4</a:t>
            </a:r>
          </a:p>
        </p:txBody>
      </p:sp>
      <p:sp>
        <p:nvSpPr>
          <p:cNvPr id="64" name="ZoneTexte 63">
            <a:extLst>
              <a:ext uri="{FF2B5EF4-FFF2-40B4-BE49-F238E27FC236}">
                <a16:creationId xmlns:a16="http://schemas.microsoft.com/office/drawing/2014/main" id="{35FA35B7-C4ED-624A-81DF-731E32F0E681}"/>
              </a:ext>
            </a:extLst>
          </p:cNvPr>
          <p:cNvSpPr txBox="1"/>
          <p:nvPr/>
        </p:nvSpPr>
        <p:spPr>
          <a:xfrm>
            <a:off x="429318" y="7286765"/>
            <a:ext cx="1755674" cy="167579"/>
          </a:xfrm>
          <a:prstGeom prst="rect">
            <a:avLst/>
          </a:prstGeom>
          <a:solidFill>
            <a:srgbClr val="DA3471">
              <a:alpha val="25000"/>
            </a:srgbClr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2" name="AutoShape 2" descr="https://lh3.googleusercontent.com/LZKqcauQRqzNTvBEkQrdjZ8EB7Mj1lrb3MQCc_DQuRow-RveoWFqKwH7eBVcBn4-Z7aA--aVVgGpOWeLHavB4c4CraI1eGOUXkBO36sLVUmyIoCruzFn4ab035ybozHCf4W0MKv7fUQ"/>
          <p:cNvSpPr>
            <a:spLocks noChangeAspect="1" noChangeArrowheads="1"/>
          </p:cNvSpPr>
          <p:nvPr/>
        </p:nvSpPr>
        <p:spPr bwMode="auto">
          <a:xfrm>
            <a:off x="155575" y="841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6" name="ZoneTexte 35">
            <a:extLst>
              <a:ext uri="{FF2B5EF4-FFF2-40B4-BE49-F238E27FC236}">
                <a16:creationId xmlns:a16="http://schemas.microsoft.com/office/drawing/2014/main" id="{35FA35B7-C4ED-624A-81DF-731E32F0E681}"/>
              </a:ext>
            </a:extLst>
          </p:cNvPr>
          <p:cNvSpPr txBox="1"/>
          <p:nvPr/>
        </p:nvSpPr>
        <p:spPr>
          <a:xfrm>
            <a:off x="401809" y="5358176"/>
            <a:ext cx="3893744" cy="180000"/>
          </a:xfrm>
          <a:prstGeom prst="rect">
            <a:avLst/>
          </a:prstGeom>
          <a:solidFill>
            <a:srgbClr val="DA3471">
              <a:alpha val="25000"/>
            </a:srgbClr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FEA23782-5CF7-F84F-A586-7516DF6CE67E}"/>
              </a:ext>
            </a:extLst>
          </p:cNvPr>
          <p:cNvSpPr txBox="1"/>
          <p:nvPr/>
        </p:nvSpPr>
        <p:spPr>
          <a:xfrm>
            <a:off x="6325732" y="1829833"/>
            <a:ext cx="260204" cy="323165"/>
          </a:xfrm>
          <a:prstGeom prst="rect">
            <a:avLst/>
          </a:prstGeom>
          <a:solidFill>
            <a:srgbClr val="DA3471">
              <a:alpha val="25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500" b="1" dirty="0">
                <a:solidFill>
                  <a:schemeClr val="bg1"/>
                </a:solidFill>
                <a:latin typeface="Proto Grotesk" panose="02000000000000000000" pitchFamily="2" charset="0"/>
              </a:rPr>
              <a:t>1</a:t>
            </a:r>
          </a:p>
        </p:txBody>
      </p:sp>
      <p:sp>
        <p:nvSpPr>
          <p:cNvPr id="24" name="Titre 1">
            <a:extLst>
              <a:ext uri="{FF2B5EF4-FFF2-40B4-BE49-F238E27FC236}">
                <a16:creationId xmlns:a16="http://schemas.microsoft.com/office/drawing/2014/main" id="{BA60509B-3CBD-6642-8923-9E1C5D04B360}"/>
              </a:ext>
            </a:extLst>
          </p:cNvPr>
          <p:cNvSpPr txBox="1">
            <a:spLocks/>
          </p:cNvSpPr>
          <p:nvPr/>
        </p:nvSpPr>
        <p:spPr>
          <a:xfrm>
            <a:off x="237508" y="1806047"/>
            <a:ext cx="6367751" cy="1548000"/>
          </a:xfrm>
          <a:prstGeom prst="rect">
            <a:avLst/>
          </a:prstGeom>
          <a:ln w="38100" cmpd="sng">
            <a:solidFill>
              <a:srgbClr val="DC3471">
                <a:alpha val="25000"/>
              </a:srgbClr>
            </a:solidFill>
            <a:prstDash val="solid"/>
            <a:miter lim="800000"/>
          </a:ln>
        </p:spPr>
        <p:txBody>
          <a:bodyPr vert="horz" lIns="18000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Aft>
                <a:spcPts val="400"/>
              </a:spcAft>
            </a:pPr>
            <a:r>
              <a:rPr lang="fr-FR" sz="1600" b="1" dirty="0">
                <a:solidFill>
                  <a:srgbClr val="DA3471"/>
                </a:solidFill>
                <a:latin typeface="Proto Grotesk" panose="02000000000000000000" pitchFamily="2" charset="0"/>
              </a:rPr>
              <a:t>La musique dans la peau</a:t>
            </a:r>
          </a:p>
          <a:p>
            <a:pPr>
              <a:lnSpc>
                <a:spcPct val="100000"/>
              </a:lnSpc>
              <a:spcAft>
                <a:spcPts val="400"/>
              </a:spcAft>
            </a:pPr>
            <a:r>
              <a:rPr lang="fr-FR" sz="1100" i="1" dirty="0">
                <a:solidFill>
                  <a:srgbClr val="DC3471"/>
                </a:solidFill>
                <a:latin typeface="Proto Grotesk" panose="02000000000000000000" pitchFamily="2" charset="0"/>
              </a:rPr>
              <a:t>Fermez les yeux et écoutez les 30 premières secondes de la chanson. Comment ressentez- vous la musique dans votre corps ? Expliquez votre ressenti. </a:t>
            </a:r>
            <a:r>
              <a:rPr lang="fr-FR" sz="1100" i="1" dirty="0">
                <a:solidFill>
                  <a:srgbClr val="495897"/>
                </a:solidFill>
                <a:latin typeface="Proto Grotesk" panose="02000000000000000000" pitchFamily="2" charset="0"/>
              </a:rPr>
              <a:t>Réponse libre et personnelle.</a:t>
            </a:r>
          </a:p>
          <a:p>
            <a:pPr>
              <a:lnSpc>
                <a:spcPct val="100000"/>
              </a:lnSpc>
              <a:spcAft>
                <a:spcPts val="400"/>
              </a:spcAft>
            </a:pPr>
            <a:r>
              <a:rPr lang="fr-FR" sz="1100" dirty="0">
                <a:solidFill>
                  <a:srgbClr val="DC3471"/>
                </a:solidFill>
                <a:latin typeface="Proto Grotesk" panose="02000000000000000000" pitchFamily="2" charset="0"/>
              </a:rPr>
              <a:t>J’ai envie de…</a:t>
            </a:r>
          </a:p>
          <a:p>
            <a:pPr>
              <a:lnSpc>
                <a:spcPct val="100000"/>
              </a:lnSpc>
              <a:spcAft>
                <a:spcPts val="400"/>
              </a:spcAft>
            </a:pPr>
            <a:r>
              <a:rPr lang="fr-FR" sz="1100" dirty="0">
                <a:solidFill>
                  <a:srgbClr val="495897"/>
                </a:solidFill>
                <a:latin typeface="Proto Grotesk" panose="02000000000000000000" pitchFamily="2" charset="0"/>
                <a:sym typeface="Wingdings"/>
              </a:rPr>
              <a:t> rester immobile, me figer.		  me balancer, de faire onduler mon corps.</a:t>
            </a:r>
          </a:p>
          <a:p>
            <a:pPr>
              <a:lnSpc>
                <a:spcPct val="100000"/>
              </a:lnSpc>
              <a:spcAft>
                <a:spcPts val="400"/>
              </a:spcAft>
            </a:pPr>
            <a:r>
              <a:rPr lang="fr-FR" sz="1100" dirty="0">
                <a:solidFill>
                  <a:srgbClr val="495897"/>
                </a:solidFill>
                <a:latin typeface="Proto Grotesk" panose="02000000000000000000" pitchFamily="2" charset="0"/>
                <a:sym typeface="Wingdings"/>
              </a:rPr>
              <a:t> sautiller, de sauter.		  m’agiter, me secouer dans tous les sens.</a:t>
            </a:r>
            <a:endParaRPr lang="fr-FR" sz="1100" dirty="0">
              <a:solidFill>
                <a:srgbClr val="495897"/>
              </a:solidFill>
              <a:latin typeface="Proto Grotesk" panose="02000000000000000000" pitchFamily="2" charset="0"/>
            </a:endParaRP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FB96E24F-89DD-2949-9E56-9CBD91DB7EE4}"/>
              </a:ext>
            </a:extLst>
          </p:cNvPr>
          <p:cNvSpPr txBox="1"/>
          <p:nvPr/>
        </p:nvSpPr>
        <p:spPr>
          <a:xfrm>
            <a:off x="389633" y="1968970"/>
            <a:ext cx="2523687" cy="178712"/>
          </a:xfrm>
          <a:prstGeom prst="rect">
            <a:avLst/>
          </a:prstGeom>
          <a:solidFill>
            <a:srgbClr val="DA3471">
              <a:alpha val="25000"/>
            </a:srgbClr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20" name="ZoneTexte 19"/>
          <p:cNvSpPr txBox="1"/>
          <p:nvPr/>
        </p:nvSpPr>
        <p:spPr>
          <a:xfrm rot="16200000">
            <a:off x="-824998" y="6578687"/>
            <a:ext cx="1828800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00" dirty="0">
                <a:solidFill>
                  <a:srgbClr val="6770B1"/>
                </a:solidFill>
              </a:rPr>
              <a:t>Marjolaine </a:t>
            </a:r>
            <a:r>
              <a:rPr lang="fr-FR" sz="500" dirty="0" err="1">
                <a:solidFill>
                  <a:srgbClr val="6770B1"/>
                </a:solidFill>
              </a:rPr>
              <a:t>Pierré</a:t>
            </a:r>
            <a:endParaRPr lang="fr-FR" sz="500" dirty="0">
              <a:solidFill>
                <a:srgbClr val="6770B1"/>
              </a:solidFill>
            </a:endParaRP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86091D16-9BDA-1146-82B3-BBACE12470A7}"/>
              </a:ext>
            </a:extLst>
          </p:cNvPr>
          <p:cNvSpPr txBox="1"/>
          <p:nvPr/>
        </p:nvSpPr>
        <p:spPr>
          <a:xfrm>
            <a:off x="237508" y="3534986"/>
            <a:ext cx="6362417" cy="1440000"/>
          </a:xfrm>
          <a:prstGeom prst="rect">
            <a:avLst/>
          </a:prstGeom>
          <a:noFill/>
          <a:ln w="38100">
            <a:solidFill>
              <a:srgbClr val="DA3471">
                <a:alpha val="25000"/>
              </a:srgbClr>
            </a:solidFill>
          </a:ln>
        </p:spPr>
        <p:txBody>
          <a:bodyPr wrap="square" lIns="180000" tIns="108000" rIns="108000" bIns="180000" rtlCol="0">
            <a:spAutoFit/>
          </a:bodyPr>
          <a:lstStyle/>
          <a:p>
            <a:pPr>
              <a:spcAft>
                <a:spcPts val="400"/>
              </a:spcAft>
            </a:pPr>
            <a:r>
              <a:rPr lang="fr-FR" sz="1600" b="1" dirty="0">
                <a:solidFill>
                  <a:srgbClr val="DA3471"/>
                </a:solidFill>
                <a:latin typeface="Proto Grotesk" panose="02000000000000000000" pitchFamily="2" charset="0"/>
              </a:rPr>
              <a:t>Une femme, un prénom</a:t>
            </a:r>
          </a:p>
          <a:p>
            <a:pPr>
              <a:spcAft>
                <a:spcPts val="400"/>
              </a:spcAft>
            </a:pPr>
            <a:r>
              <a:rPr lang="fr-FR" sz="1050" i="1" dirty="0">
                <a:solidFill>
                  <a:srgbClr val="DA3471"/>
                </a:solidFill>
                <a:latin typeface="Proto Grotesk" panose="02000000000000000000" pitchFamily="2" charset="0"/>
              </a:rPr>
              <a:t>Qui est </a:t>
            </a:r>
            <a:r>
              <a:rPr lang="fr-FR" sz="1050" i="1" dirty="0" err="1">
                <a:solidFill>
                  <a:srgbClr val="DA3471"/>
                </a:solidFill>
                <a:latin typeface="Proto Grotesk" panose="02000000000000000000" pitchFamily="2" charset="0"/>
              </a:rPr>
              <a:t>Nanna</a:t>
            </a:r>
            <a:r>
              <a:rPr lang="fr-FR" sz="1050" i="1" dirty="0">
                <a:solidFill>
                  <a:srgbClr val="DA3471"/>
                </a:solidFill>
                <a:latin typeface="Proto Grotesk" panose="02000000000000000000" pitchFamily="2" charset="0"/>
              </a:rPr>
              <a:t> ? Écoutez la chanson et retrouvez les informations objectives qui la concernent.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54397140-DB3F-3C44-8B2E-9D76CED5A535}"/>
              </a:ext>
            </a:extLst>
          </p:cNvPr>
          <p:cNvSpPr txBox="1"/>
          <p:nvPr/>
        </p:nvSpPr>
        <p:spPr>
          <a:xfrm>
            <a:off x="6320930" y="3555459"/>
            <a:ext cx="260204" cy="323165"/>
          </a:xfrm>
          <a:prstGeom prst="rect">
            <a:avLst/>
          </a:prstGeom>
          <a:solidFill>
            <a:srgbClr val="DA3471">
              <a:alpha val="25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500" b="1" dirty="0">
                <a:solidFill>
                  <a:schemeClr val="bg1"/>
                </a:solidFill>
                <a:latin typeface="Proto Grotesk" panose="02000000000000000000" pitchFamily="2" charset="0"/>
              </a:rPr>
              <a:t>2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D9AE6EAA-3432-4246-8022-98DCDBB80060}"/>
              </a:ext>
            </a:extLst>
          </p:cNvPr>
          <p:cNvSpPr txBox="1"/>
          <p:nvPr/>
        </p:nvSpPr>
        <p:spPr>
          <a:xfrm>
            <a:off x="3534770" y="7072785"/>
            <a:ext cx="3031725" cy="1440000"/>
          </a:xfrm>
          <a:custGeom>
            <a:avLst/>
            <a:gdLst>
              <a:gd name="connsiteX0" fmla="*/ 0 w 3313119"/>
              <a:gd name="connsiteY0" fmla="*/ 0 h 3615688"/>
              <a:gd name="connsiteX1" fmla="*/ 3313119 w 3313119"/>
              <a:gd name="connsiteY1" fmla="*/ 0 h 3615688"/>
              <a:gd name="connsiteX2" fmla="*/ 3313119 w 3313119"/>
              <a:gd name="connsiteY2" fmla="*/ 3615688 h 3615688"/>
              <a:gd name="connsiteX3" fmla="*/ 0 w 3313119"/>
              <a:gd name="connsiteY3" fmla="*/ 3615688 h 3615688"/>
              <a:gd name="connsiteX4" fmla="*/ 0 w 3313119"/>
              <a:gd name="connsiteY4" fmla="*/ 0 h 3615688"/>
              <a:gd name="connsiteX0" fmla="*/ 0 w 3313119"/>
              <a:gd name="connsiteY0" fmla="*/ 0 h 3615688"/>
              <a:gd name="connsiteX1" fmla="*/ 3313119 w 3313119"/>
              <a:gd name="connsiteY1" fmla="*/ 0 h 3615688"/>
              <a:gd name="connsiteX2" fmla="*/ 3313119 w 3313119"/>
              <a:gd name="connsiteY2" fmla="*/ 3615688 h 3615688"/>
              <a:gd name="connsiteX3" fmla="*/ 0 w 3313119"/>
              <a:gd name="connsiteY3" fmla="*/ 3568063 h 3615688"/>
              <a:gd name="connsiteX4" fmla="*/ 0 w 3313119"/>
              <a:gd name="connsiteY4" fmla="*/ 0 h 3615688"/>
              <a:gd name="connsiteX0" fmla="*/ 0 w 3313119"/>
              <a:gd name="connsiteY0" fmla="*/ 0 h 3568063"/>
              <a:gd name="connsiteX1" fmla="*/ 3313119 w 3313119"/>
              <a:gd name="connsiteY1" fmla="*/ 0 h 3568063"/>
              <a:gd name="connsiteX2" fmla="*/ 3313119 w 3313119"/>
              <a:gd name="connsiteY2" fmla="*/ 3558538 h 3568063"/>
              <a:gd name="connsiteX3" fmla="*/ 0 w 3313119"/>
              <a:gd name="connsiteY3" fmla="*/ 3568063 h 3568063"/>
              <a:gd name="connsiteX4" fmla="*/ 0 w 3313119"/>
              <a:gd name="connsiteY4" fmla="*/ 0 h 3568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13119" h="3568063">
                <a:moveTo>
                  <a:pt x="0" y="0"/>
                </a:moveTo>
                <a:lnTo>
                  <a:pt x="3313119" y="0"/>
                </a:lnTo>
                <a:lnTo>
                  <a:pt x="3313119" y="3558538"/>
                </a:lnTo>
                <a:lnTo>
                  <a:pt x="0" y="3568063"/>
                </a:lnTo>
                <a:lnTo>
                  <a:pt x="0" y="0"/>
                </a:lnTo>
                <a:close/>
              </a:path>
            </a:pathLst>
          </a:custGeom>
          <a:noFill/>
          <a:ln w="38100">
            <a:solidFill>
              <a:srgbClr val="DA3471">
                <a:alpha val="25000"/>
              </a:srgbClr>
            </a:solidFill>
          </a:ln>
        </p:spPr>
        <p:txBody>
          <a:bodyPr wrap="square" lIns="180000" tIns="180000" rIns="180000" bIns="180000" rtlCol="0">
            <a:spAutoFit/>
          </a:bodyPr>
          <a:lstStyle/>
          <a:p>
            <a:pPr>
              <a:spcAft>
                <a:spcPts val="400"/>
              </a:spcAft>
            </a:pPr>
            <a:r>
              <a:rPr lang="fr-FR" sz="1600" b="1" dirty="0">
                <a:solidFill>
                  <a:srgbClr val="DA3471"/>
                </a:solidFill>
                <a:latin typeface="Proto Grotesk" panose="02000000000000000000" pitchFamily="2" charset="0"/>
              </a:rPr>
              <a:t>Leçon de séduction</a:t>
            </a:r>
          </a:p>
          <a:p>
            <a:r>
              <a:rPr lang="fr-FR" sz="1100" i="1" dirty="0">
                <a:solidFill>
                  <a:srgbClr val="DA3471"/>
                </a:solidFill>
                <a:latin typeface="Proto Grotesk" panose="02000000000000000000" pitchFamily="2" charset="0"/>
              </a:rPr>
              <a:t>À deux. Dites ce qu’il faut absolument éviter de dire et de faire pour séduire quelqu’un. 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420CCCFD-BDDE-4443-8AB0-30FC1160C1F9}"/>
              </a:ext>
            </a:extLst>
          </p:cNvPr>
          <p:cNvSpPr txBox="1"/>
          <p:nvPr/>
        </p:nvSpPr>
        <p:spPr>
          <a:xfrm>
            <a:off x="6285603" y="7091756"/>
            <a:ext cx="262068" cy="323165"/>
          </a:xfrm>
          <a:prstGeom prst="rect">
            <a:avLst/>
          </a:prstGeom>
          <a:solidFill>
            <a:srgbClr val="DA3471">
              <a:alpha val="25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500" b="1" dirty="0">
                <a:solidFill>
                  <a:schemeClr val="bg1"/>
                </a:solidFill>
                <a:latin typeface="Proto Grotesk" panose="02000000000000000000" pitchFamily="2" charset="0"/>
              </a:rPr>
              <a:t>5</a:t>
            </a: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35FA35B7-C4ED-624A-81DF-731E32F0E681}"/>
              </a:ext>
            </a:extLst>
          </p:cNvPr>
          <p:cNvSpPr txBox="1"/>
          <p:nvPr/>
        </p:nvSpPr>
        <p:spPr>
          <a:xfrm>
            <a:off x="389634" y="3679078"/>
            <a:ext cx="2417361" cy="180000"/>
          </a:xfrm>
          <a:prstGeom prst="rect">
            <a:avLst/>
          </a:prstGeom>
          <a:solidFill>
            <a:srgbClr val="DA3471">
              <a:alpha val="25000"/>
            </a:srgbClr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35FA35B7-C4ED-624A-81DF-731E32F0E681}"/>
              </a:ext>
            </a:extLst>
          </p:cNvPr>
          <p:cNvSpPr txBox="1"/>
          <p:nvPr/>
        </p:nvSpPr>
        <p:spPr>
          <a:xfrm>
            <a:off x="3725592" y="7286765"/>
            <a:ext cx="2010674" cy="183795"/>
          </a:xfrm>
          <a:prstGeom prst="rect">
            <a:avLst/>
          </a:prstGeom>
          <a:solidFill>
            <a:srgbClr val="DA3471">
              <a:alpha val="25000"/>
            </a:srgbClr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34" name="Rectangle à coins arrondis 33"/>
          <p:cNvSpPr/>
          <p:nvPr/>
        </p:nvSpPr>
        <p:spPr>
          <a:xfrm>
            <a:off x="791056" y="4195187"/>
            <a:ext cx="2520000" cy="683288"/>
          </a:xfrm>
          <a:prstGeom prst="roundRect">
            <a:avLst/>
          </a:prstGeom>
          <a:noFill/>
          <a:ln>
            <a:solidFill>
              <a:srgbClr val="DA34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dirty="0">
                <a:solidFill>
                  <a:srgbClr val="DC3471"/>
                </a:solidFill>
                <a:latin typeface="Proto Grotesk" panose="02000000000000000000" pitchFamily="50" charset="0"/>
              </a:rPr>
              <a:t>La personne</a:t>
            </a:r>
          </a:p>
          <a:p>
            <a:r>
              <a:rPr lang="fr-FR" sz="1100" dirty="0">
                <a:solidFill>
                  <a:srgbClr val="495897"/>
                </a:solidFill>
                <a:latin typeface="Proto Grotesk" panose="02000000000000000000" pitchFamily="50" charset="0"/>
              </a:rPr>
              <a:t>Elle a le visage pâle et rond. Son corps est émacié (=maigre).</a:t>
            </a:r>
          </a:p>
          <a:p>
            <a:pPr algn="ctr"/>
            <a:r>
              <a:rPr lang="fr-FR" sz="1100" dirty="0">
                <a:solidFill>
                  <a:srgbClr val="495897"/>
                </a:solidFill>
                <a:latin typeface="Proto Grotesk" panose="02000000000000000000" pitchFamily="50" charset="0"/>
              </a:rPr>
              <a:t>Elle parle fort. </a:t>
            </a:r>
            <a:endParaRPr lang="fr-FR" dirty="0">
              <a:solidFill>
                <a:srgbClr val="DC3471"/>
              </a:solidFill>
              <a:latin typeface="Proto Grotesk" panose="02000000000000000000" pitchFamily="50" charset="0"/>
            </a:endParaRPr>
          </a:p>
        </p:txBody>
      </p:sp>
      <p:sp>
        <p:nvSpPr>
          <p:cNvPr id="35" name="Rectangle à coins arrondis 34"/>
          <p:cNvSpPr/>
          <p:nvPr/>
        </p:nvSpPr>
        <p:spPr>
          <a:xfrm>
            <a:off x="3551008" y="4196862"/>
            <a:ext cx="2520000" cy="683288"/>
          </a:xfrm>
          <a:prstGeom prst="roundRect">
            <a:avLst/>
          </a:prstGeom>
          <a:noFill/>
          <a:ln>
            <a:solidFill>
              <a:srgbClr val="DA34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dirty="0">
                <a:solidFill>
                  <a:srgbClr val="DC3471"/>
                </a:solidFill>
                <a:latin typeface="Proto Grotesk" panose="02000000000000000000" pitchFamily="50" charset="0"/>
              </a:rPr>
              <a:t>Sa vie</a:t>
            </a:r>
          </a:p>
          <a:p>
            <a:pPr algn="ctr"/>
            <a:r>
              <a:rPr lang="fr-FR" sz="1100" dirty="0">
                <a:solidFill>
                  <a:srgbClr val="495897"/>
                </a:solidFill>
                <a:latin typeface="Proto Grotesk" panose="02000000000000000000" pitchFamily="50" charset="0"/>
              </a:rPr>
              <a:t>Elle habite en banlieue. Elle sait danser. </a:t>
            </a:r>
          </a:p>
          <a:p>
            <a:pPr algn="ctr"/>
            <a:endParaRPr lang="fr-FR" sz="1100" dirty="0">
              <a:solidFill>
                <a:srgbClr val="495897"/>
              </a:solidFill>
              <a:latin typeface="Proto Grotesk" panose="020000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125721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1616AB477944E40BC3673E240C75087" ma:contentTypeVersion="10" ma:contentTypeDescription="Crée un document." ma:contentTypeScope="" ma:versionID="1bca6248b78360d69669ecf0e931ab7f">
  <xsd:schema xmlns:xsd="http://www.w3.org/2001/XMLSchema" xmlns:xs="http://www.w3.org/2001/XMLSchema" xmlns:p="http://schemas.microsoft.com/office/2006/metadata/properties" xmlns:ns2="935ad775-f984-45a7-b231-58f3cfa609e1" xmlns:ns3="a0ff0703-dc0c-4a52-9a64-3f6cf26d1efb" targetNamespace="http://schemas.microsoft.com/office/2006/metadata/properties" ma:root="true" ma:fieldsID="9e532c589581e501c80320787b2b7902" ns2:_="" ns3:_="">
    <xsd:import namespace="935ad775-f984-45a7-b231-58f3cfa609e1"/>
    <xsd:import namespace="a0ff0703-dc0c-4a52-9a64-3f6cf26d1ef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35ad775-f984-45a7-b231-58f3cfa609e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lcf76f155ced4ddcb4097134ff3c332f" ma:index="15" nillable="true" ma:taxonomy="true" ma:internalName="lcf76f155ced4ddcb4097134ff3c332f" ma:taxonomyFieldName="MediaServiceImageTags" ma:displayName="Balises d’images" ma:readOnly="false" ma:fieldId="{5cf76f15-5ced-4ddc-b409-7134ff3c332f}" ma:taxonomyMulti="true" ma:sspId="bae3e488-10cf-462d-9ad7-b9476338545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0ff0703-dc0c-4a52-9a64-3f6cf26d1efb" elementFormDefault="qualified">
    <xsd:import namespace="http://schemas.microsoft.com/office/2006/documentManagement/types"/>
    <xsd:import namespace="http://schemas.microsoft.com/office/infopath/2007/PartnerControls"/>
    <xsd:element name="TaxCatchAll" ma:index="16" nillable="true" ma:displayName="Taxonomy Catch All Column" ma:hidden="true" ma:list="{b505b773-91db-489d-a14c-6fb503dff62d}" ma:internalName="TaxCatchAll" ma:showField="CatchAllData" ma:web="a0ff0703-dc0c-4a52-9a64-3f6cf26d1ef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a0ff0703-dc0c-4a52-9a64-3f6cf26d1efb" xsi:nil="true"/>
    <lcf76f155ced4ddcb4097134ff3c332f xmlns="935ad775-f984-45a7-b231-58f3cfa609e1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EF7D7D93-8342-467B-B3F0-568F88BBBED8}"/>
</file>

<file path=customXml/itemProps2.xml><?xml version="1.0" encoding="utf-8"?>
<ds:datastoreItem xmlns:ds="http://schemas.openxmlformats.org/officeDocument/2006/customXml" ds:itemID="{82051128-15DF-4A38-A570-717DDA6772B0}"/>
</file>

<file path=customXml/itemProps3.xml><?xml version="1.0" encoding="utf-8"?>
<ds:datastoreItem xmlns:ds="http://schemas.openxmlformats.org/officeDocument/2006/customXml" ds:itemID="{B756E922-A9D1-4007-ADC4-C5B26CFB8E2F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1804</TotalTime>
  <Words>1665</Words>
  <Application>Microsoft Macintosh PowerPoint</Application>
  <PresentationFormat>Format A4 (210 x 297 mm)</PresentationFormat>
  <Paragraphs>127</Paragraphs>
  <Slides>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12" baseType="lpstr">
      <vt:lpstr>Proto Grotesk Light</vt:lpstr>
      <vt:lpstr>Calibri</vt:lpstr>
      <vt:lpstr>Wingdings</vt:lpstr>
      <vt:lpstr>Arial</vt:lpstr>
      <vt:lpstr>Proto Grotesk</vt:lpstr>
      <vt:lpstr>Tahoma</vt:lpstr>
      <vt:lpstr>Calibri Light</vt:lpstr>
      <vt:lpstr>Thème Office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Microsoft Office User</dc:creator>
  <cp:lastModifiedBy>Guillaume FAVIER NIRERE</cp:lastModifiedBy>
  <cp:revision>182</cp:revision>
  <cp:lastPrinted>2020-09-09T12:49:22Z</cp:lastPrinted>
  <dcterms:created xsi:type="dcterms:W3CDTF">2019-01-29T14:43:52Z</dcterms:created>
  <dcterms:modified xsi:type="dcterms:W3CDTF">2020-10-16T13:33:20Z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0x01010031616AB477944E40BC3673E240C75087</vt:lpwstr>
  </property>
</Properties>
</file>