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2.xml" ContentType="application/vnd.openxmlformats-officedocument.presentationml.tags+xml"/>
  <Override PartName="/ppt/tags/tag54.xml" ContentType="application/vnd.openxmlformats-officedocument.presentationml.tags+xml"/>
  <Override PartName="/ppt/tags/tag53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5.xml" ContentType="application/vnd.openxmlformats-officedocument.presentationml.tags+xml"/>
  <Override PartName="/ppt/tags/tag58.xml" ContentType="application/vnd.openxmlformats-officedocument.presentationml.tags+xml"/>
  <Override PartName="/ppt/tags/tag51.xml" ContentType="application/vnd.openxmlformats-officedocument.presentationml.tags+xml"/>
  <Override PartName="/ppt/tags/tag50.xml" ContentType="application/vnd.openxmlformats-officedocument.presentationml.tags+xml"/>
  <Override PartName="/ppt/tags/tag49.xml" ContentType="application/vnd.openxmlformats-officedocument.presentationml.tags+xml"/>
  <Override PartName="/ppt/tags/tag48.xml" ContentType="application/vnd.openxmlformats-officedocument.presentationml.tags+xml"/>
  <Override PartName="/ppt/tags/tag52.xml" ContentType="application/vnd.openxmlformats-officedocument.presentationml.tags+xml"/>
  <Override PartName="/ppt/tags/tag5.xml" ContentType="application/vnd.openxmlformats-officedocument.presentationml.tags+xml"/>
  <Override PartName="/ppt/tags/tag60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6.xml" ContentType="application/vnd.openxmlformats-officedocument.presentationml.tags+xml"/>
  <Override PartName="/ppt/tags/tag63.xml" ContentType="application/vnd.openxmlformats-officedocument.presentationml.tags+xml"/>
  <Override PartName="/ppt/tags/tag62.xml" ContentType="application/vnd.openxmlformats-officedocument.presentationml.tags+xml"/>
  <Override PartName="/ppt/tags/tag61.xml" ContentType="application/vnd.openxmlformats-officedocument.presentationml.tags+xml"/>
  <Override PartName="/ppt/tags/tag59.xml" ContentType="application/vnd.openxmlformats-officedocument.presentationml.tags+xml"/>
  <Override PartName="/ppt/tags/tag46.xml" ContentType="application/vnd.openxmlformats-officedocument.presentationml.tags+xml"/>
  <Override PartName="/ppt/tags/tag45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8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7.xml" ContentType="application/vnd.openxmlformats-officedocument.presentationml.tags+xml"/>
  <Override PartName="/ppt/tags/tag38.xml" ContentType="application/vnd.openxmlformats-officedocument.presentationml.tags+xml"/>
  <Override PartName="/ppt/tags/tag37.xml" ContentType="application/vnd.openxmlformats-officedocument.presentationml.tags+xml"/>
  <Override PartName="/ppt/tags/tag36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4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6858000" cy="9906000" type="A4"/>
  <p:notesSz cx="6799263" cy="9929813"/>
  <p:embeddedFontLst>
    <p:embeddedFont>
      <p:font typeface="Proto Grotesk Light" panose="02000000000000000000" pitchFamily="50" charset="0"/>
      <p:regular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roto Grotesk" panose="02000000000000000000" pitchFamily="50" charset="0"/>
      <p:regular r:id="rId14"/>
      <p:bold r:id="rId15"/>
    </p:embeddedFont>
    <p:embeddedFont>
      <p:font typeface="Tahoma" panose="020B0604030504040204" pitchFamily="34" charset="0"/>
      <p:regular r:id="rId16"/>
      <p:bold r:id="rId1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2320786-FA42-4973-B61D-C95364239DBC}">
          <p14:sldIdLst>
            <p14:sldId id="256"/>
          </p14:sldIdLst>
        </p14:section>
        <p14:section name="Section sans titre" id="{55191E2A-A5C0-4AFD-98F5-9B39B59F7138}">
          <p14:sldIdLst>
            <p14:sldId id="257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LE MOUNIER" initials="LLM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5897"/>
    <a:srgbClr val="C2C6E0"/>
    <a:srgbClr val="F4C4D5"/>
    <a:srgbClr val="DC3471"/>
    <a:srgbClr val="DA3471"/>
    <a:srgbClr val="6770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7"/>
    <p:restoredTop sz="94674"/>
  </p:normalViewPr>
  <p:slideViewPr>
    <p:cSldViewPr snapToGrid="0" snapToObjects="1">
      <p:cViewPr>
        <p:scale>
          <a:sx n="190" d="100"/>
          <a:sy n="190" d="100"/>
        </p:scale>
        <p:origin x="1038" y="-290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customXml" Target="../customXml/item1.xml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59A51-DAB0-4C61-8418-8C669140346D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5C7BD-18C9-4AE9-99EE-38C051510B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3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85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45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85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55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11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18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70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81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06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30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45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64F56-432C-B24D-94F0-2AF737F75735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10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5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4.png"/><Relationship Id="rId2" Type="http://schemas.openxmlformats.org/officeDocument/2006/relationships/tags" Target="../tags/tag2.xml"/><Relationship Id="rId16" Type="http://schemas.openxmlformats.org/officeDocument/2006/relationships/image" Target="../media/image3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2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image" Target="../media/image6.jpg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3" Type="http://schemas.openxmlformats.org/officeDocument/2006/relationships/tags" Target="../tags/tag28.xml"/><Relationship Id="rId21" Type="http://schemas.openxmlformats.org/officeDocument/2006/relationships/image" Target="../media/image7.jpg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tags" Target="../tags/tag62.xml"/><Relationship Id="rId3" Type="http://schemas.openxmlformats.org/officeDocument/2006/relationships/tags" Target="../tags/tag47.xml"/><Relationship Id="rId21" Type="http://schemas.openxmlformats.org/officeDocument/2006/relationships/image" Target="../media/image8.jpg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tags" Target="../tags/tag61.xml"/><Relationship Id="rId2" Type="http://schemas.openxmlformats.org/officeDocument/2006/relationships/tags" Target="../tags/tag46.xml"/><Relationship Id="rId16" Type="http://schemas.openxmlformats.org/officeDocument/2006/relationships/tags" Target="../tags/tag60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10" Type="http://schemas.openxmlformats.org/officeDocument/2006/relationships/tags" Target="../tags/tag54.xml"/><Relationship Id="rId19" Type="http://schemas.openxmlformats.org/officeDocument/2006/relationships/tags" Target="../tags/tag63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17D404B-61EE-D246-B347-93B4BCD3720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673832" y="1163248"/>
            <a:ext cx="1943100" cy="18034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138D9BF-A046-3243-A906-64BC914C8D7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286000" y="2849492"/>
            <a:ext cx="4330932" cy="59760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Tes 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yeux me racontent une histoire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Quand je les vois, quand je les vois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Ta peau me récite</a:t>
            </a:r>
            <a:r>
              <a:rPr lang="fr-FR" sz="800" baseline="30000" dirty="0">
                <a:solidFill>
                  <a:srgbClr val="495897"/>
                </a:solidFill>
                <a:latin typeface="Proto Grotesk Light" panose="02000000000000000000" pitchFamily="2" charset="0"/>
              </a:rPr>
              <a:t>1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 des poèmes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Quand je l'effleure</a:t>
            </a:r>
            <a:r>
              <a:rPr lang="fr-FR" sz="800" baseline="30000" dirty="0">
                <a:solidFill>
                  <a:srgbClr val="495897"/>
                </a:solidFill>
                <a:latin typeface="Proto Grotesk Light" panose="02000000000000000000" pitchFamily="2" charset="0"/>
              </a:rPr>
              <a:t>2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 du doigt, quand je l'effleure du doigt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Tes lèvres ont un p'tit goût de miel, de sel, je ne sais pas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Les paysages défilent quand elles se posent sur moi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Ton corps est une météo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Il fait beau, il fait chaud et soudain c'est le chaos</a:t>
            </a:r>
            <a:r>
              <a:rPr lang="fr-FR" sz="800" baseline="30000" dirty="0">
                <a:solidFill>
                  <a:srgbClr val="495897"/>
                </a:solidFill>
                <a:latin typeface="Proto Grotesk Light" panose="02000000000000000000" pitchFamily="2" charset="0"/>
              </a:rPr>
              <a:t>3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/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Et même, et même, et même si tu t'en vas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Tu ne me le </a:t>
            </a:r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prends 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pas, tu ne me le prends pas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C'que j'aime, c'que j'aime, c'que j'aime, ça c'est avec moi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Même 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si tu n'es plus là et même si tu t'en vas, eh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/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  <a:t>Refrain (x2)</a:t>
            </a:r>
          </a:p>
          <a:p>
            <a:r>
              <a:rPr lang="fr-FR" sz="800" i="1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Oui-ah-</a:t>
            </a:r>
            <a:r>
              <a:rPr lang="fr-FR" sz="800" i="1" dirty="0" err="1" smtClean="0">
                <a:solidFill>
                  <a:srgbClr val="495897"/>
                </a:solidFill>
                <a:latin typeface="Proto Grotesk Light" panose="02000000000000000000" pitchFamily="2" charset="0"/>
              </a:rPr>
              <a:t>pa</a:t>
            </a:r>
            <a:r>
              <a:rPr lang="fr-FR" sz="800" i="1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-eh</a:t>
            </a:r>
            <a: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  <a:t>, oui-ah-</a:t>
            </a:r>
            <a:r>
              <a:rPr lang="fr-FR" sz="800" i="1" dirty="0" err="1">
                <a:solidFill>
                  <a:srgbClr val="495897"/>
                </a:solidFill>
                <a:latin typeface="Proto Grotesk Light" panose="02000000000000000000" pitchFamily="2" charset="0"/>
              </a:rPr>
              <a:t>pa</a:t>
            </a:r>
            <a: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  <a:t>-eh </a:t>
            </a:r>
            <a:b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  <a:t>Oui-ah-</a:t>
            </a:r>
            <a:r>
              <a:rPr lang="fr-FR" sz="800" i="1" dirty="0" err="1">
                <a:solidFill>
                  <a:srgbClr val="495897"/>
                </a:solidFill>
                <a:latin typeface="Proto Grotesk Light" panose="02000000000000000000" pitchFamily="2" charset="0"/>
              </a:rPr>
              <a:t>pa</a:t>
            </a:r>
            <a: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  <a:t>-eh, oui-ah-</a:t>
            </a:r>
            <a:r>
              <a:rPr lang="fr-FR" sz="800" i="1" dirty="0" err="1">
                <a:solidFill>
                  <a:srgbClr val="495897"/>
                </a:solidFill>
                <a:latin typeface="Proto Grotesk Light" panose="02000000000000000000" pitchFamily="2" charset="0"/>
              </a:rPr>
              <a:t>pa</a:t>
            </a:r>
            <a: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  <a:t>-eh </a:t>
            </a:r>
            <a:b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  <a:t>Oui-ah-</a:t>
            </a:r>
            <a:r>
              <a:rPr lang="fr-FR" sz="800" i="1" dirty="0" err="1">
                <a:solidFill>
                  <a:srgbClr val="495897"/>
                </a:solidFill>
                <a:latin typeface="Proto Grotesk Light" panose="02000000000000000000" pitchFamily="2" charset="0"/>
              </a:rPr>
              <a:t>pa</a:t>
            </a:r>
            <a: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  <a:t>-eh, oui-ah-</a:t>
            </a:r>
            <a:r>
              <a:rPr lang="fr-FR" sz="800" i="1" dirty="0" err="1">
                <a:solidFill>
                  <a:srgbClr val="495897"/>
                </a:solidFill>
                <a:latin typeface="Proto Grotesk Light" panose="02000000000000000000" pitchFamily="2" charset="0"/>
              </a:rPr>
              <a:t>pa</a:t>
            </a:r>
            <a: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  <a:t>-eh </a:t>
            </a:r>
            <a:b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  <a:t>Oui-ah-</a:t>
            </a:r>
            <a:r>
              <a:rPr lang="fr-FR" sz="800" i="1" dirty="0" err="1">
                <a:solidFill>
                  <a:srgbClr val="495897"/>
                </a:solidFill>
                <a:latin typeface="Proto Grotesk Light" panose="02000000000000000000" pitchFamily="2" charset="0"/>
              </a:rPr>
              <a:t>pa</a:t>
            </a:r>
            <a: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  <a:t>-eh, oui-ah, ah </a:t>
            </a:r>
          </a:p>
          <a:p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/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Ton cœur est une boîte à </a:t>
            </a:r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musique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Quand je l'écoute, quand je l'écoute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Tes mains, un feu de </a:t>
            </a:r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cheminée</a:t>
            </a:r>
            <a:r>
              <a:rPr lang="fr-FR" sz="800" baseline="300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4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Qui me réchauffent quand elles me touchent </a:t>
            </a:r>
          </a:p>
          <a:p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/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Ton dos est un grand </a:t>
            </a:r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monument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Il est long, il est grand, il est fort, il est puissant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Ton nom m'évoque une chanson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Qui me </a:t>
            </a:r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berce</a:t>
            </a:r>
            <a:r>
              <a:rPr lang="fr-FR" sz="800" baseline="300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5</a:t>
            </a:r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, 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qui me </a:t>
            </a:r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perce</a:t>
            </a:r>
            <a:r>
              <a:rPr lang="fr-FR" sz="800" baseline="300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6</a:t>
            </a:r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, 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c'est un peu la confusion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/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Et même, et même, et même si je deviens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L'inconnue, l'étrangère, tu ne me prendras rien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Tu m'aimes, tu m'aimes, tu m'aimes, ça ne marche pas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Comment ces mots-là sont-ils venus vers moi ?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Eh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endParaRPr lang="fr-FR" sz="800" i="1" dirty="0">
              <a:solidFill>
                <a:srgbClr val="495897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79B4AEF-908E-FA40-873A-07CECC5D7AF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286000" y="1273410"/>
            <a:ext cx="4330932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Corps météo</a:t>
            </a:r>
            <a:endParaRPr lang="fr-FR" sz="3200" b="1" dirty="0">
              <a:solidFill>
                <a:srgbClr val="495897"/>
              </a:solidFill>
              <a:latin typeface="Proto Grotesk" panose="02000000000000000000" pitchFamily="2" charset="0"/>
            </a:endParaRPr>
          </a:p>
          <a:p>
            <a:r>
              <a:rPr lang="fr-FR" sz="2250" b="1" dirty="0" err="1" smtClean="0">
                <a:solidFill>
                  <a:srgbClr val="495897"/>
                </a:solidFill>
                <a:latin typeface="Proto Grotesk" panose="02000000000000000000" pitchFamily="2" charset="0"/>
              </a:rPr>
              <a:t>Elisa</a:t>
            </a:r>
            <a:r>
              <a:rPr lang="fr-FR" sz="2250" b="1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 </a:t>
            </a:r>
            <a:r>
              <a:rPr lang="fr-FR" sz="2250" b="1" smtClean="0">
                <a:solidFill>
                  <a:srgbClr val="495897"/>
                </a:solidFill>
                <a:latin typeface="Proto Grotesk" panose="02000000000000000000" pitchFamily="2" charset="0"/>
              </a:rPr>
              <a:t>Erka</a:t>
            </a:r>
            <a:endParaRPr lang="fr-FR" sz="2250" b="1" dirty="0">
              <a:solidFill>
                <a:srgbClr val="495897"/>
              </a:solidFill>
              <a:latin typeface="Proto Grotesk" panose="02000000000000000000" pitchFamily="2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C24A12A-6703-4546-84B6-7A867960660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64435" y="6596382"/>
            <a:ext cx="1663148" cy="1600438"/>
          </a:xfrm>
          <a:prstGeom prst="rect">
            <a:avLst/>
          </a:prstGeom>
          <a:solidFill>
            <a:srgbClr val="495897"/>
          </a:solidFill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1. </a:t>
            </a:r>
            <a:r>
              <a:rPr lang="fr-FR" sz="700" b="1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Réciter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: dire à voix haute ce qu’on a appris par cœur.</a:t>
            </a:r>
          </a:p>
          <a:p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2. </a:t>
            </a:r>
            <a:r>
              <a:rPr lang="fr-FR" sz="700" b="1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Effleurer 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: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toucher à peine.</a:t>
            </a:r>
            <a:endParaRPr lang="fr-FR" sz="700" dirty="0">
              <a:solidFill>
                <a:schemeClr val="bg1"/>
              </a:solidFill>
              <a:latin typeface="Proto Grotesk Light" panose="02000000000000000000" pitchFamily="50" charset="0"/>
            </a:endParaRPr>
          </a:p>
          <a:p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3. </a:t>
            </a:r>
            <a:r>
              <a:rPr lang="fr-FR" sz="700" b="1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Le chaos 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: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la confusion générale, une situation catastrophique.</a:t>
            </a:r>
            <a:endParaRPr lang="fr-FR" sz="700" dirty="0">
              <a:solidFill>
                <a:schemeClr val="bg1"/>
              </a:solidFill>
              <a:latin typeface="Proto Grotesk Light" panose="02000000000000000000" pitchFamily="50" charset="0"/>
            </a:endParaRPr>
          </a:p>
          <a:p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4. </a:t>
            </a:r>
            <a:r>
              <a:rPr lang="fr-FR" sz="700" b="1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Une cheminée 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: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un dispositif qui permet de chauffer une maison, en général avec du bois, et qui permet de voir les flammes. </a:t>
            </a:r>
            <a:endParaRPr lang="fr-FR" sz="700" dirty="0">
              <a:solidFill>
                <a:schemeClr val="bg1"/>
              </a:solidFill>
              <a:latin typeface="Proto Grotesk Light" panose="02000000000000000000" pitchFamily="50" charset="0"/>
            </a:endParaRPr>
          </a:p>
          <a:p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5. </a:t>
            </a:r>
            <a:r>
              <a:rPr lang="fr-FR" sz="700" b="1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Bercer 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: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balancer un enfant d’un mouvement lent et régulier pour l’endormir ou le calmer.</a:t>
            </a:r>
            <a:endParaRPr lang="fr-FR" sz="700" dirty="0">
              <a:solidFill>
                <a:schemeClr val="bg1"/>
              </a:solidFill>
              <a:latin typeface="Proto Grotesk Light" panose="02000000000000000000" pitchFamily="50" charset="0"/>
            </a:endParaRPr>
          </a:p>
          <a:p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6. </a:t>
            </a:r>
            <a:r>
              <a:rPr lang="fr-FR" sz="700" b="1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Percer </a:t>
            </a:r>
            <a:r>
              <a:rPr lang="fr-FR" sz="700" dirty="0">
                <a:solidFill>
                  <a:schemeClr val="bg1"/>
                </a:solidFill>
                <a:latin typeface="Proto Grotesk Light" panose="02000000000000000000" pitchFamily="50" charset="0"/>
              </a:rPr>
              <a:t>: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faire un trou, pénétrer le corps.</a:t>
            </a:r>
            <a:endParaRPr lang="fr-FR" sz="700" dirty="0">
              <a:solidFill>
                <a:schemeClr val="bg1"/>
              </a:solidFill>
              <a:latin typeface="Proto Grotesk Light" panose="02000000000000000000" pitchFamily="50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55C5316-5EB7-0D46-B2AE-4D3BD5F5734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 rot="3448392">
            <a:off x="293300" y="2551139"/>
            <a:ext cx="1943100" cy="18034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EBDBCB5F-3491-3548-A702-A05F140C9E3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392018" y="8839200"/>
            <a:ext cx="4224914" cy="200055"/>
          </a:xfrm>
          <a:prstGeom prst="rect">
            <a:avLst/>
          </a:prstGeom>
          <a:solidFill>
            <a:srgbClr val="495897"/>
          </a:solidFill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Proto Grotesk" panose="02000000000000000000" pitchFamily="2" charset="0"/>
              </a:rPr>
              <a:t>© </a:t>
            </a:r>
            <a:r>
              <a:rPr lang="en-US" sz="700" dirty="0" smtClean="0">
                <a:solidFill>
                  <a:schemeClr val="bg1"/>
                </a:solidFill>
                <a:latin typeface="Proto Grotesk" panose="02000000000000000000" pitchFamily="2" charset="0"/>
              </a:rPr>
              <a:t>Universal Music Publishing</a:t>
            </a:r>
            <a:endParaRPr lang="fr-FR" sz="700" dirty="0">
              <a:solidFill>
                <a:schemeClr val="bg1"/>
              </a:solidFill>
              <a:latin typeface="Proto Grotesk" panose="02000000000000000000" pitchFamily="2" charset="0"/>
            </a:endParaRPr>
          </a:p>
        </p:txBody>
      </p:sp>
      <p:sp>
        <p:nvSpPr>
          <p:cNvPr id="2" name="ZoneTexte 1"/>
          <p:cNvSpPr txBox="1"/>
          <p:nvPr>
            <p:custDataLst>
              <p:tags r:id="rId8"/>
            </p:custDataLst>
          </p:nvPr>
        </p:nvSpPr>
        <p:spPr>
          <a:xfrm rot="16200000">
            <a:off x="-251374" y="7144992"/>
            <a:ext cx="68155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rgbClr val="6770B1"/>
                </a:solidFill>
              </a:rPr>
              <a:t>Alizée </a:t>
            </a:r>
            <a:r>
              <a:rPr lang="fr-FR" sz="500" dirty="0" err="1" smtClean="0">
                <a:solidFill>
                  <a:srgbClr val="6770B1"/>
                </a:solidFill>
              </a:rPr>
              <a:t>Giorgetta</a:t>
            </a:r>
            <a:endParaRPr lang="fr-FR" sz="500" dirty="0">
              <a:solidFill>
                <a:srgbClr val="6770B1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48DBDBC-3793-4543-97EA-BB58A45D6E0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 rot="4856733">
            <a:off x="4523276" y="6473156"/>
            <a:ext cx="1943100" cy="18034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96" y="1068420"/>
            <a:ext cx="1764000" cy="1764000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11"/>
            </p:custDataLst>
          </p:nvPr>
        </p:nvSpPr>
        <p:spPr>
          <a:xfrm>
            <a:off x="4586726" y="2848368"/>
            <a:ext cx="20302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  <a:t>Refrain (x2)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/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/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Tes yeux me racontent une histoire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Quand je les vois, quand je les vois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Ta peau me récite des poèmes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Quand je l'effleure du doigt, quand je l'effleure du doigt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Tes 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lèvres ont un p'tit goût de miel, de sel, je ne sais pas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Les paysages défilent quand elles se posent sur moi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Ton corps est une météo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Il fait beau, il fait chaud et soudain c'est le chaos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/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Ton corps est une météo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Qui se boit froid, qui se boit chaud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Ton corps, ton corps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Ton corps, ton corps, ton corps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Ton corps est une météo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Qui se boit froid, qui se boit chaud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Ton corps, </a:t>
            </a:r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encore,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Encore, encore, encore, ouh 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endParaRPr lang="fr-FR" sz="800" dirty="0">
              <a:solidFill>
                <a:srgbClr val="495897"/>
              </a:solidFill>
              <a:latin typeface="Proto Grotesk Light" panose="02000000000000000000" pitchFamily="2" charset="0"/>
            </a:endParaRPr>
          </a:p>
          <a:p>
            <a:r>
              <a:rPr lang="fr-FR" sz="800" i="1" dirty="0">
                <a:solidFill>
                  <a:srgbClr val="495897"/>
                </a:solidFill>
                <a:latin typeface="Proto Grotesk Light" panose="02000000000000000000" pitchFamily="2" charset="0"/>
              </a:rPr>
              <a:t>Refrain (x2)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6B8E713-1F74-B94C-AD4C-6E2A309100B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64435" y="3454948"/>
            <a:ext cx="1658319" cy="3062377"/>
          </a:xfrm>
          <a:prstGeom prst="rect">
            <a:avLst/>
          </a:prstGeom>
          <a:solidFill>
            <a:srgbClr val="DA3471">
              <a:alpha val="15000"/>
            </a:srgbClr>
          </a:solidFill>
        </p:spPr>
        <p:txBody>
          <a:bodyPr wrap="square" rtlCol="0">
            <a:spAutoFit/>
          </a:bodyPr>
          <a:lstStyle/>
          <a:p>
            <a:endParaRPr lang="fr-FR" sz="135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1350" b="1" dirty="0">
                <a:solidFill>
                  <a:srgbClr val="DA3471"/>
                </a:solidFill>
                <a:latin typeface="Proto Grotesk" panose="02000000000000000000" pitchFamily="2" charset="0"/>
              </a:rPr>
              <a:t>Biographie</a:t>
            </a:r>
          </a:p>
          <a:p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Ses premières compositions, </a:t>
            </a:r>
            <a:r>
              <a:rPr lang="fr-FR" sz="750" dirty="0" err="1">
                <a:solidFill>
                  <a:srgbClr val="DA3471"/>
                </a:solidFill>
                <a:latin typeface="Proto Grotesk" panose="02000000000000000000" pitchFamily="2" charset="0"/>
              </a:rPr>
              <a:t>Elisa</a:t>
            </a:r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 </a:t>
            </a:r>
            <a:r>
              <a:rPr lang="fr-FR" sz="750" dirty="0" err="1">
                <a:solidFill>
                  <a:srgbClr val="DA3471"/>
                </a:solidFill>
                <a:latin typeface="Proto Grotesk" panose="02000000000000000000" pitchFamily="2" charset="0"/>
              </a:rPr>
              <a:t>Erka</a:t>
            </a:r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 les a faites pour illustrer ses mises en scène au théâtre. Encore aujourd’hui, elle a décidé de ne pas choisir entre ses passions et elle est à la fois chanteuse, compositrice, comédienne et musicienne. </a:t>
            </a:r>
          </a:p>
          <a:p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C’est grâce à un ami d’enfance qui travaille dans une maison de </a:t>
            </a:r>
            <a:r>
              <a:rPr lang="fr-FR" sz="7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disques </a:t>
            </a:r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qu’elle se lance dans son projet musical et compose 4 titres dont « Corps météo ». Ils décrivent l’évolution d’une relation amoureuse, la rencontre, les débuts où tout va bien jusqu’à la rupture. « Corps météo » est une déclaration d’amour à l’autre.</a:t>
            </a:r>
          </a:p>
          <a:p>
            <a:r>
              <a:rPr lang="fr-FR" sz="7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Site </a:t>
            </a:r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officiel de l’artiste : https://www.facebook.com/erka.elisa/</a:t>
            </a:r>
          </a:p>
        </p:txBody>
      </p:sp>
    </p:spTree>
    <p:extLst>
      <p:ext uri="{BB962C8B-B14F-4D97-AF65-F5344CB8AC3E}">
        <p14:creationId xmlns:p14="http://schemas.microsoft.com/office/powerpoint/2010/main" val="196614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CF9718A-EF7A-2349-B1E9-4ACA9F47F45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43952" y="796067"/>
            <a:ext cx="3265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 smtClean="0">
                <a:solidFill>
                  <a:srgbClr val="495897">
                    <a:alpha val="55000"/>
                  </a:srgbClr>
                </a:solidFill>
                <a:latin typeface="Proto Grotesk" panose="02000000000000000000" pitchFamily="2" charset="0"/>
              </a:rPr>
              <a:t>Corps météo </a:t>
            </a:r>
            <a:r>
              <a:rPr lang="fr-FR" sz="1100" b="1" dirty="0" err="1" smtClean="0">
                <a:solidFill>
                  <a:srgbClr val="495897">
                    <a:alpha val="55000"/>
                  </a:srgbClr>
                </a:solidFill>
                <a:latin typeface="Proto Grotesk" panose="02000000000000000000" pitchFamily="2" charset="0"/>
              </a:rPr>
              <a:t>Elisa</a:t>
            </a:r>
            <a:r>
              <a:rPr lang="fr-FR" sz="1100" b="1" dirty="0" smtClean="0">
                <a:solidFill>
                  <a:srgbClr val="495897">
                    <a:alpha val="55000"/>
                  </a:srgbClr>
                </a:solidFill>
                <a:latin typeface="Proto Grotesk" panose="02000000000000000000" pitchFamily="2" charset="0"/>
              </a:rPr>
              <a:t> </a:t>
            </a:r>
            <a:r>
              <a:rPr lang="fr-FR" sz="1100" b="1" dirty="0" err="1" smtClean="0">
                <a:solidFill>
                  <a:srgbClr val="495897">
                    <a:alpha val="55000"/>
                  </a:srgbClr>
                </a:solidFill>
                <a:latin typeface="Proto Grotesk" panose="02000000000000000000" pitchFamily="2" charset="0"/>
              </a:rPr>
              <a:t>Erka</a:t>
            </a:r>
            <a:endParaRPr lang="fr-FR" sz="1100" b="1" dirty="0">
              <a:solidFill>
                <a:srgbClr val="495897">
                  <a:alpha val="55000"/>
                </a:srgbClr>
              </a:solidFill>
              <a:latin typeface="Proto Grotesk" panose="02000000000000000000" pitchFamily="2" charset="0"/>
            </a:endParaRPr>
          </a:p>
          <a:p>
            <a:endParaRPr lang="fr-FR" sz="1100" b="1" dirty="0">
              <a:solidFill>
                <a:srgbClr val="495897">
                  <a:alpha val="55000"/>
                </a:srgbClr>
              </a:solidFill>
              <a:latin typeface="Proto Grotesk" panose="02000000000000000000" pitchFamily="2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23B1BC1-EE33-7547-B534-841688DD2F1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83730" y="1428684"/>
            <a:ext cx="54073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Le corps, l’amour</a:t>
            </a:r>
            <a:endParaRPr lang="fr-FR" sz="210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AE4A591-2B1B-1349-AD08-71D3FAE0E97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73551" y="2345649"/>
            <a:ext cx="3494351" cy="1245808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500" b="1" dirty="0">
                <a:solidFill>
                  <a:srgbClr val="DA3471"/>
                </a:solidFill>
                <a:latin typeface="Proto Grotesk" panose="02000000000000000000" pitchFamily="2" charset="0"/>
              </a:rPr>
              <a:t>Mise en route</a:t>
            </a:r>
          </a:p>
          <a:p>
            <a:r>
              <a:rPr lang="fr-FR" sz="1300" i="1" dirty="0">
                <a:solidFill>
                  <a:srgbClr val="DA3471"/>
                </a:solidFill>
                <a:latin typeface="Proto Grotesk" panose="02000000000000000000" pitchFamily="2" charset="0"/>
              </a:rPr>
              <a:t>Faites la liste des mots pour désigner une partie du corps en français.</a:t>
            </a:r>
            <a:endParaRPr lang="fr-FR" sz="1300" i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1300" i="1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Mise </a:t>
            </a:r>
            <a:r>
              <a:rPr lang="fr-FR" sz="1300" i="1" dirty="0">
                <a:solidFill>
                  <a:srgbClr val="495897"/>
                </a:solidFill>
                <a:latin typeface="Proto Grotesk" panose="02000000000000000000" pitchFamily="2" charset="0"/>
              </a:rPr>
              <a:t>en commun</a:t>
            </a:r>
            <a:r>
              <a:rPr lang="fr-FR" sz="1300" i="1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8A4ECC1-9F69-9C47-B290-0EFDD84CC30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490484" y="2363516"/>
            <a:ext cx="260204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7F3DF4F-93B9-A940-B5DA-9CE7D19C372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69826" y="3681498"/>
            <a:ext cx="3498076" cy="2846247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500" b="1" dirty="0">
                <a:solidFill>
                  <a:srgbClr val="DA3471"/>
                </a:solidFill>
                <a:latin typeface="Proto Grotesk" panose="02000000000000000000" pitchFamily="2" charset="0"/>
              </a:rPr>
              <a:t>Découverte de la chanson</a:t>
            </a:r>
          </a:p>
          <a:p>
            <a:r>
              <a:rPr lang="fr-FR" sz="1300" i="1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Écrire les adjectifs suivants au tableau : sympathique, triste, amusante, nulle.</a:t>
            </a:r>
          </a:p>
          <a:p>
            <a:r>
              <a:rPr lang="fr-FR" sz="1300" i="1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Écouter </a:t>
            </a:r>
            <a:r>
              <a:rPr lang="fr-FR" sz="1300" i="1" dirty="0">
                <a:solidFill>
                  <a:srgbClr val="495897"/>
                </a:solidFill>
                <a:latin typeface="Proto Grotesk" panose="02000000000000000000" pitchFamily="2" charset="0"/>
              </a:rPr>
              <a:t>la chanson.</a:t>
            </a:r>
          </a:p>
          <a:p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Pour vous, q</a:t>
            </a:r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uel adjectif correspond  le plus à la chanson ?</a:t>
            </a:r>
            <a:endParaRPr lang="fr-FR" sz="1300" i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1300" i="1" dirty="0">
                <a:solidFill>
                  <a:srgbClr val="495897"/>
                </a:solidFill>
                <a:latin typeface="Proto Grotesk" panose="02000000000000000000" pitchFamily="2" charset="0"/>
              </a:rPr>
              <a:t>Mise en commun.</a:t>
            </a:r>
          </a:p>
          <a:p>
            <a:endParaRPr lang="fr-FR" sz="1300" i="1" dirty="0">
              <a:solidFill>
                <a:srgbClr val="495897"/>
              </a:solidFill>
              <a:latin typeface="Proto Grotesk" panose="02000000000000000000" pitchFamily="2" charset="0"/>
            </a:endParaRPr>
          </a:p>
          <a:p>
            <a:r>
              <a:rPr lang="fr-FR" sz="1300" i="1" dirty="0">
                <a:solidFill>
                  <a:srgbClr val="495897"/>
                </a:solidFill>
                <a:latin typeface="Proto Grotesk" panose="02000000000000000000" pitchFamily="2" charset="0"/>
              </a:rPr>
              <a:t>Avec les paroles :</a:t>
            </a:r>
          </a:p>
          <a:p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Cherchez dans le texte </a:t>
            </a:r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les parties du corps citées.</a:t>
            </a:r>
            <a:endParaRPr lang="fr-FR" sz="1300" i="1" dirty="0" smtClean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1300" i="1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Mise </a:t>
            </a:r>
            <a:r>
              <a:rPr lang="fr-FR" sz="1300" i="1" dirty="0">
                <a:solidFill>
                  <a:srgbClr val="495897"/>
                </a:solidFill>
                <a:latin typeface="Proto Grotesk" panose="02000000000000000000" pitchFamily="2" charset="0"/>
              </a:rPr>
              <a:t>en commun</a:t>
            </a:r>
            <a:r>
              <a:rPr lang="fr-FR" sz="1300" i="1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.</a:t>
            </a:r>
            <a:endParaRPr lang="fr-FR" sz="1300" i="1" dirty="0">
              <a:solidFill>
                <a:srgbClr val="495897"/>
              </a:solidFill>
              <a:latin typeface="Proto Grotesk" panose="02000000000000000000" pitchFamily="2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6882648-4A70-7347-8841-F94075F60CA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494231" y="3700830"/>
            <a:ext cx="261712" cy="313846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FD62B50-71DE-9D4C-9AFB-FAB39176114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886207" y="2351681"/>
            <a:ext cx="2722125" cy="2646192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500" b="1" dirty="0">
                <a:solidFill>
                  <a:srgbClr val="DA3471"/>
                </a:solidFill>
                <a:latin typeface="Proto Grotesk" panose="02000000000000000000" pitchFamily="2" charset="0"/>
              </a:rPr>
              <a:t>Expression orale</a:t>
            </a:r>
          </a:p>
          <a:p>
            <a:r>
              <a:rPr lang="fr-FR" sz="1300" i="1" dirty="0" err="1" smtClean="0">
                <a:solidFill>
                  <a:srgbClr val="495897"/>
                </a:solidFill>
                <a:latin typeface="Proto Grotesk" panose="02000000000000000000" pitchFamily="2" charset="0"/>
              </a:rPr>
              <a:t>Elisa</a:t>
            </a:r>
            <a:r>
              <a:rPr lang="fr-FR" sz="1300" i="1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 </a:t>
            </a:r>
            <a:r>
              <a:rPr lang="fr-FR" sz="1300" i="1" dirty="0" err="1" smtClean="0">
                <a:solidFill>
                  <a:srgbClr val="495897"/>
                </a:solidFill>
                <a:latin typeface="Proto Grotesk" panose="02000000000000000000" pitchFamily="2" charset="0"/>
              </a:rPr>
              <a:t>Erka</a:t>
            </a:r>
            <a:r>
              <a:rPr lang="fr-FR" sz="1300" i="1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 célèbre l’amour physique.</a:t>
            </a:r>
            <a:endParaRPr lang="fr-FR" sz="1300" i="1" dirty="0" smtClean="0">
              <a:solidFill>
                <a:srgbClr val="495897"/>
              </a:solidFill>
              <a:latin typeface="Proto Grotesk" panose="02000000000000000000" pitchFamily="2" charset="0"/>
            </a:endParaRPr>
          </a:p>
          <a:p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À tour de rôle, dites quelle partie du corps vous </a:t>
            </a:r>
            <a:r>
              <a:rPr lang="fr-FR" sz="1300" i="1" dirty="0">
                <a:solidFill>
                  <a:srgbClr val="DA3471"/>
                </a:solidFill>
                <a:latin typeface="Proto Grotesk" panose="02000000000000000000" pitchFamily="2" charset="0"/>
              </a:rPr>
              <a:t>trouvez plus importante, plus </a:t>
            </a:r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attirante</a:t>
            </a:r>
            <a:r>
              <a:rPr lang="fr-FR" sz="1300" i="1" dirty="0">
                <a:solidFill>
                  <a:srgbClr val="DA3471"/>
                </a:solidFill>
                <a:latin typeface="Proto Grotesk" panose="02000000000000000000" pitchFamily="2" charset="0"/>
              </a:rPr>
              <a:t> </a:t>
            </a:r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chez une personne.</a:t>
            </a:r>
            <a:endParaRPr lang="fr-FR" sz="1300" i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1300" i="1" dirty="0">
                <a:solidFill>
                  <a:srgbClr val="495897"/>
                </a:solidFill>
                <a:latin typeface="Proto Grotesk" panose="02000000000000000000" pitchFamily="2" charset="0"/>
              </a:rPr>
              <a:t>Mise en commun</a:t>
            </a:r>
            <a:r>
              <a:rPr lang="fr-FR" sz="1300" i="1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.</a:t>
            </a:r>
          </a:p>
          <a:p>
            <a:endParaRPr lang="fr-FR" sz="1300" i="1" dirty="0">
              <a:solidFill>
                <a:srgbClr val="495897"/>
              </a:solidFill>
              <a:latin typeface="Proto Grotesk" panose="02000000000000000000" pitchFamily="2" charset="0"/>
            </a:endParaRPr>
          </a:p>
          <a:p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Défi : chantez le refrain avec </a:t>
            </a:r>
            <a:r>
              <a:rPr lang="fr-FR" sz="1300" i="1" dirty="0" err="1" smtClean="0">
                <a:solidFill>
                  <a:srgbClr val="DA3471"/>
                </a:solidFill>
                <a:latin typeface="Proto Grotesk" panose="02000000000000000000" pitchFamily="2" charset="0"/>
              </a:rPr>
              <a:t>Elisa</a:t>
            </a:r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 </a:t>
            </a:r>
            <a:r>
              <a:rPr lang="fr-FR" sz="1300" i="1" dirty="0" err="1" smtClean="0">
                <a:solidFill>
                  <a:srgbClr val="DA3471"/>
                </a:solidFill>
                <a:latin typeface="Proto Grotesk" panose="02000000000000000000" pitchFamily="2" charset="0"/>
              </a:rPr>
              <a:t>Erka</a:t>
            </a:r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.</a:t>
            </a:r>
            <a:endParaRPr lang="fr-FR" sz="1300" i="1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452B9A7-E98E-8C41-A0F2-E6F7185D183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359790" y="2372052"/>
            <a:ext cx="233436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3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368FDAC-0672-2A46-98A3-B78F40D4BCBC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886207" y="5286950"/>
            <a:ext cx="2722125" cy="1245808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5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Expression écrite</a:t>
            </a:r>
            <a:endParaRPr lang="fr-FR" sz="150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Écrivez un texte de 3 lignes qui utilise au moins 7 mots de la chanson.</a:t>
            </a:r>
            <a:endParaRPr lang="fr-FR" sz="1300" i="1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93B7558-EA45-5F48-90F6-D9456AEF56A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360507" y="5305614"/>
            <a:ext cx="233436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9BA0642-FF56-5642-91CA-0FAF04C46997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269827" y="6649068"/>
            <a:ext cx="6338506" cy="1194512"/>
          </a:xfrm>
          <a:prstGeom prst="rect">
            <a:avLst/>
          </a:prstGeom>
          <a:solidFill>
            <a:srgbClr val="495897"/>
          </a:solidFill>
        </p:spPr>
        <p:txBody>
          <a:bodyPr wrap="square" lIns="180000" tIns="180000" rIns="180000" bIns="180000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Proto Grotesk" panose="02000000000000000000" pitchFamily="2" charset="0"/>
              </a:rPr>
              <a:t>Pour aller plus loin</a:t>
            </a:r>
          </a:p>
          <a:p>
            <a:r>
              <a:rPr lang="fr-FR" sz="1200" i="1" dirty="0" smtClean="0">
                <a:solidFill>
                  <a:schemeClr val="bg1"/>
                </a:solidFill>
                <a:latin typeface="Proto Grotesk" panose="02000000000000000000" pitchFamily="2" charset="0"/>
              </a:rPr>
              <a:t>Écoutez la chanson « </a:t>
            </a:r>
            <a:r>
              <a:rPr lang="fr-FR" sz="1200" i="1" dirty="0" smtClean="0">
                <a:solidFill>
                  <a:schemeClr val="bg1"/>
                </a:solidFill>
                <a:latin typeface="Proto Grotesk" panose="02000000000000000000" pitchFamily="2" charset="0"/>
              </a:rPr>
              <a:t>La valise</a:t>
            </a:r>
            <a:r>
              <a:rPr lang="fr-FR" sz="1200" i="1" dirty="0" smtClean="0">
                <a:solidFill>
                  <a:schemeClr val="bg1"/>
                </a:solidFill>
                <a:latin typeface="Proto Grotesk" panose="02000000000000000000" pitchFamily="2" charset="0"/>
              </a:rPr>
              <a:t> »  </a:t>
            </a:r>
            <a:r>
              <a:rPr lang="fr-FR" sz="1200" i="1" dirty="0" smtClean="0">
                <a:solidFill>
                  <a:schemeClr val="bg1"/>
                </a:solidFill>
                <a:latin typeface="Proto Grotesk" panose="02000000000000000000" pitchFamily="2" charset="0"/>
              </a:rPr>
              <a:t>(</a:t>
            </a:r>
            <a:r>
              <a:rPr lang="fr-FR" sz="1200" i="1" dirty="0">
                <a:solidFill>
                  <a:schemeClr val="bg1"/>
                </a:solidFill>
                <a:latin typeface="Proto Grotesk" panose="02000000000000000000" pitchFamily="2" charset="0"/>
              </a:rPr>
              <a:t>https://www.youtube.com/watch?v=St02hk8hm6I</a:t>
            </a:r>
            <a:r>
              <a:rPr lang="fr-FR" sz="1200" i="1" dirty="0" smtClean="0">
                <a:solidFill>
                  <a:schemeClr val="bg1"/>
                </a:solidFill>
                <a:latin typeface="Proto Grotesk" panose="02000000000000000000" pitchFamily="2" charset="0"/>
              </a:rPr>
              <a:t>) </a:t>
            </a:r>
            <a:r>
              <a:rPr lang="fr-FR" sz="1200" i="1" dirty="0" smtClean="0">
                <a:solidFill>
                  <a:schemeClr val="bg1"/>
                </a:solidFill>
                <a:latin typeface="Proto Grotesk" panose="02000000000000000000" pitchFamily="2" charset="0"/>
              </a:rPr>
              <a:t>et retrouvez la chanteuse dans un univers plus doux.</a:t>
            </a:r>
            <a:endParaRPr lang="fr-FR" sz="1200" i="1" dirty="0">
              <a:solidFill>
                <a:schemeClr val="bg1"/>
              </a:solidFill>
              <a:latin typeface="Proto Grotesk" panose="02000000000000000000" pitchFamily="2" charset="0"/>
            </a:endParaRPr>
          </a:p>
        </p:txBody>
      </p:sp>
      <p:sp>
        <p:nvSpPr>
          <p:cNvPr id="20" name="ZoneTexte 19"/>
          <p:cNvSpPr txBox="1"/>
          <p:nvPr>
            <p:custDataLst>
              <p:tags r:id="rId13"/>
            </p:custDataLst>
          </p:nvPr>
        </p:nvSpPr>
        <p:spPr>
          <a:xfrm rot="16200000">
            <a:off x="-824998" y="6578687"/>
            <a:ext cx="18288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rgbClr val="6770B1"/>
                </a:solidFill>
              </a:rPr>
              <a:t>Alizée </a:t>
            </a:r>
            <a:r>
              <a:rPr lang="fr-FR" sz="500" dirty="0" err="1" smtClean="0">
                <a:solidFill>
                  <a:srgbClr val="6770B1"/>
                </a:solidFill>
              </a:rPr>
              <a:t>Girogetta</a:t>
            </a:r>
            <a:endParaRPr lang="fr-FR" sz="500" dirty="0">
              <a:solidFill>
                <a:srgbClr val="6770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4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B3D5DA9-E610-F54C-88B9-C6FCA5533DB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37508" y="1181321"/>
            <a:ext cx="3055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 smtClean="0">
                <a:solidFill>
                  <a:srgbClr val="DA3471">
                    <a:alpha val="55000"/>
                  </a:srgbClr>
                </a:solidFill>
                <a:latin typeface="Proto Grotesk" panose="02000000000000000000" pitchFamily="2" charset="0"/>
              </a:rPr>
              <a:t>Elisa</a:t>
            </a:r>
            <a:r>
              <a:rPr lang="fr-FR" sz="1100" b="1" dirty="0" smtClean="0">
                <a:solidFill>
                  <a:srgbClr val="DA3471">
                    <a:alpha val="55000"/>
                  </a:srgbClr>
                </a:solidFill>
                <a:latin typeface="Proto Grotesk" panose="02000000000000000000" pitchFamily="2" charset="0"/>
              </a:rPr>
              <a:t> </a:t>
            </a:r>
            <a:r>
              <a:rPr lang="fr-FR" sz="1100" b="1" dirty="0" err="1" smtClean="0">
                <a:solidFill>
                  <a:srgbClr val="DA3471">
                    <a:alpha val="55000"/>
                  </a:srgbClr>
                </a:solidFill>
                <a:latin typeface="Proto Grotesk" panose="02000000000000000000" pitchFamily="2" charset="0"/>
              </a:rPr>
              <a:t>Erka</a:t>
            </a:r>
            <a:endParaRPr lang="fr-FR" sz="1100" b="1" dirty="0">
              <a:solidFill>
                <a:srgbClr val="DA3471">
                  <a:alpha val="55000"/>
                </a:srgbClr>
              </a:solidFill>
              <a:latin typeface="Proto Grotesk" panose="02000000000000000000" pitchFamily="2" charset="0"/>
            </a:endParaRPr>
          </a:p>
          <a:p>
            <a:r>
              <a:rPr lang="fr-FR" sz="1900" b="1" dirty="0" smtClean="0">
                <a:solidFill>
                  <a:srgbClr val="DA3471">
                    <a:alpha val="55000"/>
                  </a:srgbClr>
                </a:solidFill>
                <a:latin typeface="Proto Grotesk" panose="02000000000000000000" pitchFamily="2" charset="0"/>
              </a:rPr>
              <a:t>Corps météo</a:t>
            </a:r>
            <a:endParaRPr lang="fr-FR" sz="1900" b="1" dirty="0">
              <a:solidFill>
                <a:srgbClr val="DA3471">
                  <a:alpha val="55000"/>
                </a:srgbClr>
              </a:solidFill>
              <a:latin typeface="Proto Grotesk" panose="020000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6091D16-9BDA-1146-82B3-BBACE12470A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7508" y="2844334"/>
            <a:ext cx="6362417" cy="2070787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08000" rIns="108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Tendre les oreilles</a:t>
            </a:r>
            <a:endParaRPr lang="fr-FR" sz="160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>
              <a:spcAft>
                <a:spcPts val="400"/>
              </a:spcAft>
            </a:pPr>
            <a:r>
              <a:rPr lang="fr-FR" sz="105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Écoutez la chanson. Quelle partie du corps complète chaque phrase ? Mettez les articles.</a:t>
            </a:r>
            <a:endParaRPr lang="fr-FR" sz="1050" i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100" dirty="0" smtClean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 racontent une histoire</a:t>
            </a:r>
          </a:p>
          <a:p>
            <a:pPr>
              <a:lnSpc>
                <a:spcPct val="150000"/>
              </a:lnSpc>
            </a:pPr>
            <a:r>
              <a:rPr lang="fr-FR" sz="1100" dirty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</a:t>
            </a:r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 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ont un p’tit goût de miel, de sel, je ne sais pas</a:t>
            </a:r>
            <a:endParaRPr lang="fr-FR" sz="1100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100" dirty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</a:t>
            </a:r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 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est une boîte à musique</a:t>
            </a:r>
            <a:endParaRPr lang="fr-FR" sz="1100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100" dirty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</a:t>
            </a:r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 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(sont) un feu de cheminée</a:t>
            </a:r>
            <a:endParaRPr lang="fr-FR" sz="1100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100" dirty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</a:t>
            </a:r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 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est un grand monument</a:t>
            </a:r>
            <a:endParaRPr lang="fr-FR" sz="1100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975F8A0-79ED-364A-BAE8-13E3C473825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37508" y="5029994"/>
            <a:ext cx="6348701" cy="1712603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Corps à corps</a:t>
            </a:r>
            <a:endParaRPr lang="fr-FR" sz="160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>
              <a:spcAft>
                <a:spcPts val="400"/>
              </a:spcAft>
            </a:pPr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En vous aidant des paroles, dites de quelles parties du corps </a:t>
            </a:r>
            <a:r>
              <a:rPr lang="fr-FR" sz="1100" i="1" dirty="0" err="1" smtClean="0">
                <a:solidFill>
                  <a:srgbClr val="DA3471"/>
                </a:solidFill>
                <a:latin typeface="Proto Grotesk" panose="02000000000000000000" pitchFamily="2" charset="0"/>
              </a:rPr>
              <a:t>Elisa</a:t>
            </a:r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 </a:t>
            </a:r>
            <a:r>
              <a:rPr lang="fr-FR" sz="1100" i="1" dirty="0" err="1" smtClean="0">
                <a:solidFill>
                  <a:srgbClr val="DA3471"/>
                </a:solidFill>
                <a:latin typeface="Proto Grotesk" panose="02000000000000000000" pitchFamily="2" charset="0"/>
              </a:rPr>
              <a:t>Erka</a:t>
            </a:r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 parle.</a:t>
            </a:r>
            <a:endParaRPr lang="fr-FR" sz="1100" i="1" dirty="0" smtClean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>
              <a:spcAft>
                <a:spcPts val="400"/>
              </a:spcAft>
            </a:pP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Je </a:t>
            </a:r>
            <a:r>
              <a:rPr lang="fr-FR" sz="11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les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 vois. &gt; </a:t>
            </a:r>
            <a:r>
              <a:rPr lang="fr-FR" sz="1100" dirty="0" smtClean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</a:t>
            </a:r>
          </a:p>
          <a:p>
            <a:pPr>
              <a:spcAft>
                <a:spcPts val="400"/>
              </a:spcAft>
            </a:pP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Je </a:t>
            </a:r>
            <a:r>
              <a:rPr lang="fr-FR" sz="11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l’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effleure. </a:t>
            </a:r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&gt; </a:t>
            </a:r>
            <a:r>
              <a:rPr lang="fr-FR" sz="1100" dirty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</a:t>
            </a:r>
          </a:p>
          <a:p>
            <a:pPr>
              <a:spcAft>
                <a:spcPts val="400"/>
              </a:spcAft>
            </a:pP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Tu ne me </a:t>
            </a:r>
            <a:r>
              <a:rPr lang="fr-FR" sz="11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le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 prends </a:t>
            </a:r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pas. &gt; </a:t>
            </a:r>
            <a:r>
              <a:rPr lang="fr-FR" sz="1100" dirty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</a:t>
            </a:r>
          </a:p>
          <a:p>
            <a:pPr>
              <a:spcAft>
                <a:spcPts val="400"/>
              </a:spcAft>
            </a:pP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Je </a:t>
            </a:r>
            <a:r>
              <a:rPr lang="fr-FR" sz="11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l’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écoute. </a:t>
            </a:r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&gt; </a:t>
            </a:r>
            <a:r>
              <a:rPr lang="fr-FR" sz="1100" dirty="0" smtClean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</a:t>
            </a:r>
            <a:endParaRPr lang="fr-FR" sz="1100" dirty="0">
              <a:solidFill>
                <a:srgbClr val="DA347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4397140-DB3F-3C44-8B2E-9D76CED5A53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320930" y="2864806"/>
            <a:ext cx="260204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2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D9AE6EAA-3432-4246-8022-98DCDBB8006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534770" y="6878130"/>
            <a:ext cx="3031725" cy="1845973"/>
          </a:xfrm>
          <a:custGeom>
            <a:avLst/>
            <a:gdLst>
              <a:gd name="connsiteX0" fmla="*/ 0 w 3313119"/>
              <a:gd name="connsiteY0" fmla="*/ 0 h 3615688"/>
              <a:gd name="connsiteX1" fmla="*/ 3313119 w 3313119"/>
              <a:gd name="connsiteY1" fmla="*/ 0 h 3615688"/>
              <a:gd name="connsiteX2" fmla="*/ 3313119 w 3313119"/>
              <a:gd name="connsiteY2" fmla="*/ 3615688 h 3615688"/>
              <a:gd name="connsiteX3" fmla="*/ 0 w 3313119"/>
              <a:gd name="connsiteY3" fmla="*/ 3615688 h 3615688"/>
              <a:gd name="connsiteX4" fmla="*/ 0 w 3313119"/>
              <a:gd name="connsiteY4" fmla="*/ 0 h 3615688"/>
              <a:gd name="connsiteX0" fmla="*/ 0 w 3313119"/>
              <a:gd name="connsiteY0" fmla="*/ 0 h 3615688"/>
              <a:gd name="connsiteX1" fmla="*/ 3313119 w 3313119"/>
              <a:gd name="connsiteY1" fmla="*/ 0 h 3615688"/>
              <a:gd name="connsiteX2" fmla="*/ 3313119 w 3313119"/>
              <a:gd name="connsiteY2" fmla="*/ 3615688 h 3615688"/>
              <a:gd name="connsiteX3" fmla="*/ 0 w 3313119"/>
              <a:gd name="connsiteY3" fmla="*/ 3568063 h 3615688"/>
              <a:gd name="connsiteX4" fmla="*/ 0 w 3313119"/>
              <a:gd name="connsiteY4" fmla="*/ 0 h 3615688"/>
              <a:gd name="connsiteX0" fmla="*/ 0 w 3313119"/>
              <a:gd name="connsiteY0" fmla="*/ 0 h 3568063"/>
              <a:gd name="connsiteX1" fmla="*/ 3313119 w 3313119"/>
              <a:gd name="connsiteY1" fmla="*/ 0 h 3568063"/>
              <a:gd name="connsiteX2" fmla="*/ 3313119 w 3313119"/>
              <a:gd name="connsiteY2" fmla="*/ 3558538 h 3568063"/>
              <a:gd name="connsiteX3" fmla="*/ 0 w 3313119"/>
              <a:gd name="connsiteY3" fmla="*/ 3568063 h 3568063"/>
              <a:gd name="connsiteX4" fmla="*/ 0 w 3313119"/>
              <a:gd name="connsiteY4" fmla="*/ 0 h 356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3119" h="3568063">
                <a:moveTo>
                  <a:pt x="0" y="0"/>
                </a:moveTo>
                <a:lnTo>
                  <a:pt x="3313119" y="0"/>
                </a:lnTo>
                <a:lnTo>
                  <a:pt x="3313119" y="3558538"/>
                </a:lnTo>
                <a:lnTo>
                  <a:pt x="0" y="3568063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N’en faire qu’à sa tête</a:t>
            </a:r>
          </a:p>
          <a:p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Sur le modèle de la chanson, choisissez trois parties du corps et comparez-les avec des objets. Vous pouvez utiliser un dictionnaire pour vous aider.</a:t>
            </a:r>
          </a:p>
          <a:p>
            <a:pPr algn="ctr"/>
            <a:endParaRPr lang="fr-FR" sz="1100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 algn="ctr"/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les yeux, les mains, les pieds, les doigts…</a:t>
            </a:r>
          </a:p>
          <a:p>
            <a:pPr algn="ctr"/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sont comme…</a:t>
            </a:r>
            <a:endParaRPr lang="fr-FR" sz="1100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A8C8829-F705-844E-80E5-FFE650145CF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37508" y="6878296"/>
            <a:ext cx="3183875" cy="1846800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Avoir un coup de cœur </a:t>
            </a:r>
            <a:endParaRPr lang="fr-FR" sz="160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Pour la chanteuse, l’amour, c’est « Il fait beau, il fait chaud et soudain, c’est le chaos. » Est-ce que vous êtes d’accord avec cette météo de l’amour ? Pour vous, quel(s) mot(s) de la météo correspond(</a:t>
            </a:r>
            <a:r>
              <a:rPr lang="fr-FR" sz="1100" i="1" dirty="0" err="1" smtClean="0">
                <a:solidFill>
                  <a:srgbClr val="DA3471"/>
                </a:solidFill>
                <a:latin typeface="Proto Grotesk" panose="02000000000000000000" pitchFamily="2" charset="0"/>
              </a:rPr>
              <a:t>ent</a:t>
            </a:r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) le plus à l’amour ?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20CCCFD-BDDE-4443-8AB0-30FC1160C1F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285603" y="6897101"/>
            <a:ext cx="262068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5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7FF3031-F05D-F24B-B874-98A02DB9416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311607" y="5049044"/>
            <a:ext cx="260204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3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8E809DE-7959-9A4F-8660-1504E8D729D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148109" y="6896307"/>
            <a:ext cx="261972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4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35FA35B7-C4ED-624A-81DF-731E32F0E68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89634" y="2988425"/>
            <a:ext cx="1899171" cy="180000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35FA35B7-C4ED-624A-81DF-731E32F0E681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725591" y="7092110"/>
            <a:ext cx="2260083" cy="18379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35FA35B7-C4ED-624A-81DF-731E32F0E681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29317" y="7086504"/>
            <a:ext cx="2305257" cy="167579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4" name="ZoneTexte 33"/>
          <p:cNvSpPr txBox="1"/>
          <p:nvPr>
            <p:custDataLst>
              <p:tags r:id="rId14"/>
            </p:custDataLst>
          </p:nvPr>
        </p:nvSpPr>
        <p:spPr>
          <a:xfrm rot="16200000">
            <a:off x="-209912" y="7193771"/>
            <a:ext cx="59862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rgbClr val="6770B1"/>
                </a:solidFill>
              </a:rPr>
              <a:t>Alizée </a:t>
            </a:r>
            <a:r>
              <a:rPr lang="fr-FR" sz="500" dirty="0" err="1" smtClean="0">
                <a:solidFill>
                  <a:srgbClr val="6770B1"/>
                </a:solidFill>
              </a:rPr>
              <a:t>Giorgetta</a:t>
            </a:r>
            <a:endParaRPr lang="fr-FR" sz="500" dirty="0" smtClean="0">
              <a:solidFill>
                <a:srgbClr val="6770B1"/>
              </a:solidFill>
            </a:endParaRPr>
          </a:p>
        </p:txBody>
      </p:sp>
      <p:sp>
        <p:nvSpPr>
          <p:cNvPr id="2" name="AutoShape 2" descr="https://lh3.googleusercontent.com/LZKqcauQRqzNTvBEkQrdjZ8EB7Mj1lrb3MQCc_DQuRow-RveoWFqKwH7eBVcBn4-Z7aA--aVVgGpOWeLHavB4c4CraI1eGOUXkBO36sLVUmyIoCruzFn4ab035ybozHCf4W0MKv7fUQ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5FA35B7-C4ED-624A-81DF-731E32F0E681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401808" y="5244746"/>
            <a:ext cx="1472209" cy="180000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EA23782-5CF7-F84F-A586-7516DF6CE67E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6325732" y="1829833"/>
            <a:ext cx="260204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1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BA60509B-3CBD-6642-8923-9E1C5D04B360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237508" y="1806048"/>
            <a:ext cx="6367751" cy="936000"/>
          </a:xfrm>
          <a:prstGeom prst="rect">
            <a:avLst/>
          </a:prstGeom>
          <a:ln w="38100" cmpd="sng">
            <a:solidFill>
              <a:srgbClr val="DC3471">
                <a:alpha val="25000"/>
              </a:srgbClr>
            </a:solidFill>
            <a:prstDash val="solid"/>
            <a:miter lim="800000"/>
          </a:ln>
        </p:spPr>
        <p:txBody>
          <a:bodyPr vert="horz" lIns="18000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Tomber nez à nez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100" i="1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Écoutez la chanson. Soulignez les mots du corps que vous entendez.</a:t>
            </a:r>
          </a:p>
          <a:p>
            <a:pPr algn="ctr">
              <a:lnSpc>
                <a:spcPct val="100000"/>
              </a:lnSpc>
              <a:spcAft>
                <a:spcPts val="400"/>
              </a:spcAft>
            </a:pP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nez – 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</a:rPr>
              <a:t>yeux – peau 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– doigts– bouche 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</a:rPr>
              <a:t>– lèvres 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– ventre – cœur – mains – dos – pieds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B96E24F-89DD-2949-9E56-9CBD91DB7EE4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389634" y="1968970"/>
            <a:ext cx="1798194" cy="178712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76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B3D5DA9-E610-F54C-88B9-C6FCA5533DB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37508" y="1181321"/>
            <a:ext cx="3055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 smtClean="0">
                <a:solidFill>
                  <a:srgbClr val="DA3471">
                    <a:alpha val="55000"/>
                  </a:srgbClr>
                </a:solidFill>
                <a:latin typeface="Proto Grotesk" panose="02000000000000000000" pitchFamily="2" charset="0"/>
              </a:rPr>
              <a:t>Elisa</a:t>
            </a:r>
            <a:r>
              <a:rPr lang="fr-FR" sz="1100" b="1" dirty="0" smtClean="0">
                <a:solidFill>
                  <a:srgbClr val="DA3471">
                    <a:alpha val="55000"/>
                  </a:srgbClr>
                </a:solidFill>
                <a:latin typeface="Proto Grotesk" panose="02000000000000000000" pitchFamily="2" charset="0"/>
              </a:rPr>
              <a:t> </a:t>
            </a:r>
            <a:r>
              <a:rPr lang="fr-FR" sz="1100" b="1" dirty="0" err="1" smtClean="0">
                <a:solidFill>
                  <a:srgbClr val="DA3471">
                    <a:alpha val="55000"/>
                  </a:srgbClr>
                </a:solidFill>
                <a:latin typeface="Proto Grotesk" panose="02000000000000000000" pitchFamily="2" charset="0"/>
              </a:rPr>
              <a:t>Erka</a:t>
            </a:r>
            <a:endParaRPr lang="fr-FR" sz="1100" b="1" dirty="0">
              <a:solidFill>
                <a:srgbClr val="DA3471">
                  <a:alpha val="55000"/>
                </a:srgbClr>
              </a:solidFill>
              <a:latin typeface="Proto Grotesk" panose="02000000000000000000" pitchFamily="2" charset="0"/>
            </a:endParaRPr>
          </a:p>
          <a:p>
            <a:r>
              <a:rPr lang="fr-FR" sz="1900" b="1" dirty="0" smtClean="0">
                <a:solidFill>
                  <a:srgbClr val="DA3471">
                    <a:alpha val="55000"/>
                  </a:srgbClr>
                </a:solidFill>
                <a:latin typeface="Proto Grotesk" panose="02000000000000000000" pitchFamily="2" charset="0"/>
              </a:rPr>
              <a:t>Corps météo</a:t>
            </a:r>
            <a:endParaRPr lang="fr-FR" sz="1900" b="1" dirty="0">
              <a:solidFill>
                <a:srgbClr val="DA3471">
                  <a:alpha val="55000"/>
                </a:srgbClr>
              </a:solidFill>
              <a:latin typeface="Proto Grotesk" panose="020000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6091D16-9BDA-1146-82B3-BBACE12470A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7508" y="2844334"/>
            <a:ext cx="6362417" cy="2070787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08000" rIns="108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Tendre les oreilles</a:t>
            </a:r>
            <a:endParaRPr lang="fr-FR" sz="160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>
              <a:spcAft>
                <a:spcPts val="400"/>
              </a:spcAft>
            </a:pPr>
            <a:r>
              <a:rPr lang="fr-FR" sz="105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Écoutez la chanson. Quelle partie du corps complète chaque phrase ? Mettez les articles.</a:t>
            </a:r>
            <a:endParaRPr lang="fr-FR" sz="1050" i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Tes yeux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 racontent une histoire</a:t>
            </a:r>
          </a:p>
          <a:p>
            <a:pPr>
              <a:lnSpc>
                <a:spcPct val="150000"/>
              </a:lnSpc>
            </a:pPr>
            <a:r>
              <a:rPr lang="fr-FR" sz="1100" dirty="0">
                <a:solidFill>
                  <a:srgbClr val="495897"/>
                </a:solidFill>
                <a:latin typeface="Proto Grotesk" panose="02000000000000000000" pitchFamily="2" charset="0"/>
              </a:rPr>
              <a:t>Tes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lèvres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 ont un p’tit goût de miel, de sel, je ne sais pas</a:t>
            </a:r>
            <a:endParaRPr lang="fr-FR" sz="1100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Ton cœur 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est une boîte à musique</a:t>
            </a:r>
            <a:endParaRPr lang="fr-FR" sz="1100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Tes mains 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(sont) un feu de cheminée</a:t>
            </a:r>
            <a:endParaRPr lang="fr-FR" sz="1100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Ton dos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 est un grand monument</a:t>
            </a:r>
            <a:endParaRPr lang="fr-FR" sz="1100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4397140-DB3F-3C44-8B2E-9D76CED5A53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320930" y="2864806"/>
            <a:ext cx="260204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2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35FA35B7-C4ED-624A-81DF-731E32F0E68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89634" y="2988425"/>
            <a:ext cx="1899171" cy="180000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4" name="ZoneTexte 33"/>
          <p:cNvSpPr txBox="1"/>
          <p:nvPr>
            <p:custDataLst>
              <p:tags r:id="rId6"/>
            </p:custDataLst>
          </p:nvPr>
        </p:nvSpPr>
        <p:spPr>
          <a:xfrm rot="16200000">
            <a:off x="-209912" y="7193771"/>
            <a:ext cx="59862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rgbClr val="6770B1"/>
                </a:solidFill>
              </a:rPr>
              <a:t>Alizée </a:t>
            </a:r>
            <a:r>
              <a:rPr lang="fr-FR" sz="500" dirty="0" err="1" smtClean="0">
                <a:solidFill>
                  <a:srgbClr val="6770B1"/>
                </a:solidFill>
              </a:rPr>
              <a:t>Giorgetta</a:t>
            </a:r>
            <a:endParaRPr lang="fr-FR" sz="500" dirty="0" smtClean="0">
              <a:solidFill>
                <a:srgbClr val="6770B1"/>
              </a:solidFill>
            </a:endParaRPr>
          </a:p>
        </p:txBody>
      </p:sp>
      <p:sp>
        <p:nvSpPr>
          <p:cNvPr id="2" name="AutoShape 2" descr="https://lh3.googleusercontent.com/LZKqcauQRqzNTvBEkQrdjZ8EB7Mj1lrb3MQCc_DQuRow-RveoWFqKwH7eBVcBn4-Z7aA--aVVgGpOWeLHavB4c4CraI1eGOUXkBO36sLVUmyIoCruzFn4ab035ybozHCf4W0MKv7fUQ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EA23782-5CF7-F84F-A586-7516DF6CE67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325732" y="1829833"/>
            <a:ext cx="260204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1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BA60509B-3CBD-6642-8923-9E1C5D04B360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237508" y="1806048"/>
            <a:ext cx="6367751" cy="936000"/>
          </a:xfrm>
          <a:prstGeom prst="rect">
            <a:avLst/>
          </a:prstGeom>
          <a:ln w="38100" cmpd="sng">
            <a:solidFill>
              <a:srgbClr val="DC3471">
                <a:alpha val="25000"/>
              </a:srgbClr>
            </a:solidFill>
            <a:prstDash val="solid"/>
            <a:miter lim="800000"/>
          </a:ln>
        </p:spPr>
        <p:txBody>
          <a:bodyPr vert="horz" lIns="18000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Tomber nez à nez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100" i="1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Écoutez la chanson. Soulignez les mots du corps que vous entendez.</a:t>
            </a:r>
          </a:p>
          <a:p>
            <a:pPr algn="ctr">
              <a:lnSpc>
                <a:spcPct val="100000"/>
              </a:lnSpc>
              <a:spcAft>
                <a:spcPts val="400"/>
              </a:spcAft>
            </a:pP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nez – </a:t>
            </a:r>
            <a:r>
              <a:rPr lang="fr-FR" sz="1100" u="sng" dirty="0">
                <a:solidFill>
                  <a:srgbClr val="495897"/>
                </a:solidFill>
                <a:latin typeface="Proto Grotesk" panose="02000000000000000000" pitchFamily="2" charset="0"/>
              </a:rPr>
              <a:t>yeux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</a:rPr>
              <a:t> – </a:t>
            </a:r>
            <a:r>
              <a:rPr lang="fr-FR" sz="1100" u="sng" dirty="0">
                <a:solidFill>
                  <a:srgbClr val="495897"/>
                </a:solidFill>
                <a:latin typeface="Proto Grotesk" panose="02000000000000000000" pitchFamily="2" charset="0"/>
              </a:rPr>
              <a:t>peau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</a:rPr>
              <a:t> 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– </a:t>
            </a:r>
            <a:r>
              <a:rPr lang="fr-FR" sz="1100" u="sng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doigts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– bouche 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</a:rPr>
              <a:t>– </a:t>
            </a:r>
            <a:r>
              <a:rPr lang="fr-FR" sz="1100" u="sng" dirty="0">
                <a:solidFill>
                  <a:srgbClr val="495897"/>
                </a:solidFill>
                <a:latin typeface="Proto Grotesk" panose="02000000000000000000" pitchFamily="2" charset="0"/>
              </a:rPr>
              <a:t>lèvres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</a:rPr>
              <a:t> 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– ventre – </a:t>
            </a:r>
            <a:r>
              <a:rPr lang="fr-FR" sz="1100" u="sng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cœur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 – </a:t>
            </a:r>
            <a:r>
              <a:rPr lang="fr-FR" sz="1100" u="sng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mains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 – </a:t>
            </a:r>
            <a:r>
              <a:rPr lang="fr-FR" sz="1100" u="sng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dos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 – pieds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B96E24F-89DD-2949-9E56-9CBD91DB7EE4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89634" y="1968970"/>
            <a:ext cx="1798194" cy="178712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975F8A0-79ED-364A-BAE8-13E3C473825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37508" y="5029994"/>
            <a:ext cx="6348701" cy="1712603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Corps à corps</a:t>
            </a:r>
            <a:endParaRPr lang="fr-FR" sz="160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>
              <a:spcAft>
                <a:spcPts val="400"/>
              </a:spcAft>
            </a:pPr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En vous aidant des paroles, dites de quelles parties du corps </a:t>
            </a:r>
            <a:r>
              <a:rPr lang="fr-FR" sz="1100" i="1" dirty="0" err="1" smtClean="0">
                <a:solidFill>
                  <a:srgbClr val="DA3471"/>
                </a:solidFill>
                <a:latin typeface="Proto Grotesk" panose="02000000000000000000" pitchFamily="2" charset="0"/>
              </a:rPr>
              <a:t>Elisa</a:t>
            </a:r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 </a:t>
            </a:r>
            <a:r>
              <a:rPr lang="fr-FR" sz="1100" i="1" dirty="0" err="1" smtClean="0">
                <a:solidFill>
                  <a:srgbClr val="DA3471"/>
                </a:solidFill>
                <a:latin typeface="Proto Grotesk" panose="02000000000000000000" pitchFamily="2" charset="0"/>
              </a:rPr>
              <a:t>Erka</a:t>
            </a:r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 parle.</a:t>
            </a:r>
            <a:endParaRPr lang="fr-FR" sz="1100" i="1" dirty="0" smtClean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>
              <a:spcAft>
                <a:spcPts val="400"/>
              </a:spcAft>
            </a:pP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Je </a:t>
            </a:r>
            <a:r>
              <a:rPr lang="fr-FR" sz="11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les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 vois. &gt;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tes lèvres</a:t>
            </a:r>
            <a:endParaRPr lang="fr-FR" sz="1100" dirty="0" smtClean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>
              <a:spcAft>
                <a:spcPts val="400"/>
              </a:spcAft>
            </a:pP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Je </a:t>
            </a:r>
            <a:r>
              <a:rPr lang="fr-FR" sz="11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l’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effleure. </a:t>
            </a:r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&gt;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ta peau</a:t>
            </a:r>
            <a:endParaRPr lang="fr-FR" sz="1100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>
              <a:spcAft>
                <a:spcPts val="400"/>
              </a:spcAft>
            </a:pP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Tu ne me </a:t>
            </a:r>
            <a:r>
              <a:rPr lang="fr-FR" sz="11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le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 prends </a:t>
            </a:r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pas. &gt;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ton corps</a:t>
            </a:r>
          </a:p>
          <a:p>
            <a:pPr>
              <a:spcAft>
                <a:spcPts val="400"/>
              </a:spcAft>
            </a:pP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Je </a:t>
            </a:r>
            <a:r>
              <a:rPr lang="fr-FR" sz="11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l’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écoute. &gt; </a:t>
            </a:r>
            <a:r>
              <a:rPr lang="fr-FR" sz="1100" smtClean="0">
                <a:solidFill>
                  <a:srgbClr val="495897"/>
                </a:solidFill>
                <a:latin typeface="Proto Grotesk" panose="02000000000000000000" pitchFamily="2" charset="0"/>
              </a:rPr>
              <a:t>ton cœur </a:t>
            </a:r>
            <a:endParaRPr lang="fr-FR" sz="1100" dirty="0">
              <a:solidFill>
                <a:srgbClr val="DA347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9AE6EAA-3432-4246-8022-98DCDBB8006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534770" y="6878130"/>
            <a:ext cx="3031725" cy="1845973"/>
          </a:xfrm>
          <a:custGeom>
            <a:avLst/>
            <a:gdLst>
              <a:gd name="connsiteX0" fmla="*/ 0 w 3313119"/>
              <a:gd name="connsiteY0" fmla="*/ 0 h 3615688"/>
              <a:gd name="connsiteX1" fmla="*/ 3313119 w 3313119"/>
              <a:gd name="connsiteY1" fmla="*/ 0 h 3615688"/>
              <a:gd name="connsiteX2" fmla="*/ 3313119 w 3313119"/>
              <a:gd name="connsiteY2" fmla="*/ 3615688 h 3615688"/>
              <a:gd name="connsiteX3" fmla="*/ 0 w 3313119"/>
              <a:gd name="connsiteY3" fmla="*/ 3615688 h 3615688"/>
              <a:gd name="connsiteX4" fmla="*/ 0 w 3313119"/>
              <a:gd name="connsiteY4" fmla="*/ 0 h 3615688"/>
              <a:gd name="connsiteX0" fmla="*/ 0 w 3313119"/>
              <a:gd name="connsiteY0" fmla="*/ 0 h 3615688"/>
              <a:gd name="connsiteX1" fmla="*/ 3313119 w 3313119"/>
              <a:gd name="connsiteY1" fmla="*/ 0 h 3615688"/>
              <a:gd name="connsiteX2" fmla="*/ 3313119 w 3313119"/>
              <a:gd name="connsiteY2" fmla="*/ 3615688 h 3615688"/>
              <a:gd name="connsiteX3" fmla="*/ 0 w 3313119"/>
              <a:gd name="connsiteY3" fmla="*/ 3568063 h 3615688"/>
              <a:gd name="connsiteX4" fmla="*/ 0 w 3313119"/>
              <a:gd name="connsiteY4" fmla="*/ 0 h 3615688"/>
              <a:gd name="connsiteX0" fmla="*/ 0 w 3313119"/>
              <a:gd name="connsiteY0" fmla="*/ 0 h 3568063"/>
              <a:gd name="connsiteX1" fmla="*/ 3313119 w 3313119"/>
              <a:gd name="connsiteY1" fmla="*/ 0 h 3568063"/>
              <a:gd name="connsiteX2" fmla="*/ 3313119 w 3313119"/>
              <a:gd name="connsiteY2" fmla="*/ 3558538 h 3568063"/>
              <a:gd name="connsiteX3" fmla="*/ 0 w 3313119"/>
              <a:gd name="connsiteY3" fmla="*/ 3568063 h 3568063"/>
              <a:gd name="connsiteX4" fmla="*/ 0 w 3313119"/>
              <a:gd name="connsiteY4" fmla="*/ 0 h 356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3119" h="3568063">
                <a:moveTo>
                  <a:pt x="0" y="0"/>
                </a:moveTo>
                <a:lnTo>
                  <a:pt x="3313119" y="0"/>
                </a:lnTo>
                <a:lnTo>
                  <a:pt x="3313119" y="3558538"/>
                </a:lnTo>
                <a:lnTo>
                  <a:pt x="0" y="3568063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N’en faire qu’à sa tête</a:t>
            </a:r>
          </a:p>
          <a:p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Sur le modèle de la chanson, choisissez trois parties du corps et comparez-les avec des objets. Vous pouvez utiliser un dictionnaire pour vous aider.</a:t>
            </a:r>
          </a:p>
          <a:p>
            <a:pPr algn="ctr"/>
            <a:endParaRPr lang="fr-FR" sz="1100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 algn="ctr"/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les yeux, les mains, les pieds, les doigts…</a:t>
            </a:r>
          </a:p>
          <a:p>
            <a:pPr algn="ctr"/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sont comme…</a:t>
            </a:r>
            <a:endParaRPr lang="fr-FR" sz="1100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A8C8829-F705-844E-80E5-FFE650145CF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237508" y="6878296"/>
            <a:ext cx="3183875" cy="1846800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Avoir un coup de cœur </a:t>
            </a:r>
            <a:endParaRPr lang="fr-FR" sz="160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Pour la chanteuse, l’amour, c’est « Il fait beau, il fait chaud et soudain, c’est le chaos. » Est-ce que vous êtes d’accord avec cette météo de l’amour ? Pour vous, quel(s) mot(s) de la météo correspond(</a:t>
            </a:r>
            <a:r>
              <a:rPr lang="fr-FR" sz="1100" i="1" dirty="0" err="1" smtClean="0">
                <a:solidFill>
                  <a:srgbClr val="DA3471"/>
                </a:solidFill>
                <a:latin typeface="Proto Grotesk" panose="02000000000000000000" pitchFamily="2" charset="0"/>
              </a:rPr>
              <a:t>ent</a:t>
            </a:r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) le plus à l’amour ?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20CCCFD-BDDE-4443-8AB0-30FC1160C1F9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6285603" y="6897101"/>
            <a:ext cx="262068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5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7FF3031-F05D-F24B-B874-98A02DB94160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311607" y="5049044"/>
            <a:ext cx="260204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3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8E809DE-7959-9A4F-8660-1504E8D729D6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3148109" y="6896307"/>
            <a:ext cx="261972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4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5FA35B7-C4ED-624A-81DF-731E32F0E681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3725591" y="7092110"/>
            <a:ext cx="2260083" cy="18379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5FA35B7-C4ED-624A-81DF-731E32F0E681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429317" y="7086504"/>
            <a:ext cx="2305257" cy="167579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5FA35B7-C4ED-624A-81DF-731E32F0E681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401808" y="5244746"/>
            <a:ext cx="1472209" cy="180000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888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616AB477944E40BC3673E240C75087" ma:contentTypeVersion="10" ma:contentTypeDescription="Crée un document." ma:contentTypeScope="" ma:versionID="1bca6248b78360d69669ecf0e931ab7f">
  <xsd:schema xmlns:xsd="http://www.w3.org/2001/XMLSchema" xmlns:xs="http://www.w3.org/2001/XMLSchema" xmlns:p="http://schemas.microsoft.com/office/2006/metadata/properties" xmlns:ns2="935ad775-f984-45a7-b231-58f3cfa609e1" xmlns:ns3="a0ff0703-dc0c-4a52-9a64-3f6cf26d1efb" targetNamespace="http://schemas.microsoft.com/office/2006/metadata/properties" ma:root="true" ma:fieldsID="9e532c589581e501c80320787b2b7902" ns2:_="" ns3:_="">
    <xsd:import namespace="935ad775-f984-45a7-b231-58f3cfa609e1"/>
    <xsd:import namespace="a0ff0703-dc0c-4a52-9a64-3f6cf26d1e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ad775-f984-45a7-b231-58f3cfa609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bae3e488-10cf-462d-9ad7-b947633854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f0703-dc0c-4a52-9a64-3f6cf26d1efb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b505b773-91db-489d-a14c-6fb503dff62d}" ma:internalName="TaxCatchAll" ma:showField="CatchAllData" ma:web="a0ff0703-dc0c-4a52-9a64-3f6cf26d1e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ff0703-dc0c-4a52-9a64-3f6cf26d1efb" xsi:nil="true"/>
    <lcf76f155ced4ddcb4097134ff3c332f xmlns="935ad775-f984-45a7-b231-58f3cfa609e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E8C8E5-5898-4D08-B761-63F6A772F156}"/>
</file>

<file path=customXml/itemProps2.xml><?xml version="1.0" encoding="utf-8"?>
<ds:datastoreItem xmlns:ds="http://schemas.openxmlformats.org/officeDocument/2006/customXml" ds:itemID="{89E6CCA8-5014-49BE-B3B4-7DA06818C254}"/>
</file>

<file path=customXml/itemProps3.xml><?xml version="1.0" encoding="utf-8"?>
<ds:datastoreItem xmlns:ds="http://schemas.openxmlformats.org/officeDocument/2006/customXml" ds:itemID="{1213A890-C669-42B9-BF07-651A79AE271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1717</TotalTime>
  <Words>1409</Words>
  <Application>Microsoft Office PowerPoint</Application>
  <PresentationFormat>Format A4 (210 x 297 mm)</PresentationFormat>
  <Paragraphs>112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Proto Grotesk Light</vt:lpstr>
      <vt:lpstr>Arial</vt:lpstr>
      <vt:lpstr>Calibri Light</vt:lpstr>
      <vt:lpstr>Calibri</vt:lpstr>
      <vt:lpstr>Proto Grotesk</vt:lpstr>
      <vt:lpstr>Tahoma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Helene EMILE</cp:lastModifiedBy>
  <cp:revision>177</cp:revision>
  <cp:lastPrinted>2020-09-07T08:19:01Z</cp:lastPrinted>
  <dcterms:created xsi:type="dcterms:W3CDTF">2019-01-29T14:43:52Z</dcterms:created>
  <dcterms:modified xsi:type="dcterms:W3CDTF">2020-09-14T07:57:24Z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0x01010031616AB477944E40BC3673E240C75087</vt:lpwstr>
  </property>
</Properties>
</file>