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6858000" cy="9906000" type="A4"/>
  <p:notesSz cx="6799263" cy="9929813"/>
  <p:embeddedFontLst>
    <p:embeddedFont>
      <p:font typeface="Calibri Light" panose="020F0302020204030204" pitchFamily="34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2320786-FA42-4973-B61D-C95364239DBC}">
          <p14:sldIdLst>
            <p14:sldId id="256"/>
          </p14:sldIdLst>
        </p14:section>
        <p14:section name="Section sans titre" id="{55191E2A-A5C0-4AFD-98F5-9B39B59F7138}">
          <p14:sldIdLst>
            <p14:sldId id="257"/>
            <p14:sldId id="258"/>
            <p14:sldId id="25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LE MOUNIER" initials="LLM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70B1"/>
    <a:srgbClr val="DA3471"/>
    <a:srgbClr val="495897"/>
    <a:srgbClr val="C2C6E0"/>
    <a:srgbClr val="F4C4D5"/>
    <a:srgbClr val="DC34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7"/>
    <p:restoredTop sz="94674"/>
  </p:normalViewPr>
  <p:slideViewPr>
    <p:cSldViewPr snapToGrid="0" snapToObjects="1">
      <p:cViewPr>
        <p:scale>
          <a:sx n="140" d="100"/>
          <a:sy n="140" d="100"/>
        </p:scale>
        <p:origin x="-1476" y="180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commentAuthors" Target="commentAuthor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59A51-DAB0-4C61-8418-8C669140346D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5C7BD-18C9-4AE9-99EE-38C051510B1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13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285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945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985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555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411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118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970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681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806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930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345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64F56-432C-B24D-94F0-2AF737F75735}" type="datetimeFigureOut">
              <a:rPr lang="fr-FR" smtClean="0"/>
              <a:t>20/09/2019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B3199-DFF0-EA40-8F27-74D860EAA24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910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0052ACFF-D34E-8641-BF81-1CE156183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7999" cy="970075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="" xmlns:a16="http://schemas.microsoft.com/office/drawing/2014/main" id="{017D404B-61EE-D246-B347-93B4BCD37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832" y="1163248"/>
            <a:ext cx="1943100" cy="18034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4138D9BF-A046-3243-A906-64BC914C8D7F}"/>
              </a:ext>
            </a:extLst>
          </p:cNvPr>
          <p:cNvSpPr txBox="1"/>
          <p:nvPr/>
        </p:nvSpPr>
        <p:spPr>
          <a:xfrm>
            <a:off x="2286000" y="3484124"/>
            <a:ext cx="4330932" cy="35394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Regardez-la 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danser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Quand elle s’approche du </a:t>
            </a:r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ring</a:t>
            </a:r>
            <a:r>
              <a:rPr lang="fr-FR" sz="800" baseline="300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1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/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La boxeuse amoureuse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La boxeuse amoureuse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Sur ses gants dorés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Des traces de sang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De larmes et de </a:t>
            </a:r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sueur</a:t>
            </a:r>
            <a:r>
              <a:rPr lang="fr-FR" sz="800" baseline="300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2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/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Et de sang, et de sang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/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Elle esquive les </a:t>
            </a:r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coups</a:t>
            </a:r>
            <a:r>
              <a:rPr lang="fr-FR" sz="800" baseline="300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3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/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La boxeuse amoureuse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Elle absorbe </a:t>
            </a:r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tout</a:t>
            </a:r>
            <a:r>
              <a:rPr lang="fr-FR" sz="800" baseline="300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4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/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La boxeuse amoureuse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/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Boum-boum les </a:t>
            </a:r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uppercuts</a:t>
            </a:r>
            <a:r>
              <a:rPr lang="fr-FR" sz="800" baseline="300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5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/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Qui </a:t>
            </a:r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percutent</a:t>
            </a:r>
            <a:r>
              <a:rPr lang="fr-FR" sz="800" baseline="300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6</a:t>
            </a:r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 </a:t>
            </a: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son visage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Mais jamais elle ne cesse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De danser, de danser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Tomber ce n'est rien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Puisqu'elle se relève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Un sourire sur les lèvres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Un sourire sur les lèvres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/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Elle esquive les coups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La boxeuse amoureuse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Elle absorbe tout</a:t>
            </a:r>
            <a:b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</a:br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La boxeuse amoureuse</a:t>
            </a:r>
          </a:p>
          <a:p>
            <a:r>
              <a:rPr lang="fr-FR" sz="800" dirty="0">
                <a:solidFill>
                  <a:srgbClr val="495897"/>
                </a:solidFill>
                <a:latin typeface="Proto Grotesk Light" panose="02000000000000000000" pitchFamily="2" charset="0"/>
              </a:rPr>
              <a:t> 	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5C24A12A-6703-4546-84B6-7A8679606609}"/>
              </a:ext>
            </a:extLst>
          </p:cNvPr>
          <p:cNvSpPr txBox="1"/>
          <p:nvPr/>
        </p:nvSpPr>
        <p:spPr>
          <a:xfrm>
            <a:off x="364435" y="6793698"/>
            <a:ext cx="1663148" cy="1169551"/>
          </a:xfrm>
          <a:prstGeom prst="rect">
            <a:avLst/>
          </a:prstGeom>
          <a:solidFill>
            <a:srgbClr val="495897"/>
          </a:solidFill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1. </a:t>
            </a:r>
            <a:r>
              <a:rPr lang="fr-FR" sz="700" b="1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Le ring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: estrade, entourée de cordes, sur laquelle se font les combats de boxe.</a:t>
            </a:r>
          </a:p>
          <a:p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2. </a:t>
            </a:r>
            <a:r>
              <a:rPr lang="fr-FR" sz="700" b="1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La sueur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: transpiration.</a:t>
            </a:r>
          </a:p>
          <a:p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3. </a:t>
            </a:r>
            <a:r>
              <a:rPr lang="fr-FR" sz="700" b="1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Esquiver les coups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: éviter les attaques avec adresse.</a:t>
            </a:r>
          </a:p>
          <a:p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4. </a:t>
            </a:r>
            <a:r>
              <a:rPr lang="fr-FR" sz="700" b="1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Tout absorber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: retenir en soi.</a:t>
            </a:r>
          </a:p>
          <a:p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5. </a:t>
            </a:r>
            <a:r>
              <a:rPr lang="fr-FR" sz="700" b="1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Un uppercut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: coup de poing donné de bas en haut, en boxe.</a:t>
            </a:r>
          </a:p>
          <a:p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6. </a:t>
            </a:r>
            <a:r>
              <a:rPr lang="fr-FR" sz="700" b="1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Percuter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 : heurter, frapper.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955C5316-5EB7-0D46-B2AE-4D3BD5F57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48392">
            <a:off x="293300" y="2551139"/>
            <a:ext cx="1943100" cy="18034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66B8E713-1F74-B94C-AD4C-6E2A309100BB}"/>
              </a:ext>
            </a:extLst>
          </p:cNvPr>
          <p:cNvSpPr txBox="1"/>
          <p:nvPr/>
        </p:nvSpPr>
        <p:spPr>
          <a:xfrm>
            <a:off x="364435" y="3454948"/>
            <a:ext cx="1658319" cy="3277820"/>
          </a:xfrm>
          <a:prstGeom prst="rect">
            <a:avLst/>
          </a:prstGeom>
          <a:solidFill>
            <a:srgbClr val="DA3471">
              <a:alpha val="15000"/>
            </a:srgbClr>
          </a:solidFill>
        </p:spPr>
        <p:txBody>
          <a:bodyPr wrap="square" rtlCol="0">
            <a:spAutoFit/>
          </a:bodyPr>
          <a:lstStyle/>
          <a:p>
            <a:endParaRPr lang="fr-FR" sz="135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1350" b="1" dirty="0">
                <a:solidFill>
                  <a:srgbClr val="DA3471"/>
                </a:solidFill>
                <a:latin typeface="Proto Grotesk" panose="02000000000000000000" pitchFamily="2" charset="0"/>
              </a:rPr>
              <a:t>Biographie</a:t>
            </a:r>
          </a:p>
          <a:p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Arthur Higelin, dit Arthur H, est un musicien et chanteur français, </a:t>
            </a:r>
            <a:r>
              <a:rPr lang="fr-FR" sz="7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également peintre </a:t>
            </a:r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et illustrateur. Il est né </a:t>
            </a:r>
            <a:r>
              <a:rPr lang="fr-FR" sz="7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en 1966 </a:t>
            </a:r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à Paris. Il est le fils du chanteur Jacques Higelin et de Nicole Courtois. </a:t>
            </a:r>
          </a:p>
          <a:p>
            <a:r>
              <a:rPr lang="fr-FR" sz="7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Ses </a:t>
            </a:r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influences </a:t>
            </a:r>
            <a:r>
              <a:rPr lang="fr-FR" sz="7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sont variées : classique, jazz ou variété ; son répertoire et ses </a:t>
            </a:r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spectacles, se singularisent </a:t>
            </a:r>
            <a:r>
              <a:rPr lang="fr-FR" sz="7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par la </a:t>
            </a:r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poésie, </a:t>
            </a:r>
            <a:r>
              <a:rPr lang="fr-FR" sz="7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le </a:t>
            </a:r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conte et </a:t>
            </a:r>
            <a:r>
              <a:rPr lang="fr-FR" sz="7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l’humour</a:t>
            </a:r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. </a:t>
            </a:r>
            <a:r>
              <a:rPr lang="fr-FR" sz="7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Arthur </a:t>
            </a:r>
            <a:r>
              <a:rPr lang="fr-FR" sz="7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H </a:t>
            </a:r>
            <a:r>
              <a:rPr lang="fr-FR" sz="7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est facilement </a:t>
            </a:r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reconnaissable grâce à sa voix </a:t>
            </a:r>
            <a:r>
              <a:rPr lang="fr-FR" sz="7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grave.</a:t>
            </a:r>
            <a:endParaRPr lang="fr-FR" sz="750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Site officiel de l’artiste </a:t>
            </a:r>
            <a:r>
              <a:rPr lang="fr-FR" sz="7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: </a:t>
            </a:r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https://www.arthur-h.net</a:t>
            </a:r>
            <a:r>
              <a:rPr lang="fr-FR" sz="7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/</a:t>
            </a:r>
          </a:p>
          <a:p>
            <a:endParaRPr lang="fr-FR" sz="750" dirty="0" smtClean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Explication de la chanson « La boxeuse amoureuse » par Arthur H : https://</a:t>
            </a:r>
            <a:r>
              <a:rPr lang="fr-FR" sz="7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www.ledevoir.com/videos/530471/l-histoire-d-une-chanson-avec-arthur-h</a:t>
            </a:r>
            <a:endParaRPr lang="fr-FR" sz="750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EBDBCB5F-3491-3548-A702-A05F140C9E36}"/>
              </a:ext>
            </a:extLst>
          </p:cNvPr>
          <p:cNvSpPr txBox="1"/>
          <p:nvPr/>
        </p:nvSpPr>
        <p:spPr>
          <a:xfrm>
            <a:off x="2392018" y="8839200"/>
            <a:ext cx="4224914" cy="200055"/>
          </a:xfrm>
          <a:prstGeom prst="rect">
            <a:avLst/>
          </a:prstGeom>
          <a:solidFill>
            <a:srgbClr val="495897"/>
          </a:solidFill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Proto Grotesk" panose="02000000000000000000" pitchFamily="2" charset="0"/>
              </a:rPr>
              <a:t>© </a:t>
            </a:r>
            <a:r>
              <a:rPr lang="en-US" sz="700" dirty="0" smtClean="0">
                <a:solidFill>
                  <a:schemeClr val="bg1"/>
                </a:solidFill>
                <a:latin typeface="Proto Grotesk" panose="02000000000000000000" pitchFamily="2" charset="0"/>
              </a:rPr>
              <a:t>AllPoints</a:t>
            </a:r>
            <a:r>
              <a:rPr lang="en-US" sz="700" dirty="0" smtClean="0">
                <a:solidFill>
                  <a:schemeClr val="bg1"/>
                </a:solidFill>
                <a:latin typeface="Proto Grotesk" panose="02000000000000000000" pitchFamily="2" charset="0"/>
              </a:rPr>
              <a:t> France</a:t>
            </a:r>
            <a:endParaRPr lang="fr-FR" sz="700" dirty="0">
              <a:solidFill>
                <a:schemeClr val="bg1"/>
              </a:solidFill>
              <a:latin typeface="Proto Grotesk" panose="02000000000000000000" pitchFamily="2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 rot="16200000">
            <a:off x="-230967" y="7165399"/>
            <a:ext cx="64073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rgbClr val="6770B1"/>
                </a:solidFill>
              </a:rPr>
              <a:t>Noémie Le Stume</a:t>
            </a:r>
            <a:endParaRPr lang="fr-FR" sz="500" dirty="0">
              <a:solidFill>
                <a:srgbClr val="6770B1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248DBDBC-3793-4543-97EA-BB58A45D6E0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 rot="4856733">
            <a:off x="4523276" y="6473156"/>
            <a:ext cx="1943100" cy="18034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979B4AEF-908E-FA40-873A-07CECC5D7AFC}"/>
              </a:ext>
            </a:extLst>
          </p:cNvPr>
          <p:cNvSpPr txBox="1"/>
          <p:nvPr/>
        </p:nvSpPr>
        <p:spPr>
          <a:xfrm>
            <a:off x="2286000" y="1273410"/>
            <a:ext cx="4330932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100" b="1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La boxeuse amoureuse</a:t>
            </a:r>
            <a:endParaRPr lang="fr-FR" sz="3600" b="1" dirty="0">
              <a:solidFill>
                <a:srgbClr val="495897"/>
              </a:solidFill>
              <a:latin typeface="Proto Grotesk" panose="02000000000000000000" pitchFamily="2" charset="0"/>
            </a:endParaRPr>
          </a:p>
          <a:p>
            <a:r>
              <a:rPr lang="fr-FR" sz="2250" b="1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Arthur H</a:t>
            </a:r>
            <a:endParaRPr lang="fr-FR" sz="2250" b="1" dirty="0">
              <a:solidFill>
                <a:srgbClr val="495897"/>
              </a:solidFill>
              <a:latin typeface="Proto Grotesk" panose="02000000000000000000" pitchFamily="2" charset="0"/>
            </a:endParaRPr>
          </a:p>
        </p:txBody>
      </p:sp>
      <p:pic>
        <p:nvPicPr>
          <p:cNvPr id="1026" name="Picture 2" descr="La boxeuse amoureuse / Tokyo Kiss | Arthur H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" t="2774" r="2519" b="3375"/>
          <a:stretch/>
        </p:blipFill>
        <p:spPr bwMode="auto">
          <a:xfrm>
            <a:off x="249594" y="1088186"/>
            <a:ext cx="1764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14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9677A337-5B54-CB4F-80C0-06EDC28B6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7999" cy="970075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DCF9718A-EF7A-2349-B1E9-4ACA9F47F451}"/>
              </a:ext>
            </a:extLst>
          </p:cNvPr>
          <p:cNvSpPr txBox="1"/>
          <p:nvPr/>
        </p:nvSpPr>
        <p:spPr>
          <a:xfrm>
            <a:off x="2043952" y="796067"/>
            <a:ext cx="326566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 smtClean="0">
                <a:solidFill>
                  <a:srgbClr val="495897">
                    <a:alpha val="55000"/>
                  </a:srgbClr>
                </a:solidFill>
                <a:latin typeface="Proto Grotesk" panose="02000000000000000000" pitchFamily="2" charset="0"/>
              </a:rPr>
              <a:t>La boxeuse amoureuse </a:t>
            </a:r>
            <a:r>
              <a:rPr lang="fr-FR" sz="1100" b="1" dirty="0" smtClean="0">
                <a:solidFill>
                  <a:srgbClr val="495897">
                    <a:alpha val="55000"/>
                  </a:srgbClr>
                </a:solidFill>
                <a:latin typeface="Proto Grotesk" panose="02000000000000000000" pitchFamily="2" charset="0"/>
              </a:rPr>
              <a:t>Arthur H</a:t>
            </a:r>
            <a:endParaRPr lang="fr-FR" sz="1100" b="1" dirty="0">
              <a:solidFill>
                <a:srgbClr val="495897">
                  <a:alpha val="55000"/>
                </a:srgbClr>
              </a:solidFill>
              <a:latin typeface="Proto Grotesk" panose="02000000000000000000" pitchFamily="2" charset="0"/>
            </a:endParaRPr>
          </a:p>
          <a:p>
            <a:endParaRPr lang="fr-FR" sz="1100" b="1" dirty="0">
              <a:solidFill>
                <a:srgbClr val="495897">
                  <a:alpha val="55000"/>
                </a:srgbClr>
              </a:solidFill>
              <a:latin typeface="Proto Grotesk" panose="02000000000000000000" pitchFamily="2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F23B1BC1-EE33-7547-B534-841688DD2F1F}"/>
              </a:ext>
            </a:extLst>
          </p:cNvPr>
          <p:cNvSpPr txBox="1"/>
          <p:nvPr/>
        </p:nvSpPr>
        <p:spPr>
          <a:xfrm>
            <a:off x="1083730" y="1428684"/>
            <a:ext cx="54073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Les épreuves de la vie, les violences conjugales</a:t>
            </a:r>
            <a:endParaRPr lang="fr-FR" sz="210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EAE4A591-2B1B-1349-AD08-71D3FAE0E979}"/>
              </a:ext>
            </a:extLst>
          </p:cNvPr>
          <p:cNvSpPr txBox="1"/>
          <p:nvPr/>
        </p:nvSpPr>
        <p:spPr>
          <a:xfrm>
            <a:off x="273551" y="2345649"/>
            <a:ext cx="3494351" cy="2846247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500" b="1" dirty="0">
                <a:solidFill>
                  <a:srgbClr val="DA3471"/>
                </a:solidFill>
                <a:latin typeface="Proto Grotesk" panose="02000000000000000000" pitchFamily="2" charset="0"/>
              </a:rPr>
              <a:t>Mise en route</a:t>
            </a:r>
          </a:p>
          <a:p>
            <a:r>
              <a:rPr lang="fr-FR" sz="1300" i="1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Écrire au tableau « La ………… amoureuse ».</a:t>
            </a:r>
            <a:endParaRPr lang="fr-FR" sz="1300" i="1" dirty="0">
              <a:solidFill>
                <a:srgbClr val="495897"/>
              </a:solidFill>
              <a:latin typeface="Proto Grotesk" panose="02000000000000000000" pitchFamily="2" charset="0"/>
            </a:endParaRPr>
          </a:p>
          <a:p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Proposer des mots pour compléter.</a:t>
            </a:r>
            <a:endParaRPr lang="fr-FR" sz="1300" i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1300" i="1" dirty="0">
                <a:solidFill>
                  <a:srgbClr val="495897"/>
                </a:solidFill>
                <a:latin typeface="Proto Grotesk" panose="02000000000000000000" pitchFamily="2" charset="0"/>
              </a:rPr>
              <a:t>Mise en commun</a:t>
            </a:r>
            <a:r>
              <a:rPr lang="fr-FR" sz="1300" i="1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.</a:t>
            </a:r>
          </a:p>
          <a:p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Écoutez le début de la chanson. Qui est « amoureuse » ?</a:t>
            </a:r>
          </a:p>
          <a:p>
            <a:r>
              <a:rPr lang="fr-FR" sz="1300" i="1" dirty="0">
                <a:solidFill>
                  <a:srgbClr val="495897"/>
                </a:solidFill>
                <a:latin typeface="Proto Grotesk" panose="02000000000000000000" pitchFamily="2" charset="0"/>
              </a:rPr>
              <a:t>Mise en commun.</a:t>
            </a:r>
          </a:p>
          <a:p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Quelles sont les qualités physiques et morales </a:t>
            </a:r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nécessaires à un </a:t>
            </a:r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boxeur ou </a:t>
            </a:r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une </a:t>
            </a:r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boxeuse </a:t>
            </a:r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?</a:t>
            </a:r>
          </a:p>
          <a:p>
            <a:r>
              <a:rPr lang="fr-FR" sz="1300" i="1" dirty="0">
                <a:solidFill>
                  <a:srgbClr val="495897"/>
                </a:solidFill>
                <a:latin typeface="Proto Grotesk" panose="02000000000000000000" pitchFamily="2" charset="0"/>
              </a:rPr>
              <a:t>Mise en commun</a:t>
            </a:r>
            <a:r>
              <a:rPr lang="fr-FR" sz="1300" i="1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.</a:t>
            </a:r>
            <a:endParaRPr lang="fr-FR" sz="1300" i="1" dirty="0">
              <a:solidFill>
                <a:srgbClr val="495897"/>
              </a:solidFill>
              <a:latin typeface="Proto Grotesk" panose="020000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C8A4ECC1-9F69-9C47-B290-0EFDD84CC303}"/>
              </a:ext>
            </a:extLst>
          </p:cNvPr>
          <p:cNvSpPr txBox="1"/>
          <p:nvPr/>
        </p:nvSpPr>
        <p:spPr>
          <a:xfrm>
            <a:off x="3485168" y="2368832"/>
            <a:ext cx="260204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87F3DF4F-93B9-A940-B5DA-9CE7D19C3728}"/>
              </a:ext>
            </a:extLst>
          </p:cNvPr>
          <p:cNvSpPr txBox="1"/>
          <p:nvPr/>
        </p:nvSpPr>
        <p:spPr>
          <a:xfrm>
            <a:off x="269826" y="5336002"/>
            <a:ext cx="3498076" cy="3046301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500" b="1" dirty="0">
                <a:solidFill>
                  <a:srgbClr val="DA3471"/>
                </a:solidFill>
                <a:latin typeface="Proto Grotesk" panose="02000000000000000000" pitchFamily="2" charset="0"/>
              </a:rPr>
              <a:t>Découverte de la chanson</a:t>
            </a:r>
          </a:p>
          <a:p>
            <a:r>
              <a:rPr lang="fr-FR" sz="1300" i="1" dirty="0">
                <a:solidFill>
                  <a:srgbClr val="495897"/>
                </a:solidFill>
                <a:latin typeface="Proto Grotesk" panose="02000000000000000000" pitchFamily="2" charset="0"/>
              </a:rPr>
              <a:t>Écouter la chanson.</a:t>
            </a:r>
          </a:p>
          <a:p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Quels instruments entendez-vous </a:t>
            </a:r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? À quel(s) moment(s) la voix du chanteur est-elle grave, aigüe ? </a:t>
            </a:r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Comment est le rythme de la chanson : lent ou rapide ? </a:t>
            </a:r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Quel </a:t>
            </a:r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est l’effet produit ? </a:t>
            </a:r>
            <a:endParaRPr lang="fr-FR" sz="1300" i="1" dirty="0" smtClean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1300" i="1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Mise </a:t>
            </a:r>
            <a:r>
              <a:rPr lang="fr-FR" sz="1300" i="1" dirty="0">
                <a:solidFill>
                  <a:srgbClr val="495897"/>
                </a:solidFill>
                <a:latin typeface="Proto Grotesk" panose="02000000000000000000" pitchFamily="2" charset="0"/>
              </a:rPr>
              <a:t>en commun.</a:t>
            </a:r>
          </a:p>
          <a:p>
            <a:endParaRPr lang="fr-FR" sz="1300" i="1" dirty="0">
              <a:solidFill>
                <a:srgbClr val="495897"/>
              </a:solidFill>
              <a:latin typeface="Proto Grotesk" panose="02000000000000000000" pitchFamily="2" charset="0"/>
            </a:endParaRPr>
          </a:p>
          <a:p>
            <a:r>
              <a:rPr lang="fr-FR" sz="1300" i="1" dirty="0">
                <a:solidFill>
                  <a:srgbClr val="495897"/>
                </a:solidFill>
                <a:latin typeface="Proto Grotesk" panose="02000000000000000000" pitchFamily="2" charset="0"/>
              </a:rPr>
              <a:t>Avec les paroles :</a:t>
            </a:r>
          </a:p>
          <a:p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D’après vous, peut-on remplacer le mot « boxeuse » par le mot « femme » ? Pourquoi ?</a:t>
            </a:r>
            <a:endParaRPr lang="fr-FR" sz="1300" i="1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F6882648-4A70-7347-8841-F94075F60CA3}"/>
              </a:ext>
            </a:extLst>
          </p:cNvPr>
          <p:cNvSpPr txBox="1"/>
          <p:nvPr/>
        </p:nvSpPr>
        <p:spPr>
          <a:xfrm>
            <a:off x="3483599" y="5355052"/>
            <a:ext cx="261712" cy="313846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3FD62B50-71DE-9D4C-9AFB-FAB391761146}"/>
              </a:ext>
            </a:extLst>
          </p:cNvPr>
          <p:cNvSpPr txBox="1"/>
          <p:nvPr/>
        </p:nvSpPr>
        <p:spPr>
          <a:xfrm>
            <a:off x="3886206" y="2362901"/>
            <a:ext cx="2722126" cy="2246082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500" b="1" dirty="0">
                <a:solidFill>
                  <a:srgbClr val="DA3471"/>
                </a:solidFill>
                <a:latin typeface="Proto Grotesk" panose="02000000000000000000" pitchFamily="2" charset="0"/>
              </a:rPr>
              <a:t>Expression orale</a:t>
            </a:r>
          </a:p>
          <a:p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Que pensez-vous de la </a:t>
            </a:r>
          </a:p>
          <a:p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phrase : « La vie des femmes est plus difficile que celle des hommes » ?</a:t>
            </a:r>
          </a:p>
          <a:p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Pourquoi peut-on comparer la vie d’une femme à un combat de boxe ?</a:t>
            </a:r>
            <a:endParaRPr lang="fr-FR" sz="1300" i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1300" i="1" dirty="0">
                <a:solidFill>
                  <a:srgbClr val="495897"/>
                </a:solidFill>
                <a:latin typeface="Proto Grotesk" panose="02000000000000000000" pitchFamily="2" charset="0"/>
              </a:rPr>
              <a:t>Mise en commun.</a:t>
            </a:r>
            <a:endParaRPr lang="fr-FR" sz="1300" i="1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E452B9A7-E98E-8C41-A0F2-E6F7185D1835}"/>
              </a:ext>
            </a:extLst>
          </p:cNvPr>
          <p:cNvSpPr txBox="1"/>
          <p:nvPr/>
        </p:nvSpPr>
        <p:spPr>
          <a:xfrm>
            <a:off x="6354474" y="2383272"/>
            <a:ext cx="233436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3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3368FDAC-0672-2A46-98A3-B78F40D4BCBC}"/>
              </a:ext>
            </a:extLst>
          </p:cNvPr>
          <p:cNvSpPr txBox="1"/>
          <p:nvPr/>
        </p:nvSpPr>
        <p:spPr>
          <a:xfrm>
            <a:off x="3886207" y="4693759"/>
            <a:ext cx="2722125" cy="2046028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500" b="1" dirty="0">
                <a:solidFill>
                  <a:srgbClr val="DA3471"/>
                </a:solidFill>
                <a:latin typeface="Proto Grotesk" panose="02000000000000000000" pitchFamily="2" charset="0"/>
              </a:rPr>
              <a:t>Expression écrite</a:t>
            </a:r>
          </a:p>
          <a:p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Avec cette chanson, Arthur H a voulu rendre hommage à sa mère et aux </a:t>
            </a:r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femmes </a:t>
            </a:r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en </a:t>
            </a:r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général </a:t>
            </a:r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qui vivent des épreuves. Écrivez une lettre à votre mère pour lui rendre hommage.</a:t>
            </a:r>
            <a:endParaRPr lang="fr-FR" sz="1300" i="1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E93B7558-EA45-5F48-90F6-D9456AEF56A5}"/>
              </a:ext>
            </a:extLst>
          </p:cNvPr>
          <p:cNvSpPr txBox="1"/>
          <p:nvPr/>
        </p:nvSpPr>
        <p:spPr>
          <a:xfrm>
            <a:off x="6355191" y="4717739"/>
            <a:ext cx="233436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59BA0642-FF56-5642-91CA-0FAF04C46997}"/>
              </a:ext>
            </a:extLst>
          </p:cNvPr>
          <p:cNvSpPr txBox="1"/>
          <p:nvPr/>
        </p:nvSpPr>
        <p:spPr>
          <a:xfrm>
            <a:off x="3886206" y="6832177"/>
            <a:ext cx="2722125" cy="1563844"/>
          </a:xfrm>
          <a:prstGeom prst="rect">
            <a:avLst/>
          </a:prstGeom>
          <a:solidFill>
            <a:srgbClr val="495897"/>
          </a:solidFill>
        </p:spPr>
        <p:txBody>
          <a:bodyPr wrap="square" lIns="180000" tIns="180000" rIns="180000" bIns="180000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Proto Grotesk" panose="02000000000000000000" pitchFamily="2" charset="0"/>
              </a:rPr>
              <a:t>Pour aller plus loin</a:t>
            </a:r>
          </a:p>
          <a:p>
            <a:r>
              <a:rPr lang="fr-FR" sz="1200" i="1" dirty="0" smtClean="0">
                <a:solidFill>
                  <a:schemeClr val="bg1"/>
                </a:solidFill>
                <a:latin typeface="Proto Grotesk" panose="02000000000000000000" pitchFamily="2" charset="0"/>
              </a:rPr>
              <a:t>Regardez le clip de la chanson </a:t>
            </a:r>
            <a:r>
              <a:rPr lang="fr-FR" sz="1200" i="1" dirty="0">
                <a:solidFill>
                  <a:schemeClr val="bg1"/>
                </a:solidFill>
                <a:latin typeface="Proto Grotesk" panose="02000000000000000000" pitchFamily="2" charset="0"/>
              </a:rPr>
              <a:t>(https://urlz.fr/azqM</a:t>
            </a:r>
            <a:r>
              <a:rPr lang="fr-FR" sz="1200" i="1" dirty="0" smtClean="0">
                <a:solidFill>
                  <a:schemeClr val="bg1"/>
                </a:solidFill>
                <a:latin typeface="Proto Grotesk" panose="02000000000000000000" pitchFamily="2" charset="0"/>
              </a:rPr>
              <a:t>). Selon vous, ce clip traduit-il les paroles et l’ambiance de la chanson ?  Pourquoi ?</a:t>
            </a:r>
            <a:endParaRPr lang="fr-FR" sz="1200" i="1" dirty="0">
              <a:solidFill>
                <a:schemeClr val="bg1"/>
              </a:solidFill>
              <a:latin typeface="Proto Grotesk" panose="02000000000000000000" pitchFamily="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 rot="16200000">
            <a:off x="-824998" y="6578687"/>
            <a:ext cx="18288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rgbClr val="6770B1"/>
                </a:solidFill>
              </a:rPr>
              <a:t>Noémie Le Stume</a:t>
            </a:r>
            <a:endParaRPr lang="fr-FR" sz="500" dirty="0">
              <a:solidFill>
                <a:srgbClr val="6770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4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>
            <a:extLst>
              <a:ext uri="{FF2B5EF4-FFF2-40B4-BE49-F238E27FC236}">
                <a16:creationId xmlns="" xmlns:a16="http://schemas.microsoft.com/office/drawing/2014/main" id="{FC849238-0CD6-3942-AFC8-F83096E67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" y="102818"/>
            <a:ext cx="6857999" cy="970075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4B3D5DA9-E610-F54C-88B9-C6FCA5533DB4}"/>
              </a:ext>
            </a:extLst>
          </p:cNvPr>
          <p:cNvSpPr txBox="1"/>
          <p:nvPr/>
        </p:nvSpPr>
        <p:spPr>
          <a:xfrm>
            <a:off x="237508" y="1181321"/>
            <a:ext cx="3055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DA3471">
                    <a:alpha val="55000"/>
                  </a:srgbClr>
                </a:solidFill>
                <a:latin typeface="Proto Grotesk" panose="02000000000000000000" pitchFamily="2" charset="0"/>
              </a:rPr>
              <a:t>Arthur H</a:t>
            </a:r>
            <a:endParaRPr lang="fr-FR" sz="1100" b="1" dirty="0">
              <a:solidFill>
                <a:srgbClr val="DA3471">
                  <a:alpha val="55000"/>
                </a:srgbClr>
              </a:solidFill>
              <a:latin typeface="Proto Grotesk" panose="02000000000000000000" pitchFamily="2" charset="0"/>
            </a:endParaRPr>
          </a:p>
          <a:p>
            <a:r>
              <a:rPr lang="fr-FR" sz="1900" b="1" dirty="0" smtClean="0">
                <a:solidFill>
                  <a:srgbClr val="DA3471">
                    <a:alpha val="55000"/>
                  </a:srgbClr>
                </a:solidFill>
                <a:latin typeface="Proto Grotesk" panose="02000000000000000000" pitchFamily="2" charset="0"/>
              </a:rPr>
              <a:t>La boxeuse amoureuse</a:t>
            </a:r>
            <a:endParaRPr lang="fr-FR" sz="1900" b="1" dirty="0">
              <a:solidFill>
                <a:srgbClr val="DA3471">
                  <a:alpha val="55000"/>
                </a:srgbClr>
              </a:solidFill>
              <a:latin typeface="Proto Grotesk" panose="020000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86091D16-9BDA-1146-82B3-BBACE12470A7}"/>
              </a:ext>
            </a:extLst>
          </p:cNvPr>
          <p:cNvSpPr txBox="1"/>
          <p:nvPr/>
        </p:nvSpPr>
        <p:spPr>
          <a:xfrm>
            <a:off x="237508" y="3338668"/>
            <a:ext cx="6362417" cy="1562956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08000" rIns="108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Premier </a:t>
            </a: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round.</a:t>
            </a:r>
            <a:endParaRPr lang="fr-FR" sz="160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>
              <a:spcAft>
                <a:spcPts val="400"/>
              </a:spcAft>
            </a:pPr>
            <a:r>
              <a:rPr lang="fr-FR" sz="105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Écoutez la chanson. Cochez les mots entendus.</a:t>
            </a:r>
            <a:endParaRPr lang="fr-FR" sz="1050" i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r"/>
            </a:pP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  <a:sym typeface="Wingdings"/>
              </a:rPr>
              <a:t>Frapper	     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    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  La sueur	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 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Un ring		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 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Tomber</a:t>
            </a:r>
            <a:endParaRPr lang="fr-FR" sz="1100" dirty="0" smtClean="0">
              <a:solidFill>
                <a:srgbClr val="DA3471"/>
              </a:solidFill>
              <a:latin typeface="Proto Grotesk" panose="02000000000000000000" pitchFamily="2" charset="0"/>
              <a:sym typeface="Wingdings"/>
            </a:endParaRP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r"/>
            </a:pP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  <a:sym typeface="Wingdings"/>
              </a:rPr>
              <a:t>Des gants	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         Un combat	 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 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Se défendre	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 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Un champion</a:t>
            </a:r>
            <a:endParaRPr lang="fr-FR" sz="1100" dirty="0" smtClean="0">
              <a:solidFill>
                <a:srgbClr val="DA3471"/>
              </a:solidFill>
              <a:latin typeface="Proto Grotesk" panose="02000000000000000000" pitchFamily="2" charset="0"/>
              <a:sym typeface="Wingdings"/>
            </a:endParaRP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r"/>
            </a:pP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  <a:sym typeface="Wingdings"/>
              </a:rPr>
              <a:t>Des coups	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         Être K.O.	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 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Un uppercut	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 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Le sang	</a:t>
            </a:r>
            <a:endParaRPr lang="fr-FR" sz="1100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C975F8A0-79ED-364A-BAE8-13E3C4738252}"/>
              </a:ext>
            </a:extLst>
          </p:cNvPr>
          <p:cNvSpPr txBox="1"/>
          <p:nvPr/>
        </p:nvSpPr>
        <p:spPr>
          <a:xfrm>
            <a:off x="237508" y="5101078"/>
            <a:ext cx="6348701" cy="1727992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Coup de </a:t>
            </a: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gong.</a:t>
            </a:r>
            <a:endParaRPr lang="fr-FR" sz="160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>
              <a:spcAft>
                <a:spcPts val="400"/>
              </a:spcAft>
            </a:pPr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Lisez ces interjections. Laquelle entendez-vous dans la chanson ?</a:t>
            </a:r>
          </a:p>
          <a:p>
            <a:endParaRPr lang="fr-FR" sz="1100" dirty="0" smtClean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endParaRPr lang="fr-FR" sz="1100" dirty="0" smtClean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endParaRPr lang="fr-FR" sz="1100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endParaRPr lang="fr-FR" sz="1100" i="1" dirty="0" smtClean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Quelle est la signification de cette expression ?</a:t>
            </a:r>
            <a:endParaRPr lang="fr-FR" sz="1100" i="1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54397140-DB3F-3C44-8B2E-9D76CED5A535}"/>
              </a:ext>
            </a:extLst>
          </p:cNvPr>
          <p:cNvSpPr txBox="1"/>
          <p:nvPr/>
        </p:nvSpPr>
        <p:spPr>
          <a:xfrm>
            <a:off x="6316360" y="3354197"/>
            <a:ext cx="260204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2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="" xmlns:a16="http://schemas.microsoft.com/office/drawing/2014/main" id="{D9AE6EAA-3432-4246-8022-98DCDBB80060}"/>
              </a:ext>
            </a:extLst>
          </p:cNvPr>
          <p:cNvSpPr txBox="1"/>
          <p:nvPr/>
        </p:nvSpPr>
        <p:spPr>
          <a:xfrm>
            <a:off x="3534770" y="7023355"/>
            <a:ext cx="3031725" cy="1507419"/>
          </a:xfrm>
          <a:custGeom>
            <a:avLst/>
            <a:gdLst>
              <a:gd name="connsiteX0" fmla="*/ 0 w 3313119"/>
              <a:gd name="connsiteY0" fmla="*/ 0 h 3615688"/>
              <a:gd name="connsiteX1" fmla="*/ 3313119 w 3313119"/>
              <a:gd name="connsiteY1" fmla="*/ 0 h 3615688"/>
              <a:gd name="connsiteX2" fmla="*/ 3313119 w 3313119"/>
              <a:gd name="connsiteY2" fmla="*/ 3615688 h 3615688"/>
              <a:gd name="connsiteX3" fmla="*/ 0 w 3313119"/>
              <a:gd name="connsiteY3" fmla="*/ 3615688 h 3615688"/>
              <a:gd name="connsiteX4" fmla="*/ 0 w 3313119"/>
              <a:gd name="connsiteY4" fmla="*/ 0 h 3615688"/>
              <a:gd name="connsiteX0" fmla="*/ 0 w 3313119"/>
              <a:gd name="connsiteY0" fmla="*/ 0 h 3615688"/>
              <a:gd name="connsiteX1" fmla="*/ 3313119 w 3313119"/>
              <a:gd name="connsiteY1" fmla="*/ 0 h 3615688"/>
              <a:gd name="connsiteX2" fmla="*/ 3313119 w 3313119"/>
              <a:gd name="connsiteY2" fmla="*/ 3615688 h 3615688"/>
              <a:gd name="connsiteX3" fmla="*/ 0 w 3313119"/>
              <a:gd name="connsiteY3" fmla="*/ 3568063 h 3615688"/>
              <a:gd name="connsiteX4" fmla="*/ 0 w 3313119"/>
              <a:gd name="connsiteY4" fmla="*/ 0 h 3615688"/>
              <a:gd name="connsiteX0" fmla="*/ 0 w 3313119"/>
              <a:gd name="connsiteY0" fmla="*/ 0 h 3568063"/>
              <a:gd name="connsiteX1" fmla="*/ 3313119 w 3313119"/>
              <a:gd name="connsiteY1" fmla="*/ 0 h 3568063"/>
              <a:gd name="connsiteX2" fmla="*/ 3313119 w 3313119"/>
              <a:gd name="connsiteY2" fmla="*/ 3558538 h 3568063"/>
              <a:gd name="connsiteX3" fmla="*/ 0 w 3313119"/>
              <a:gd name="connsiteY3" fmla="*/ 3568063 h 3568063"/>
              <a:gd name="connsiteX4" fmla="*/ 0 w 3313119"/>
              <a:gd name="connsiteY4" fmla="*/ 0 h 356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3119" h="3568063">
                <a:moveTo>
                  <a:pt x="0" y="0"/>
                </a:moveTo>
                <a:lnTo>
                  <a:pt x="3313119" y="0"/>
                </a:lnTo>
                <a:lnTo>
                  <a:pt x="3313119" y="3558538"/>
                </a:lnTo>
                <a:lnTo>
                  <a:pt x="0" y="3568063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Finale.</a:t>
            </a:r>
            <a:endParaRPr lang="fr-FR" sz="1600" b="1" dirty="0" smtClean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Faites le portrait d’une femme courageuse au quotidien.</a:t>
            </a:r>
          </a:p>
          <a:p>
            <a:endParaRPr lang="fr-FR" sz="1100" i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C’est une femme ________________</a:t>
            </a:r>
          </a:p>
          <a:p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Elle ___________________________</a:t>
            </a:r>
            <a:endParaRPr lang="fr-FR" sz="1100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="" xmlns:a16="http://schemas.microsoft.com/office/drawing/2014/main" id="{4A8C8829-F705-844E-80E5-FFE650145CFD}"/>
              </a:ext>
            </a:extLst>
          </p:cNvPr>
          <p:cNvSpPr txBox="1"/>
          <p:nvPr/>
        </p:nvSpPr>
        <p:spPr>
          <a:xfrm>
            <a:off x="234841" y="7031990"/>
            <a:ext cx="3183875" cy="1507419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Second </a:t>
            </a: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round.</a:t>
            </a:r>
            <a:endParaRPr lang="fr-FR" sz="160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>
              <a:spcAft>
                <a:spcPts val="400"/>
              </a:spcAft>
            </a:pPr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À deux. Sur le modèle du titre de la chanson, imaginez d’autres titres avec des noms de femmes sportives et un adjectif qui ne correspond pas à l’activité pratiquée.</a:t>
            </a:r>
            <a:endParaRPr lang="fr-FR" sz="1100" i="1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="" xmlns:a16="http://schemas.microsoft.com/office/drawing/2014/main" id="{420CCCFD-BDDE-4443-8AB0-30FC1160C1F9}"/>
              </a:ext>
            </a:extLst>
          </p:cNvPr>
          <p:cNvSpPr txBox="1"/>
          <p:nvPr/>
        </p:nvSpPr>
        <p:spPr>
          <a:xfrm>
            <a:off x="6278779" y="7042326"/>
            <a:ext cx="262068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5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E7FF3031-F05D-F24B-B874-98A02DB94160}"/>
              </a:ext>
            </a:extLst>
          </p:cNvPr>
          <p:cNvSpPr txBox="1"/>
          <p:nvPr/>
        </p:nvSpPr>
        <p:spPr>
          <a:xfrm>
            <a:off x="6306291" y="5126952"/>
            <a:ext cx="260204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3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="" xmlns:a16="http://schemas.microsoft.com/office/drawing/2014/main" id="{68E809DE-7959-9A4F-8660-1504E8D729D6}"/>
              </a:ext>
            </a:extLst>
          </p:cNvPr>
          <p:cNvSpPr txBox="1"/>
          <p:nvPr/>
        </p:nvSpPr>
        <p:spPr>
          <a:xfrm>
            <a:off x="3132929" y="7048120"/>
            <a:ext cx="261972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4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="" xmlns:a16="http://schemas.microsoft.com/office/drawing/2014/main" id="{35FA35B7-C4ED-624A-81DF-731E32F0E681}"/>
              </a:ext>
            </a:extLst>
          </p:cNvPr>
          <p:cNvSpPr txBox="1"/>
          <p:nvPr/>
        </p:nvSpPr>
        <p:spPr>
          <a:xfrm>
            <a:off x="389635" y="3482759"/>
            <a:ext cx="1597332" cy="180000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8" name="ZoneTexte 57">
            <a:extLst>
              <a:ext uri="{FF2B5EF4-FFF2-40B4-BE49-F238E27FC236}">
                <a16:creationId xmlns="" xmlns:a16="http://schemas.microsoft.com/office/drawing/2014/main" id="{35FA35B7-C4ED-624A-81DF-731E32F0E681}"/>
              </a:ext>
            </a:extLst>
          </p:cNvPr>
          <p:cNvSpPr txBox="1"/>
          <p:nvPr/>
        </p:nvSpPr>
        <p:spPr>
          <a:xfrm>
            <a:off x="3725592" y="7237335"/>
            <a:ext cx="752498" cy="18379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4" name="ZoneTexte 63">
            <a:extLst>
              <a:ext uri="{FF2B5EF4-FFF2-40B4-BE49-F238E27FC236}">
                <a16:creationId xmlns="" xmlns:a16="http://schemas.microsoft.com/office/drawing/2014/main" id="{35FA35B7-C4ED-624A-81DF-731E32F0E681}"/>
              </a:ext>
            </a:extLst>
          </p:cNvPr>
          <p:cNvSpPr txBox="1"/>
          <p:nvPr/>
        </p:nvSpPr>
        <p:spPr>
          <a:xfrm>
            <a:off x="420160" y="7247264"/>
            <a:ext cx="1527265" cy="167579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 rot="16200000">
            <a:off x="-256867" y="7146815"/>
            <a:ext cx="69253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rgbClr val="6770B1"/>
                </a:solidFill>
              </a:rPr>
              <a:t>Noémie le Stume</a:t>
            </a:r>
            <a:endParaRPr lang="fr-FR" sz="500" dirty="0">
              <a:solidFill>
                <a:srgbClr val="6770B1"/>
              </a:solidFill>
            </a:endParaRPr>
          </a:p>
        </p:txBody>
      </p:sp>
      <p:sp>
        <p:nvSpPr>
          <p:cNvPr id="2" name="AutoShape 2" descr="https://lh3.googleusercontent.com/LZKqcauQRqzNTvBEkQrdjZ8EB7Mj1lrb3MQCc_DQuRow-RveoWFqKwH7eBVcBn4-Z7aA--aVVgGpOWeLHavB4c4CraI1eGOUXkBO36sLVUmyIoCruzFn4ab035ybozHCf4W0MKv7fUQ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="" xmlns:a16="http://schemas.microsoft.com/office/drawing/2014/main" id="{35FA35B7-C4ED-624A-81DF-731E32F0E681}"/>
              </a:ext>
            </a:extLst>
          </p:cNvPr>
          <p:cNvSpPr txBox="1"/>
          <p:nvPr/>
        </p:nvSpPr>
        <p:spPr>
          <a:xfrm>
            <a:off x="401809" y="5325716"/>
            <a:ext cx="1509787" cy="180000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658271" y="5845227"/>
            <a:ext cx="1121570" cy="293640"/>
          </a:xfrm>
          <a:prstGeom prst="wedgeRoundRectCallout">
            <a:avLst>
              <a:gd name="adj1" fmla="val 43557"/>
              <a:gd name="adj2" fmla="val 72600"/>
              <a:gd name="adj3" fmla="val 16667"/>
            </a:avLst>
          </a:prstGeom>
          <a:solidFill>
            <a:srgbClr val="F4C4D5"/>
          </a:solidFill>
          <a:ln>
            <a:solidFill>
              <a:srgbClr val="DC3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miam-miam</a:t>
            </a:r>
            <a:endParaRPr lang="fr-FR" sz="1100" dirty="0">
              <a:solidFill>
                <a:srgbClr val="DC3471"/>
              </a:solidFill>
              <a:latin typeface="Proto Grotesk" panose="02000000000000000000" pitchFamily="2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2282498" y="5820512"/>
            <a:ext cx="1874514" cy="491348"/>
          </a:xfrm>
          <a:custGeom>
            <a:avLst/>
            <a:gdLst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4640 w 21600"/>
              <a:gd name="connsiteY10" fmla="*/ 14350 h 21600"/>
              <a:gd name="connsiteX11" fmla="*/ 14942 w 21600"/>
              <a:gd name="connsiteY11" fmla="*/ 17370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8550 w 21600"/>
              <a:gd name="connsiteY26" fmla="*/ 6382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4640 w 21600"/>
              <a:gd name="connsiteY10" fmla="*/ 14350 h 21600"/>
              <a:gd name="connsiteX11" fmla="*/ 14942 w 21600"/>
              <a:gd name="connsiteY11" fmla="*/ 17370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7867 w 21600"/>
              <a:gd name="connsiteY26" fmla="*/ 4644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5266 w 21600"/>
              <a:gd name="connsiteY10" fmla="*/ 15654 h 21600"/>
              <a:gd name="connsiteX11" fmla="*/ 14942 w 21600"/>
              <a:gd name="connsiteY11" fmla="*/ 17370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7867 w 21600"/>
              <a:gd name="connsiteY26" fmla="*/ 4644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5266 w 21600"/>
              <a:gd name="connsiteY10" fmla="*/ 15654 h 21600"/>
              <a:gd name="connsiteX11" fmla="*/ 14999 w 21600"/>
              <a:gd name="connsiteY11" fmla="*/ 19543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7867 w 21600"/>
              <a:gd name="connsiteY26" fmla="*/ 4644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5266 w 21600"/>
              <a:gd name="connsiteY10" fmla="*/ 15654 h 21600"/>
              <a:gd name="connsiteX11" fmla="*/ 14999 w 21600"/>
              <a:gd name="connsiteY11" fmla="*/ 19543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359 w 21600"/>
              <a:gd name="connsiteY14" fmla="*/ 16718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7867 w 21600"/>
              <a:gd name="connsiteY26" fmla="*/ 4644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5266 w 21600"/>
              <a:gd name="connsiteY10" fmla="*/ 15654 h 21600"/>
              <a:gd name="connsiteX11" fmla="*/ 14999 w 21600"/>
              <a:gd name="connsiteY11" fmla="*/ 19543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359 w 21600"/>
              <a:gd name="connsiteY14" fmla="*/ 16718 h 21600"/>
              <a:gd name="connsiteX15" fmla="*/ 8130 w 21600"/>
              <a:gd name="connsiteY15" fmla="*/ 20581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7867 w 21600"/>
              <a:gd name="connsiteY26" fmla="*/ 4644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5266 w 21600"/>
              <a:gd name="connsiteY10" fmla="*/ 15654 h 21600"/>
              <a:gd name="connsiteX11" fmla="*/ 14999 w 21600"/>
              <a:gd name="connsiteY11" fmla="*/ 19543 h 21600"/>
              <a:gd name="connsiteX12" fmla="*/ 12180 w 21600"/>
              <a:gd name="connsiteY12" fmla="*/ 15935 h 21600"/>
              <a:gd name="connsiteX13" fmla="*/ 10188 w 21600"/>
              <a:gd name="connsiteY13" fmla="*/ 21015 h 21600"/>
              <a:gd name="connsiteX14" fmla="*/ 9359 w 21600"/>
              <a:gd name="connsiteY14" fmla="*/ 16718 h 21600"/>
              <a:gd name="connsiteX15" fmla="*/ 8130 w 21600"/>
              <a:gd name="connsiteY15" fmla="*/ 20581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7867 w 21600"/>
              <a:gd name="connsiteY26" fmla="*/ 4644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5266 w 21600"/>
              <a:gd name="connsiteY10" fmla="*/ 15654 h 21600"/>
              <a:gd name="connsiteX11" fmla="*/ 14031 w 21600"/>
              <a:gd name="connsiteY11" fmla="*/ 19326 h 21600"/>
              <a:gd name="connsiteX12" fmla="*/ 12180 w 21600"/>
              <a:gd name="connsiteY12" fmla="*/ 15935 h 21600"/>
              <a:gd name="connsiteX13" fmla="*/ 10188 w 21600"/>
              <a:gd name="connsiteY13" fmla="*/ 21015 h 21600"/>
              <a:gd name="connsiteX14" fmla="*/ 9359 w 21600"/>
              <a:gd name="connsiteY14" fmla="*/ 16718 h 21600"/>
              <a:gd name="connsiteX15" fmla="*/ 8130 w 21600"/>
              <a:gd name="connsiteY15" fmla="*/ 20581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7867 w 21600"/>
              <a:gd name="connsiteY26" fmla="*/ 4644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5266 w 21600"/>
              <a:gd name="connsiteY10" fmla="*/ 15654 h 21600"/>
              <a:gd name="connsiteX11" fmla="*/ 14031 w 21600"/>
              <a:gd name="connsiteY11" fmla="*/ 19326 h 21600"/>
              <a:gd name="connsiteX12" fmla="*/ 12351 w 21600"/>
              <a:gd name="connsiteY12" fmla="*/ 18108 h 21600"/>
              <a:gd name="connsiteX13" fmla="*/ 10188 w 21600"/>
              <a:gd name="connsiteY13" fmla="*/ 21015 h 21600"/>
              <a:gd name="connsiteX14" fmla="*/ 9359 w 21600"/>
              <a:gd name="connsiteY14" fmla="*/ 16718 h 21600"/>
              <a:gd name="connsiteX15" fmla="*/ 8130 w 21600"/>
              <a:gd name="connsiteY15" fmla="*/ 20581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7867 w 21600"/>
              <a:gd name="connsiteY26" fmla="*/ 4644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5266 w 21600"/>
              <a:gd name="connsiteY10" fmla="*/ 15654 h 21600"/>
              <a:gd name="connsiteX11" fmla="*/ 14031 w 21600"/>
              <a:gd name="connsiteY11" fmla="*/ 19326 h 21600"/>
              <a:gd name="connsiteX12" fmla="*/ 12351 w 21600"/>
              <a:gd name="connsiteY12" fmla="*/ 18108 h 21600"/>
              <a:gd name="connsiteX13" fmla="*/ 10188 w 21600"/>
              <a:gd name="connsiteY13" fmla="*/ 21015 h 21600"/>
              <a:gd name="connsiteX14" fmla="*/ 9359 w 21600"/>
              <a:gd name="connsiteY14" fmla="*/ 16718 h 21600"/>
              <a:gd name="connsiteX15" fmla="*/ 8130 w 21600"/>
              <a:gd name="connsiteY15" fmla="*/ 20581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5033 w 21600"/>
              <a:gd name="connsiteY18" fmla="*/ 15415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7867 w 21600"/>
              <a:gd name="connsiteY26" fmla="*/ 4644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5266 w 21600"/>
              <a:gd name="connsiteY10" fmla="*/ 15654 h 21600"/>
              <a:gd name="connsiteX11" fmla="*/ 14031 w 21600"/>
              <a:gd name="connsiteY11" fmla="*/ 19326 h 21600"/>
              <a:gd name="connsiteX12" fmla="*/ 12351 w 21600"/>
              <a:gd name="connsiteY12" fmla="*/ 18108 h 21600"/>
              <a:gd name="connsiteX13" fmla="*/ 10188 w 21600"/>
              <a:gd name="connsiteY13" fmla="*/ 21015 h 21600"/>
              <a:gd name="connsiteX14" fmla="*/ 9359 w 21600"/>
              <a:gd name="connsiteY14" fmla="*/ 16718 h 21600"/>
              <a:gd name="connsiteX15" fmla="*/ 8130 w 21600"/>
              <a:gd name="connsiteY15" fmla="*/ 20581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5033 w 21600"/>
              <a:gd name="connsiteY18" fmla="*/ 15415 h 21600"/>
              <a:gd name="connsiteX19" fmla="*/ 1456 w 21600"/>
              <a:gd name="connsiteY19" fmla="*/ 19129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7867 w 21600"/>
              <a:gd name="connsiteY26" fmla="*/ 4644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5266 w 21600"/>
              <a:gd name="connsiteY10" fmla="*/ 15654 h 21600"/>
              <a:gd name="connsiteX11" fmla="*/ 14031 w 21600"/>
              <a:gd name="connsiteY11" fmla="*/ 19326 h 21600"/>
              <a:gd name="connsiteX12" fmla="*/ 12351 w 21600"/>
              <a:gd name="connsiteY12" fmla="*/ 18108 h 21600"/>
              <a:gd name="connsiteX13" fmla="*/ 10188 w 21600"/>
              <a:gd name="connsiteY13" fmla="*/ 21015 h 21600"/>
              <a:gd name="connsiteX14" fmla="*/ 9359 w 21600"/>
              <a:gd name="connsiteY14" fmla="*/ 16718 h 21600"/>
              <a:gd name="connsiteX15" fmla="*/ 8130 w 21600"/>
              <a:gd name="connsiteY15" fmla="*/ 20581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5033 w 21600"/>
              <a:gd name="connsiteY18" fmla="*/ 15415 h 21600"/>
              <a:gd name="connsiteX19" fmla="*/ 1456 w 21600"/>
              <a:gd name="connsiteY19" fmla="*/ 19129 h 21600"/>
              <a:gd name="connsiteX20" fmla="*/ 3501 w 21600"/>
              <a:gd name="connsiteY20" fmla="*/ 13632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7867 w 21600"/>
              <a:gd name="connsiteY26" fmla="*/ 4644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4924 w 21600"/>
              <a:gd name="connsiteY10" fmla="*/ 15654 h 21600"/>
              <a:gd name="connsiteX11" fmla="*/ 14031 w 21600"/>
              <a:gd name="connsiteY11" fmla="*/ 19326 h 21600"/>
              <a:gd name="connsiteX12" fmla="*/ 12351 w 21600"/>
              <a:gd name="connsiteY12" fmla="*/ 18108 h 21600"/>
              <a:gd name="connsiteX13" fmla="*/ 10188 w 21600"/>
              <a:gd name="connsiteY13" fmla="*/ 21015 h 21600"/>
              <a:gd name="connsiteX14" fmla="*/ 9359 w 21600"/>
              <a:gd name="connsiteY14" fmla="*/ 16718 h 21600"/>
              <a:gd name="connsiteX15" fmla="*/ 8130 w 21600"/>
              <a:gd name="connsiteY15" fmla="*/ 20581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5033 w 21600"/>
              <a:gd name="connsiteY18" fmla="*/ 15415 h 21600"/>
              <a:gd name="connsiteX19" fmla="*/ 1456 w 21600"/>
              <a:gd name="connsiteY19" fmla="*/ 19129 h 21600"/>
              <a:gd name="connsiteX20" fmla="*/ 3501 w 21600"/>
              <a:gd name="connsiteY20" fmla="*/ 13632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7867 w 21600"/>
              <a:gd name="connsiteY26" fmla="*/ 4644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4924 w 21600"/>
              <a:gd name="connsiteY10" fmla="*/ 15654 h 21600"/>
              <a:gd name="connsiteX11" fmla="*/ 14031 w 21600"/>
              <a:gd name="connsiteY11" fmla="*/ 19326 h 21600"/>
              <a:gd name="connsiteX12" fmla="*/ 12009 w 21600"/>
              <a:gd name="connsiteY12" fmla="*/ 16152 h 21600"/>
              <a:gd name="connsiteX13" fmla="*/ 10188 w 21600"/>
              <a:gd name="connsiteY13" fmla="*/ 21015 h 21600"/>
              <a:gd name="connsiteX14" fmla="*/ 9359 w 21600"/>
              <a:gd name="connsiteY14" fmla="*/ 16718 h 21600"/>
              <a:gd name="connsiteX15" fmla="*/ 8130 w 21600"/>
              <a:gd name="connsiteY15" fmla="*/ 20581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5033 w 21600"/>
              <a:gd name="connsiteY18" fmla="*/ 15415 h 21600"/>
              <a:gd name="connsiteX19" fmla="*/ 1456 w 21600"/>
              <a:gd name="connsiteY19" fmla="*/ 19129 h 21600"/>
              <a:gd name="connsiteX20" fmla="*/ 3501 w 21600"/>
              <a:gd name="connsiteY20" fmla="*/ 13632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7867 w 21600"/>
              <a:gd name="connsiteY26" fmla="*/ 4644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3899 w 21600"/>
              <a:gd name="connsiteY10" fmla="*/ 15002 h 21600"/>
              <a:gd name="connsiteX11" fmla="*/ 14031 w 21600"/>
              <a:gd name="connsiteY11" fmla="*/ 19326 h 21600"/>
              <a:gd name="connsiteX12" fmla="*/ 12009 w 21600"/>
              <a:gd name="connsiteY12" fmla="*/ 16152 h 21600"/>
              <a:gd name="connsiteX13" fmla="*/ 10188 w 21600"/>
              <a:gd name="connsiteY13" fmla="*/ 21015 h 21600"/>
              <a:gd name="connsiteX14" fmla="*/ 9359 w 21600"/>
              <a:gd name="connsiteY14" fmla="*/ 16718 h 21600"/>
              <a:gd name="connsiteX15" fmla="*/ 8130 w 21600"/>
              <a:gd name="connsiteY15" fmla="*/ 20581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5033 w 21600"/>
              <a:gd name="connsiteY18" fmla="*/ 15415 h 21600"/>
              <a:gd name="connsiteX19" fmla="*/ 1456 w 21600"/>
              <a:gd name="connsiteY19" fmla="*/ 19129 h 21600"/>
              <a:gd name="connsiteX20" fmla="*/ 3501 w 21600"/>
              <a:gd name="connsiteY20" fmla="*/ 13632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7867 w 21600"/>
              <a:gd name="connsiteY26" fmla="*/ 4644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3899 w 21600"/>
              <a:gd name="connsiteY10" fmla="*/ 15002 h 21600"/>
              <a:gd name="connsiteX11" fmla="*/ 14714 w 21600"/>
              <a:gd name="connsiteY11" fmla="*/ 19543 h 21600"/>
              <a:gd name="connsiteX12" fmla="*/ 12009 w 21600"/>
              <a:gd name="connsiteY12" fmla="*/ 16152 h 21600"/>
              <a:gd name="connsiteX13" fmla="*/ 10188 w 21600"/>
              <a:gd name="connsiteY13" fmla="*/ 21015 h 21600"/>
              <a:gd name="connsiteX14" fmla="*/ 9359 w 21600"/>
              <a:gd name="connsiteY14" fmla="*/ 16718 h 21600"/>
              <a:gd name="connsiteX15" fmla="*/ 8130 w 21600"/>
              <a:gd name="connsiteY15" fmla="*/ 20581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5033 w 21600"/>
              <a:gd name="connsiteY18" fmla="*/ 15415 h 21600"/>
              <a:gd name="connsiteX19" fmla="*/ 1456 w 21600"/>
              <a:gd name="connsiteY19" fmla="*/ 19129 h 21600"/>
              <a:gd name="connsiteX20" fmla="*/ 3501 w 21600"/>
              <a:gd name="connsiteY20" fmla="*/ 13632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7867 w 21600"/>
              <a:gd name="connsiteY26" fmla="*/ 4644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1600" h="21600">
                <a:moveTo>
                  <a:pt x="11462" y="4342"/>
                </a:moveTo>
                <a:lnTo>
                  <a:pt x="14790" y="0"/>
                </a:lnTo>
                <a:cubicBezTo>
                  <a:pt x="14702" y="1926"/>
                  <a:pt x="14613" y="3851"/>
                  <a:pt x="14525" y="5777"/>
                </a:cubicBezTo>
                <a:lnTo>
                  <a:pt x="18007" y="3172"/>
                </a:lnTo>
                <a:lnTo>
                  <a:pt x="16380" y="6532"/>
                </a:lnTo>
                <a:lnTo>
                  <a:pt x="21600" y="6645"/>
                </a:lnTo>
                <a:lnTo>
                  <a:pt x="16985" y="9402"/>
                </a:lnTo>
                <a:lnTo>
                  <a:pt x="18270" y="11290"/>
                </a:lnTo>
                <a:lnTo>
                  <a:pt x="16380" y="12310"/>
                </a:lnTo>
                <a:lnTo>
                  <a:pt x="18877" y="15632"/>
                </a:lnTo>
                <a:lnTo>
                  <a:pt x="13899" y="15002"/>
                </a:lnTo>
                <a:cubicBezTo>
                  <a:pt x="14000" y="16009"/>
                  <a:pt x="14613" y="18536"/>
                  <a:pt x="14714" y="19543"/>
                </a:cubicBezTo>
                <a:lnTo>
                  <a:pt x="12009" y="16152"/>
                </a:lnTo>
                <a:lnTo>
                  <a:pt x="10188" y="21015"/>
                </a:lnTo>
                <a:lnTo>
                  <a:pt x="9359" y="16718"/>
                </a:lnTo>
                <a:lnTo>
                  <a:pt x="8130" y="20581"/>
                </a:lnTo>
                <a:lnTo>
                  <a:pt x="7527" y="18125"/>
                </a:lnTo>
                <a:lnTo>
                  <a:pt x="4917" y="21600"/>
                </a:lnTo>
                <a:cubicBezTo>
                  <a:pt x="4880" y="20480"/>
                  <a:pt x="5070" y="16535"/>
                  <a:pt x="5033" y="15415"/>
                </a:cubicBezTo>
                <a:lnTo>
                  <a:pt x="1456" y="19129"/>
                </a:lnTo>
                <a:lnTo>
                  <a:pt x="3501" y="13632"/>
                </a:lnTo>
                <a:lnTo>
                  <a:pt x="0" y="12877"/>
                </a:lnTo>
                <a:lnTo>
                  <a:pt x="3935" y="11592"/>
                </a:lnTo>
                <a:lnTo>
                  <a:pt x="1172" y="8270"/>
                </a:lnTo>
                <a:lnTo>
                  <a:pt x="5372" y="7817"/>
                </a:lnTo>
                <a:lnTo>
                  <a:pt x="4502" y="3625"/>
                </a:lnTo>
                <a:lnTo>
                  <a:pt x="7867" y="4644"/>
                </a:lnTo>
                <a:lnTo>
                  <a:pt x="9722" y="1887"/>
                </a:lnTo>
                <a:lnTo>
                  <a:pt x="11462" y="4342"/>
                </a:lnTo>
                <a:close/>
              </a:path>
            </a:pathLst>
          </a:custGeom>
          <a:solidFill>
            <a:srgbClr val="F4C4D5"/>
          </a:solidFill>
          <a:ln>
            <a:solidFill>
              <a:srgbClr val="DC3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boum-boum</a:t>
            </a:r>
            <a:endParaRPr lang="fr-FR" sz="1100" dirty="0">
              <a:solidFill>
                <a:srgbClr val="DC3471"/>
              </a:solidFill>
              <a:latin typeface="Proto Grotesk" panose="02000000000000000000" pitchFamily="2" charset="0"/>
            </a:endParaRPr>
          </a:p>
        </p:txBody>
      </p:sp>
      <p:sp>
        <p:nvSpPr>
          <p:cNvPr id="5" name="Nuage 4"/>
          <p:cNvSpPr/>
          <p:nvPr/>
        </p:nvSpPr>
        <p:spPr>
          <a:xfrm>
            <a:off x="4730354" y="5845227"/>
            <a:ext cx="1369129" cy="491348"/>
          </a:xfrm>
          <a:prstGeom prst="cloud">
            <a:avLst/>
          </a:prstGeom>
          <a:solidFill>
            <a:srgbClr val="F4C4D5"/>
          </a:solidFill>
          <a:ln>
            <a:solidFill>
              <a:srgbClr val="DC3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glou-glou</a:t>
            </a:r>
            <a:endParaRPr lang="fr-FR" sz="1100" dirty="0">
              <a:solidFill>
                <a:srgbClr val="DC3471"/>
              </a:solidFill>
              <a:latin typeface="Proto Grotesk" panose="02000000000000000000" pitchFamily="2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FEA23782-5CF7-F84F-A586-7516DF6CE67E}"/>
              </a:ext>
            </a:extLst>
          </p:cNvPr>
          <p:cNvSpPr txBox="1"/>
          <p:nvPr/>
        </p:nvSpPr>
        <p:spPr>
          <a:xfrm>
            <a:off x="6325732" y="1765201"/>
            <a:ext cx="260204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1</a:t>
            </a:r>
          </a:p>
        </p:txBody>
      </p:sp>
      <p:sp>
        <p:nvSpPr>
          <p:cNvPr id="28" name="Titre 1">
            <a:extLst>
              <a:ext uri="{FF2B5EF4-FFF2-40B4-BE49-F238E27FC236}">
                <a16:creationId xmlns="" xmlns:a16="http://schemas.microsoft.com/office/drawing/2014/main" id="{BA60509B-3CBD-6642-8923-9E1C5D04B360}"/>
              </a:ext>
            </a:extLst>
          </p:cNvPr>
          <p:cNvSpPr txBox="1">
            <a:spLocks/>
          </p:cNvSpPr>
          <p:nvPr/>
        </p:nvSpPr>
        <p:spPr>
          <a:xfrm>
            <a:off x="237508" y="1746732"/>
            <a:ext cx="6367751" cy="1399077"/>
          </a:xfrm>
          <a:prstGeom prst="rect">
            <a:avLst/>
          </a:prstGeom>
          <a:ln w="38100" cmpd="sng">
            <a:solidFill>
              <a:srgbClr val="DC3471">
                <a:alpha val="25000"/>
              </a:srgbClr>
            </a:solidFill>
            <a:prstDash val="solid"/>
            <a:miter lim="800000"/>
          </a:ln>
        </p:spPr>
        <p:txBody>
          <a:bodyPr vert="horz" lIns="18000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Échauffement.</a:t>
            </a:r>
            <a:endParaRPr lang="fr-FR" sz="1600" b="1" dirty="0" smtClean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100" i="1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À deux. Faites une liste des mots français qui se terminent par « -euse ».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__________________________________________________________________________ 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100" i="1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Écoutez la chanson. Quels sont les deux mots en « -euse » ?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Mot n°1 : __________________      Mot 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</a:rPr>
              <a:t>n°2 : 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__________________</a:t>
            </a:r>
            <a:endParaRPr lang="fr-FR" sz="1100" dirty="0">
              <a:solidFill>
                <a:srgbClr val="DC3471"/>
              </a:solidFill>
              <a:latin typeface="Proto Grotesk" panose="02000000000000000000" pitchFamily="2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="" xmlns:a16="http://schemas.microsoft.com/office/drawing/2014/main" id="{FB96E24F-89DD-2949-9E56-9CBD91DB7EE4}"/>
              </a:ext>
            </a:extLst>
          </p:cNvPr>
          <p:cNvSpPr txBox="1"/>
          <p:nvPr/>
        </p:nvSpPr>
        <p:spPr>
          <a:xfrm>
            <a:off x="401608" y="1926783"/>
            <a:ext cx="1585358" cy="180961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76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Image 89">
            <a:extLst>
              <a:ext uri="{FF2B5EF4-FFF2-40B4-BE49-F238E27FC236}">
                <a16:creationId xmlns="" xmlns:a16="http://schemas.microsoft.com/office/drawing/2014/main" id="{FC849238-0CD6-3942-AFC8-F83096E67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" y="102818"/>
            <a:ext cx="6857999" cy="9700750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 rot="16200000">
            <a:off x="-824998" y="6578687"/>
            <a:ext cx="18288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rgbClr val="6770B1"/>
                </a:solidFill>
              </a:rPr>
              <a:t>Noémie Le Stume</a:t>
            </a:r>
            <a:endParaRPr lang="fr-FR" sz="500" dirty="0">
              <a:solidFill>
                <a:srgbClr val="6770B1"/>
              </a:solidFill>
            </a:endParaRPr>
          </a:p>
        </p:txBody>
      </p:sp>
      <p:sp>
        <p:nvSpPr>
          <p:cNvPr id="2" name="AutoShape 2" descr="https://lh3.googleusercontent.com/LZKqcauQRqzNTvBEkQrdjZ8EB7Mj1lrb3MQCc_DQuRow-RveoWFqKwH7eBVcBn4-Z7aA--aVVgGpOWeLHavB4c4CraI1eGOUXkBO36sLVUmyIoCruzFn4ab035ybozHCf4W0MKv7fUQ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8" name="ZoneTexte 47">
            <a:extLst>
              <a:ext uri="{FF2B5EF4-FFF2-40B4-BE49-F238E27FC236}">
                <a16:creationId xmlns="" xmlns:a16="http://schemas.microsoft.com/office/drawing/2014/main" id="{FEA23782-5CF7-F84F-A586-7516DF6CE67E}"/>
              </a:ext>
            </a:extLst>
          </p:cNvPr>
          <p:cNvSpPr txBox="1"/>
          <p:nvPr/>
        </p:nvSpPr>
        <p:spPr>
          <a:xfrm>
            <a:off x="6325732" y="1819793"/>
            <a:ext cx="260204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1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="" xmlns:a16="http://schemas.microsoft.com/office/drawing/2014/main" id="{86091D16-9BDA-1146-82B3-BBACE12470A7}"/>
              </a:ext>
            </a:extLst>
          </p:cNvPr>
          <p:cNvSpPr txBox="1"/>
          <p:nvPr/>
        </p:nvSpPr>
        <p:spPr>
          <a:xfrm>
            <a:off x="237508" y="3290900"/>
            <a:ext cx="6362417" cy="1562956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08000" rIns="108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Premier round.</a:t>
            </a:r>
            <a:endParaRPr lang="fr-FR" sz="160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>
              <a:spcAft>
                <a:spcPts val="400"/>
              </a:spcAft>
            </a:pPr>
            <a:r>
              <a:rPr lang="fr-FR" sz="105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Écoutez la chanson. Cochez les mots entendus.</a:t>
            </a:r>
            <a:endParaRPr lang="fr-FR" sz="1050" i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 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  <a:sym typeface="Wingdings"/>
              </a:rPr>
              <a:t>Frapper	        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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La sueur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	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</a:t>
            </a:r>
            <a:r>
              <a:rPr lang="fr-FR" sz="1100" dirty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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Un ring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		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</a:t>
            </a:r>
            <a:r>
              <a:rPr lang="fr-FR" sz="1100" dirty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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Tomber</a:t>
            </a:r>
          </a:p>
          <a:p>
            <a:pPr>
              <a:lnSpc>
                <a:spcPct val="150000"/>
              </a:lnSpc>
            </a:pPr>
            <a:r>
              <a:rPr lang="fr-FR" sz="1100" dirty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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Des gants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  <a:sym typeface="Wingdings"/>
              </a:rPr>
              <a:t>	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         Un combat	 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 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Se défendre	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 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Un champion</a:t>
            </a:r>
            <a:endParaRPr lang="fr-FR" sz="1100" dirty="0" smtClean="0">
              <a:solidFill>
                <a:srgbClr val="DA3471"/>
              </a:solidFill>
              <a:latin typeface="Proto Grotesk" panose="02000000000000000000" pitchFamily="2" charset="0"/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fr-FR" sz="1100" dirty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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Des coups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  <a:sym typeface="Wingdings"/>
              </a:rPr>
              <a:t>	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         Être K.O.	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</a:t>
            </a:r>
            <a:r>
              <a:rPr lang="fr-FR" sz="1100" dirty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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Un uppercut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	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</a:t>
            </a:r>
            <a:r>
              <a:rPr lang="fr-FR" sz="1100" dirty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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Le sang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	</a:t>
            </a:r>
            <a:endParaRPr lang="fr-FR" sz="1100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="" xmlns:a16="http://schemas.microsoft.com/office/drawing/2014/main" id="{54397140-DB3F-3C44-8B2E-9D76CED5A535}"/>
              </a:ext>
            </a:extLst>
          </p:cNvPr>
          <p:cNvSpPr txBox="1"/>
          <p:nvPr/>
        </p:nvSpPr>
        <p:spPr>
          <a:xfrm>
            <a:off x="6316360" y="3306429"/>
            <a:ext cx="260204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2</a:t>
            </a:r>
          </a:p>
        </p:txBody>
      </p:sp>
      <p:sp>
        <p:nvSpPr>
          <p:cNvPr id="77" name="Titre 1">
            <a:extLst>
              <a:ext uri="{FF2B5EF4-FFF2-40B4-BE49-F238E27FC236}">
                <a16:creationId xmlns="" xmlns:a16="http://schemas.microsoft.com/office/drawing/2014/main" id="{BA60509B-3CBD-6642-8923-9E1C5D04B360}"/>
              </a:ext>
            </a:extLst>
          </p:cNvPr>
          <p:cNvSpPr txBox="1">
            <a:spLocks/>
          </p:cNvSpPr>
          <p:nvPr/>
        </p:nvSpPr>
        <p:spPr>
          <a:xfrm>
            <a:off x="237508" y="1801324"/>
            <a:ext cx="6367751" cy="1399077"/>
          </a:xfrm>
          <a:prstGeom prst="rect">
            <a:avLst/>
          </a:prstGeom>
          <a:ln w="38100" cmpd="sng">
            <a:solidFill>
              <a:srgbClr val="DC3471">
                <a:alpha val="25000"/>
              </a:srgbClr>
            </a:solidFill>
            <a:prstDash val="solid"/>
            <a:miter lim="800000"/>
          </a:ln>
        </p:spPr>
        <p:txBody>
          <a:bodyPr vert="horz" lIns="18000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Échauffement.</a:t>
            </a:r>
            <a:endParaRPr lang="fr-FR" sz="1600" b="1" dirty="0" smtClean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100" i="1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À deux. Faites une liste des mots français qui se terminent par « -euse ».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(Mal)Heureuse, footballeuse, généreuse, vendeuse, chanteuse, menteuse, coiffeuse…</a:t>
            </a:r>
            <a:endParaRPr lang="fr-FR" sz="1100" dirty="0" smtClean="0">
              <a:solidFill>
                <a:srgbClr val="DC3471"/>
              </a:solidFill>
              <a:latin typeface="Proto Grotesk" panose="02000000000000000000" pitchFamily="2" charset="0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100" i="1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Écoutez la chanson. Quels sont les deux mots en « -euse » ?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Mot n°1 :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boxeuse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      Mot 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</a:rPr>
              <a:t>n°2 :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amoureuse</a:t>
            </a:r>
            <a:endParaRPr lang="fr-FR" sz="1100" dirty="0">
              <a:solidFill>
                <a:srgbClr val="495897"/>
              </a:solidFill>
              <a:latin typeface="Proto Grotesk" panose="02000000000000000000" pitchFamily="2" charset="0"/>
            </a:endParaRPr>
          </a:p>
        </p:txBody>
      </p:sp>
      <p:sp>
        <p:nvSpPr>
          <p:cNvPr id="78" name="ZoneTexte 77">
            <a:extLst>
              <a:ext uri="{FF2B5EF4-FFF2-40B4-BE49-F238E27FC236}">
                <a16:creationId xmlns="" xmlns:a16="http://schemas.microsoft.com/office/drawing/2014/main" id="{FB96E24F-89DD-2949-9E56-9CBD91DB7EE4}"/>
              </a:ext>
            </a:extLst>
          </p:cNvPr>
          <p:cNvSpPr txBox="1"/>
          <p:nvPr/>
        </p:nvSpPr>
        <p:spPr>
          <a:xfrm>
            <a:off x="401608" y="1981375"/>
            <a:ext cx="1585358" cy="180961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3" name="ZoneTexte 82">
            <a:extLst>
              <a:ext uri="{FF2B5EF4-FFF2-40B4-BE49-F238E27FC236}">
                <a16:creationId xmlns="" xmlns:a16="http://schemas.microsoft.com/office/drawing/2014/main" id="{35FA35B7-C4ED-624A-81DF-731E32F0E681}"/>
              </a:ext>
            </a:extLst>
          </p:cNvPr>
          <p:cNvSpPr txBox="1"/>
          <p:nvPr/>
        </p:nvSpPr>
        <p:spPr>
          <a:xfrm>
            <a:off x="389635" y="3434991"/>
            <a:ext cx="1597332" cy="180000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1" name="ZoneTexte 90">
            <a:extLst>
              <a:ext uri="{FF2B5EF4-FFF2-40B4-BE49-F238E27FC236}">
                <a16:creationId xmlns="" xmlns:a16="http://schemas.microsoft.com/office/drawing/2014/main" id="{C975F8A0-79ED-364A-BAE8-13E3C4738252}"/>
              </a:ext>
            </a:extLst>
          </p:cNvPr>
          <p:cNvSpPr txBox="1"/>
          <p:nvPr/>
        </p:nvSpPr>
        <p:spPr>
          <a:xfrm>
            <a:off x="244332" y="4944126"/>
            <a:ext cx="6348701" cy="1897269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Coup de gong.</a:t>
            </a:r>
            <a:endParaRPr lang="fr-FR" sz="160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>
              <a:spcAft>
                <a:spcPts val="400"/>
              </a:spcAft>
            </a:pPr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Lisez ces interjections. Laquelle entendez-vous dans la chanson ?</a:t>
            </a:r>
          </a:p>
          <a:p>
            <a:endParaRPr lang="fr-FR" sz="1100" dirty="0" smtClean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endParaRPr lang="fr-FR" sz="1100" dirty="0" smtClean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endParaRPr lang="fr-FR" sz="1100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endParaRPr lang="fr-FR" sz="1100" i="1" dirty="0" smtClean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Quelle est la signification de cette expression ? </a:t>
            </a:r>
          </a:p>
          <a:p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« boum-boum », c’est le cœur qui bat ; c’est comme un choc répété.</a:t>
            </a:r>
            <a:endParaRPr lang="fr-FR" sz="1100" dirty="0">
              <a:solidFill>
                <a:srgbClr val="495897"/>
              </a:solidFill>
              <a:latin typeface="Proto Grotesk" panose="02000000000000000000" pitchFamily="2" charset="0"/>
            </a:endParaRPr>
          </a:p>
        </p:txBody>
      </p:sp>
      <p:sp>
        <p:nvSpPr>
          <p:cNvPr id="92" name="ZoneTexte 91">
            <a:extLst>
              <a:ext uri="{FF2B5EF4-FFF2-40B4-BE49-F238E27FC236}">
                <a16:creationId xmlns="" xmlns:a16="http://schemas.microsoft.com/office/drawing/2014/main" id="{E7FF3031-F05D-F24B-B874-98A02DB94160}"/>
              </a:ext>
            </a:extLst>
          </p:cNvPr>
          <p:cNvSpPr txBox="1"/>
          <p:nvPr/>
        </p:nvSpPr>
        <p:spPr>
          <a:xfrm>
            <a:off x="6313115" y="4970000"/>
            <a:ext cx="260204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3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="" xmlns:a16="http://schemas.microsoft.com/office/drawing/2014/main" id="{35FA35B7-C4ED-624A-81DF-731E32F0E681}"/>
              </a:ext>
            </a:extLst>
          </p:cNvPr>
          <p:cNvSpPr txBox="1"/>
          <p:nvPr/>
        </p:nvSpPr>
        <p:spPr>
          <a:xfrm>
            <a:off x="401809" y="5168764"/>
            <a:ext cx="1509787" cy="180000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4" name="Rectangle à coins arrondis 93"/>
          <p:cNvSpPr/>
          <p:nvPr/>
        </p:nvSpPr>
        <p:spPr>
          <a:xfrm>
            <a:off x="644623" y="5749691"/>
            <a:ext cx="1121570" cy="293640"/>
          </a:xfrm>
          <a:prstGeom prst="wedgeRoundRectCallout">
            <a:avLst>
              <a:gd name="adj1" fmla="val 43557"/>
              <a:gd name="adj2" fmla="val 72600"/>
              <a:gd name="adj3" fmla="val 16667"/>
            </a:avLst>
          </a:prstGeom>
          <a:solidFill>
            <a:srgbClr val="F4C4D5"/>
          </a:solidFill>
          <a:ln>
            <a:solidFill>
              <a:srgbClr val="DC3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miam-miam</a:t>
            </a:r>
            <a:endParaRPr lang="fr-FR" sz="1100" dirty="0">
              <a:solidFill>
                <a:srgbClr val="DC3471"/>
              </a:solidFill>
              <a:latin typeface="Proto Grotesk" panose="02000000000000000000" pitchFamily="2" charset="0"/>
            </a:endParaRPr>
          </a:p>
        </p:txBody>
      </p:sp>
      <p:sp>
        <p:nvSpPr>
          <p:cNvPr id="95" name="Explosion 1 3"/>
          <p:cNvSpPr/>
          <p:nvPr/>
        </p:nvSpPr>
        <p:spPr>
          <a:xfrm>
            <a:off x="2268850" y="5724976"/>
            <a:ext cx="1874514" cy="491348"/>
          </a:xfrm>
          <a:custGeom>
            <a:avLst/>
            <a:gdLst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4640 w 21600"/>
              <a:gd name="connsiteY10" fmla="*/ 14350 h 21600"/>
              <a:gd name="connsiteX11" fmla="*/ 14942 w 21600"/>
              <a:gd name="connsiteY11" fmla="*/ 17370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8550 w 21600"/>
              <a:gd name="connsiteY26" fmla="*/ 6382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4640 w 21600"/>
              <a:gd name="connsiteY10" fmla="*/ 14350 h 21600"/>
              <a:gd name="connsiteX11" fmla="*/ 14942 w 21600"/>
              <a:gd name="connsiteY11" fmla="*/ 17370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7867 w 21600"/>
              <a:gd name="connsiteY26" fmla="*/ 4644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5266 w 21600"/>
              <a:gd name="connsiteY10" fmla="*/ 15654 h 21600"/>
              <a:gd name="connsiteX11" fmla="*/ 14942 w 21600"/>
              <a:gd name="connsiteY11" fmla="*/ 17370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7867 w 21600"/>
              <a:gd name="connsiteY26" fmla="*/ 4644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5266 w 21600"/>
              <a:gd name="connsiteY10" fmla="*/ 15654 h 21600"/>
              <a:gd name="connsiteX11" fmla="*/ 14999 w 21600"/>
              <a:gd name="connsiteY11" fmla="*/ 19543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872 w 21600"/>
              <a:gd name="connsiteY14" fmla="*/ 17370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7867 w 21600"/>
              <a:gd name="connsiteY26" fmla="*/ 4644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5266 w 21600"/>
              <a:gd name="connsiteY10" fmla="*/ 15654 h 21600"/>
              <a:gd name="connsiteX11" fmla="*/ 14999 w 21600"/>
              <a:gd name="connsiteY11" fmla="*/ 19543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359 w 21600"/>
              <a:gd name="connsiteY14" fmla="*/ 16718 h 21600"/>
              <a:gd name="connsiteX15" fmla="*/ 8700 w 21600"/>
              <a:gd name="connsiteY15" fmla="*/ 19712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7867 w 21600"/>
              <a:gd name="connsiteY26" fmla="*/ 4644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5266 w 21600"/>
              <a:gd name="connsiteY10" fmla="*/ 15654 h 21600"/>
              <a:gd name="connsiteX11" fmla="*/ 14999 w 21600"/>
              <a:gd name="connsiteY11" fmla="*/ 19543 h 21600"/>
              <a:gd name="connsiteX12" fmla="*/ 12180 w 21600"/>
              <a:gd name="connsiteY12" fmla="*/ 15935 h 21600"/>
              <a:gd name="connsiteX13" fmla="*/ 11612 w 21600"/>
              <a:gd name="connsiteY13" fmla="*/ 18842 h 21600"/>
              <a:gd name="connsiteX14" fmla="*/ 9359 w 21600"/>
              <a:gd name="connsiteY14" fmla="*/ 16718 h 21600"/>
              <a:gd name="connsiteX15" fmla="*/ 8130 w 21600"/>
              <a:gd name="connsiteY15" fmla="*/ 20581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7867 w 21600"/>
              <a:gd name="connsiteY26" fmla="*/ 4644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5266 w 21600"/>
              <a:gd name="connsiteY10" fmla="*/ 15654 h 21600"/>
              <a:gd name="connsiteX11" fmla="*/ 14999 w 21600"/>
              <a:gd name="connsiteY11" fmla="*/ 19543 h 21600"/>
              <a:gd name="connsiteX12" fmla="*/ 12180 w 21600"/>
              <a:gd name="connsiteY12" fmla="*/ 15935 h 21600"/>
              <a:gd name="connsiteX13" fmla="*/ 10188 w 21600"/>
              <a:gd name="connsiteY13" fmla="*/ 21015 h 21600"/>
              <a:gd name="connsiteX14" fmla="*/ 9359 w 21600"/>
              <a:gd name="connsiteY14" fmla="*/ 16718 h 21600"/>
              <a:gd name="connsiteX15" fmla="*/ 8130 w 21600"/>
              <a:gd name="connsiteY15" fmla="*/ 20581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7867 w 21600"/>
              <a:gd name="connsiteY26" fmla="*/ 4644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5266 w 21600"/>
              <a:gd name="connsiteY10" fmla="*/ 15654 h 21600"/>
              <a:gd name="connsiteX11" fmla="*/ 14031 w 21600"/>
              <a:gd name="connsiteY11" fmla="*/ 19326 h 21600"/>
              <a:gd name="connsiteX12" fmla="*/ 12180 w 21600"/>
              <a:gd name="connsiteY12" fmla="*/ 15935 h 21600"/>
              <a:gd name="connsiteX13" fmla="*/ 10188 w 21600"/>
              <a:gd name="connsiteY13" fmla="*/ 21015 h 21600"/>
              <a:gd name="connsiteX14" fmla="*/ 9359 w 21600"/>
              <a:gd name="connsiteY14" fmla="*/ 16718 h 21600"/>
              <a:gd name="connsiteX15" fmla="*/ 8130 w 21600"/>
              <a:gd name="connsiteY15" fmla="*/ 20581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7867 w 21600"/>
              <a:gd name="connsiteY26" fmla="*/ 4644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5266 w 21600"/>
              <a:gd name="connsiteY10" fmla="*/ 15654 h 21600"/>
              <a:gd name="connsiteX11" fmla="*/ 14031 w 21600"/>
              <a:gd name="connsiteY11" fmla="*/ 19326 h 21600"/>
              <a:gd name="connsiteX12" fmla="*/ 12351 w 21600"/>
              <a:gd name="connsiteY12" fmla="*/ 18108 h 21600"/>
              <a:gd name="connsiteX13" fmla="*/ 10188 w 21600"/>
              <a:gd name="connsiteY13" fmla="*/ 21015 h 21600"/>
              <a:gd name="connsiteX14" fmla="*/ 9359 w 21600"/>
              <a:gd name="connsiteY14" fmla="*/ 16718 h 21600"/>
              <a:gd name="connsiteX15" fmla="*/ 8130 w 21600"/>
              <a:gd name="connsiteY15" fmla="*/ 20581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4805 w 21600"/>
              <a:gd name="connsiteY18" fmla="*/ 18240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7867 w 21600"/>
              <a:gd name="connsiteY26" fmla="*/ 4644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5266 w 21600"/>
              <a:gd name="connsiteY10" fmla="*/ 15654 h 21600"/>
              <a:gd name="connsiteX11" fmla="*/ 14031 w 21600"/>
              <a:gd name="connsiteY11" fmla="*/ 19326 h 21600"/>
              <a:gd name="connsiteX12" fmla="*/ 12351 w 21600"/>
              <a:gd name="connsiteY12" fmla="*/ 18108 h 21600"/>
              <a:gd name="connsiteX13" fmla="*/ 10188 w 21600"/>
              <a:gd name="connsiteY13" fmla="*/ 21015 h 21600"/>
              <a:gd name="connsiteX14" fmla="*/ 9359 w 21600"/>
              <a:gd name="connsiteY14" fmla="*/ 16718 h 21600"/>
              <a:gd name="connsiteX15" fmla="*/ 8130 w 21600"/>
              <a:gd name="connsiteY15" fmla="*/ 20581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5033 w 21600"/>
              <a:gd name="connsiteY18" fmla="*/ 15415 h 21600"/>
              <a:gd name="connsiteX19" fmla="*/ 1285 w 21600"/>
              <a:gd name="connsiteY19" fmla="*/ 17825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7867 w 21600"/>
              <a:gd name="connsiteY26" fmla="*/ 4644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5266 w 21600"/>
              <a:gd name="connsiteY10" fmla="*/ 15654 h 21600"/>
              <a:gd name="connsiteX11" fmla="*/ 14031 w 21600"/>
              <a:gd name="connsiteY11" fmla="*/ 19326 h 21600"/>
              <a:gd name="connsiteX12" fmla="*/ 12351 w 21600"/>
              <a:gd name="connsiteY12" fmla="*/ 18108 h 21600"/>
              <a:gd name="connsiteX13" fmla="*/ 10188 w 21600"/>
              <a:gd name="connsiteY13" fmla="*/ 21015 h 21600"/>
              <a:gd name="connsiteX14" fmla="*/ 9359 w 21600"/>
              <a:gd name="connsiteY14" fmla="*/ 16718 h 21600"/>
              <a:gd name="connsiteX15" fmla="*/ 8130 w 21600"/>
              <a:gd name="connsiteY15" fmla="*/ 20581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5033 w 21600"/>
              <a:gd name="connsiteY18" fmla="*/ 15415 h 21600"/>
              <a:gd name="connsiteX19" fmla="*/ 1456 w 21600"/>
              <a:gd name="connsiteY19" fmla="*/ 19129 h 21600"/>
              <a:gd name="connsiteX20" fmla="*/ 3330 w 21600"/>
              <a:gd name="connsiteY20" fmla="*/ 15370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7867 w 21600"/>
              <a:gd name="connsiteY26" fmla="*/ 4644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5266 w 21600"/>
              <a:gd name="connsiteY10" fmla="*/ 15654 h 21600"/>
              <a:gd name="connsiteX11" fmla="*/ 14031 w 21600"/>
              <a:gd name="connsiteY11" fmla="*/ 19326 h 21600"/>
              <a:gd name="connsiteX12" fmla="*/ 12351 w 21600"/>
              <a:gd name="connsiteY12" fmla="*/ 18108 h 21600"/>
              <a:gd name="connsiteX13" fmla="*/ 10188 w 21600"/>
              <a:gd name="connsiteY13" fmla="*/ 21015 h 21600"/>
              <a:gd name="connsiteX14" fmla="*/ 9359 w 21600"/>
              <a:gd name="connsiteY14" fmla="*/ 16718 h 21600"/>
              <a:gd name="connsiteX15" fmla="*/ 8130 w 21600"/>
              <a:gd name="connsiteY15" fmla="*/ 20581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5033 w 21600"/>
              <a:gd name="connsiteY18" fmla="*/ 15415 h 21600"/>
              <a:gd name="connsiteX19" fmla="*/ 1456 w 21600"/>
              <a:gd name="connsiteY19" fmla="*/ 19129 h 21600"/>
              <a:gd name="connsiteX20" fmla="*/ 3501 w 21600"/>
              <a:gd name="connsiteY20" fmla="*/ 13632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7867 w 21600"/>
              <a:gd name="connsiteY26" fmla="*/ 4644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4924 w 21600"/>
              <a:gd name="connsiteY10" fmla="*/ 15654 h 21600"/>
              <a:gd name="connsiteX11" fmla="*/ 14031 w 21600"/>
              <a:gd name="connsiteY11" fmla="*/ 19326 h 21600"/>
              <a:gd name="connsiteX12" fmla="*/ 12351 w 21600"/>
              <a:gd name="connsiteY12" fmla="*/ 18108 h 21600"/>
              <a:gd name="connsiteX13" fmla="*/ 10188 w 21600"/>
              <a:gd name="connsiteY13" fmla="*/ 21015 h 21600"/>
              <a:gd name="connsiteX14" fmla="*/ 9359 w 21600"/>
              <a:gd name="connsiteY14" fmla="*/ 16718 h 21600"/>
              <a:gd name="connsiteX15" fmla="*/ 8130 w 21600"/>
              <a:gd name="connsiteY15" fmla="*/ 20581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5033 w 21600"/>
              <a:gd name="connsiteY18" fmla="*/ 15415 h 21600"/>
              <a:gd name="connsiteX19" fmla="*/ 1456 w 21600"/>
              <a:gd name="connsiteY19" fmla="*/ 19129 h 21600"/>
              <a:gd name="connsiteX20" fmla="*/ 3501 w 21600"/>
              <a:gd name="connsiteY20" fmla="*/ 13632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7867 w 21600"/>
              <a:gd name="connsiteY26" fmla="*/ 4644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4924 w 21600"/>
              <a:gd name="connsiteY10" fmla="*/ 15654 h 21600"/>
              <a:gd name="connsiteX11" fmla="*/ 14031 w 21600"/>
              <a:gd name="connsiteY11" fmla="*/ 19326 h 21600"/>
              <a:gd name="connsiteX12" fmla="*/ 12009 w 21600"/>
              <a:gd name="connsiteY12" fmla="*/ 16152 h 21600"/>
              <a:gd name="connsiteX13" fmla="*/ 10188 w 21600"/>
              <a:gd name="connsiteY13" fmla="*/ 21015 h 21600"/>
              <a:gd name="connsiteX14" fmla="*/ 9359 w 21600"/>
              <a:gd name="connsiteY14" fmla="*/ 16718 h 21600"/>
              <a:gd name="connsiteX15" fmla="*/ 8130 w 21600"/>
              <a:gd name="connsiteY15" fmla="*/ 20581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5033 w 21600"/>
              <a:gd name="connsiteY18" fmla="*/ 15415 h 21600"/>
              <a:gd name="connsiteX19" fmla="*/ 1456 w 21600"/>
              <a:gd name="connsiteY19" fmla="*/ 19129 h 21600"/>
              <a:gd name="connsiteX20" fmla="*/ 3501 w 21600"/>
              <a:gd name="connsiteY20" fmla="*/ 13632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7867 w 21600"/>
              <a:gd name="connsiteY26" fmla="*/ 4644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3899 w 21600"/>
              <a:gd name="connsiteY10" fmla="*/ 15002 h 21600"/>
              <a:gd name="connsiteX11" fmla="*/ 14031 w 21600"/>
              <a:gd name="connsiteY11" fmla="*/ 19326 h 21600"/>
              <a:gd name="connsiteX12" fmla="*/ 12009 w 21600"/>
              <a:gd name="connsiteY12" fmla="*/ 16152 h 21600"/>
              <a:gd name="connsiteX13" fmla="*/ 10188 w 21600"/>
              <a:gd name="connsiteY13" fmla="*/ 21015 h 21600"/>
              <a:gd name="connsiteX14" fmla="*/ 9359 w 21600"/>
              <a:gd name="connsiteY14" fmla="*/ 16718 h 21600"/>
              <a:gd name="connsiteX15" fmla="*/ 8130 w 21600"/>
              <a:gd name="connsiteY15" fmla="*/ 20581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5033 w 21600"/>
              <a:gd name="connsiteY18" fmla="*/ 15415 h 21600"/>
              <a:gd name="connsiteX19" fmla="*/ 1456 w 21600"/>
              <a:gd name="connsiteY19" fmla="*/ 19129 h 21600"/>
              <a:gd name="connsiteX20" fmla="*/ 3501 w 21600"/>
              <a:gd name="connsiteY20" fmla="*/ 13632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7867 w 21600"/>
              <a:gd name="connsiteY26" fmla="*/ 4644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  <a:gd name="connsiteX0" fmla="*/ 11462 w 21600"/>
              <a:gd name="connsiteY0" fmla="*/ 4342 h 21600"/>
              <a:gd name="connsiteX1" fmla="*/ 14790 w 21600"/>
              <a:gd name="connsiteY1" fmla="*/ 0 h 21600"/>
              <a:gd name="connsiteX2" fmla="*/ 14525 w 21600"/>
              <a:gd name="connsiteY2" fmla="*/ 5777 h 21600"/>
              <a:gd name="connsiteX3" fmla="*/ 18007 w 21600"/>
              <a:gd name="connsiteY3" fmla="*/ 3172 h 21600"/>
              <a:gd name="connsiteX4" fmla="*/ 16380 w 21600"/>
              <a:gd name="connsiteY4" fmla="*/ 6532 h 21600"/>
              <a:gd name="connsiteX5" fmla="*/ 21600 w 21600"/>
              <a:gd name="connsiteY5" fmla="*/ 6645 h 21600"/>
              <a:gd name="connsiteX6" fmla="*/ 16985 w 21600"/>
              <a:gd name="connsiteY6" fmla="*/ 9402 h 21600"/>
              <a:gd name="connsiteX7" fmla="*/ 18270 w 21600"/>
              <a:gd name="connsiteY7" fmla="*/ 11290 h 21600"/>
              <a:gd name="connsiteX8" fmla="*/ 16380 w 21600"/>
              <a:gd name="connsiteY8" fmla="*/ 12310 h 21600"/>
              <a:gd name="connsiteX9" fmla="*/ 18877 w 21600"/>
              <a:gd name="connsiteY9" fmla="*/ 15632 h 21600"/>
              <a:gd name="connsiteX10" fmla="*/ 13899 w 21600"/>
              <a:gd name="connsiteY10" fmla="*/ 15002 h 21600"/>
              <a:gd name="connsiteX11" fmla="*/ 14714 w 21600"/>
              <a:gd name="connsiteY11" fmla="*/ 19543 h 21600"/>
              <a:gd name="connsiteX12" fmla="*/ 12009 w 21600"/>
              <a:gd name="connsiteY12" fmla="*/ 16152 h 21600"/>
              <a:gd name="connsiteX13" fmla="*/ 10188 w 21600"/>
              <a:gd name="connsiteY13" fmla="*/ 21015 h 21600"/>
              <a:gd name="connsiteX14" fmla="*/ 9359 w 21600"/>
              <a:gd name="connsiteY14" fmla="*/ 16718 h 21600"/>
              <a:gd name="connsiteX15" fmla="*/ 8130 w 21600"/>
              <a:gd name="connsiteY15" fmla="*/ 20581 h 21600"/>
              <a:gd name="connsiteX16" fmla="*/ 7527 w 21600"/>
              <a:gd name="connsiteY16" fmla="*/ 18125 h 21600"/>
              <a:gd name="connsiteX17" fmla="*/ 4917 w 21600"/>
              <a:gd name="connsiteY17" fmla="*/ 21600 h 21600"/>
              <a:gd name="connsiteX18" fmla="*/ 5033 w 21600"/>
              <a:gd name="connsiteY18" fmla="*/ 15415 h 21600"/>
              <a:gd name="connsiteX19" fmla="*/ 1456 w 21600"/>
              <a:gd name="connsiteY19" fmla="*/ 19129 h 21600"/>
              <a:gd name="connsiteX20" fmla="*/ 3501 w 21600"/>
              <a:gd name="connsiteY20" fmla="*/ 13632 h 21600"/>
              <a:gd name="connsiteX21" fmla="*/ 0 w 21600"/>
              <a:gd name="connsiteY21" fmla="*/ 12877 h 21600"/>
              <a:gd name="connsiteX22" fmla="*/ 3935 w 21600"/>
              <a:gd name="connsiteY22" fmla="*/ 11592 h 21600"/>
              <a:gd name="connsiteX23" fmla="*/ 1172 w 21600"/>
              <a:gd name="connsiteY23" fmla="*/ 8270 h 21600"/>
              <a:gd name="connsiteX24" fmla="*/ 5372 w 21600"/>
              <a:gd name="connsiteY24" fmla="*/ 7817 h 21600"/>
              <a:gd name="connsiteX25" fmla="*/ 4502 w 21600"/>
              <a:gd name="connsiteY25" fmla="*/ 3625 h 21600"/>
              <a:gd name="connsiteX26" fmla="*/ 7867 w 21600"/>
              <a:gd name="connsiteY26" fmla="*/ 4644 h 21600"/>
              <a:gd name="connsiteX27" fmla="*/ 9722 w 21600"/>
              <a:gd name="connsiteY27" fmla="*/ 1887 h 21600"/>
              <a:gd name="connsiteX28" fmla="*/ 11462 w 21600"/>
              <a:gd name="connsiteY28" fmla="*/ 4342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1600" h="21600">
                <a:moveTo>
                  <a:pt x="11462" y="4342"/>
                </a:moveTo>
                <a:lnTo>
                  <a:pt x="14790" y="0"/>
                </a:lnTo>
                <a:cubicBezTo>
                  <a:pt x="14702" y="1926"/>
                  <a:pt x="14613" y="3851"/>
                  <a:pt x="14525" y="5777"/>
                </a:cubicBezTo>
                <a:lnTo>
                  <a:pt x="18007" y="3172"/>
                </a:lnTo>
                <a:lnTo>
                  <a:pt x="16380" y="6532"/>
                </a:lnTo>
                <a:lnTo>
                  <a:pt x="21600" y="6645"/>
                </a:lnTo>
                <a:lnTo>
                  <a:pt x="16985" y="9402"/>
                </a:lnTo>
                <a:lnTo>
                  <a:pt x="18270" y="11290"/>
                </a:lnTo>
                <a:lnTo>
                  <a:pt x="16380" y="12310"/>
                </a:lnTo>
                <a:lnTo>
                  <a:pt x="18877" y="15632"/>
                </a:lnTo>
                <a:lnTo>
                  <a:pt x="13899" y="15002"/>
                </a:lnTo>
                <a:cubicBezTo>
                  <a:pt x="14000" y="16009"/>
                  <a:pt x="14613" y="18536"/>
                  <a:pt x="14714" y="19543"/>
                </a:cubicBezTo>
                <a:lnTo>
                  <a:pt x="12009" y="16152"/>
                </a:lnTo>
                <a:lnTo>
                  <a:pt x="10188" y="21015"/>
                </a:lnTo>
                <a:lnTo>
                  <a:pt x="9359" y="16718"/>
                </a:lnTo>
                <a:lnTo>
                  <a:pt x="8130" y="20581"/>
                </a:lnTo>
                <a:lnTo>
                  <a:pt x="7527" y="18125"/>
                </a:lnTo>
                <a:lnTo>
                  <a:pt x="4917" y="21600"/>
                </a:lnTo>
                <a:cubicBezTo>
                  <a:pt x="4880" y="20480"/>
                  <a:pt x="5070" y="16535"/>
                  <a:pt x="5033" y="15415"/>
                </a:cubicBezTo>
                <a:lnTo>
                  <a:pt x="1456" y="19129"/>
                </a:lnTo>
                <a:lnTo>
                  <a:pt x="3501" y="13632"/>
                </a:lnTo>
                <a:lnTo>
                  <a:pt x="0" y="12877"/>
                </a:lnTo>
                <a:lnTo>
                  <a:pt x="3935" y="11592"/>
                </a:lnTo>
                <a:lnTo>
                  <a:pt x="1172" y="8270"/>
                </a:lnTo>
                <a:lnTo>
                  <a:pt x="5372" y="7817"/>
                </a:lnTo>
                <a:lnTo>
                  <a:pt x="4502" y="3625"/>
                </a:lnTo>
                <a:lnTo>
                  <a:pt x="7867" y="4644"/>
                </a:lnTo>
                <a:lnTo>
                  <a:pt x="9722" y="1887"/>
                </a:lnTo>
                <a:lnTo>
                  <a:pt x="11462" y="4342"/>
                </a:lnTo>
                <a:close/>
              </a:path>
            </a:pathLst>
          </a:custGeom>
          <a:solidFill>
            <a:srgbClr val="C2C6E0"/>
          </a:solidFill>
          <a:ln>
            <a:solidFill>
              <a:srgbClr val="4958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boum-boum</a:t>
            </a:r>
            <a:endParaRPr lang="fr-FR" sz="1100" dirty="0">
              <a:solidFill>
                <a:srgbClr val="495897"/>
              </a:solidFill>
              <a:latin typeface="Proto Grotesk" panose="02000000000000000000" pitchFamily="2" charset="0"/>
            </a:endParaRPr>
          </a:p>
        </p:txBody>
      </p:sp>
      <p:sp>
        <p:nvSpPr>
          <p:cNvPr id="96" name="Nuage 95"/>
          <p:cNvSpPr/>
          <p:nvPr/>
        </p:nvSpPr>
        <p:spPr>
          <a:xfrm>
            <a:off x="4716706" y="5749691"/>
            <a:ext cx="1369129" cy="491348"/>
          </a:xfrm>
          <a:prstGeom prst="cloud">
            <a:avLst/>
          </a:prstGeom>
          <a:solidFill>
            <a:srgbClr val="F4C4D5"/>
          </a:solidFill>
          <a:ln>
            <a:solidFill>
              <a:srgbClr val="DC3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glou-glou</a:t>
            </a:r>
            <a:endParaRPr lang="fr-FR" sz="1100" dirty="0">
              <a:solidFill>
                <a:srgbClr val="DC3471"/>
              </a:solidFill>
              <a:latin typeface="Proto Grotesk" panose="02000000000000000000" pitchFamily="2" charset="0"/>
            </a:endParaRPr>
          </a:p>
        </p:txBody>
      </p:sp>
      <p:sp>
        <p:nvSpPr>
          <p:cNvPr id="97" name="ZoneTexte 96">
            <a:extLst>
              <a:ext uri="{FF2B5EF4-FFF2-40B4-BE49-F238E27FC236}">
                <a16:creationId xmlns="" xmlns:a16="http://schemas.microsoft.com/office/drawing/2014/main" id="{4A8C8829-F705-844E-80E5-FFE650145CFD}"/>
              </a:ext>
            </a:extLst>
          </p:cNvPr>
          <p:cNvSpPr txBox="1"/>
          <p:nvPr/>
        </p:nvSpPr>
        <p:spPr>
          <a:xfrm>
            <a:off x="234841" y="6956926"/>
            <a:ext cx="3183875" cy="2066546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Second round.</a:t>
            </a:r>
            <a:endParaRPr lang="fr-FR" sz="160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>
              <a:spcAft>
                <a:spcPts val="400"/>
              </a:spcAft>
            </a:pPr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Sur </a:t>
            </a:r>
            <a:r>
              <a:rPr lang="fr-FR" sz="1100" i="1" dirty="0">
                <a:solidFill>
                  <a:srgbClr val="DA3471"/>
                </a:solidFill>
                <a:latin typeface="Proto Grotesk" panose="02000000000000000000" pitchFamily="2" charset="0"/>
              </a:rPr>
              <a:t>le modèle du titre de la chanson, imaginez d’autres titres avec des noms de femmes sportives et un adjectif qui ne correspond pas à l’activité </a:t>
            </a:r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pratiquée. </a:t>
            </a:r>
          </a:p>
          <a:p>
            <a:pPr>
              <a:spcAft>
                <a:spcPts val="400"/>
              </a:spcAft>
            </a:pP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Une skieuse peureuse, une danseuse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monstrueuse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, une patineuse ennuyeuse, une nageuse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paresseuse, une catcheuse affectueuse…</a:t>
            </a:r>
            <a:endParaRPr lang="fr-FR" sz="1100" dirty="0">
              <a:solidFill>
                <a:srgbClr val="495897"/>
              </a:solidFill>
              <a:latin typeface="Proto Grotesk" panose="02000000000000000000" pitchFamily="2" charset="0"/>
            </a:endParaRPr>
          </a:p>
        </p:txBody>
      </p:sp>
      <p:sp>
        <p:nvSpPr>
          <p:cNvPr id="98" name="ZoneTexte 97">
            <a:extLst>
              <a:ext uri="{FF2B5EF4-FFF2-40B4-BE49-F238E27FC236}">
                <a16:creationId xmlns="" xmlns:a16="http://schemas.microsoft.com/office/drawing/2014/main" id="{68E809DE-7959-9A4F-8660-1504E8D729D6}"/>
              </a:ext>
            </a:extLst>
          </p:cNvPr>
          <p:cNvSpPr txBox="1"/>
          <p:nvPr/>
        </p:nvSpPr>
        <p:spPr>
          <a:xfrm>
            <a:off x="3132929" y="6973056"/>
            <a:ext cx="261972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4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="" xmlns:a16="http://schemas.microsoft.com/office/drawing/2014/main" id="{35FA35B7-C4ED-624A-81DF-731E32F0E681}"/>
              </a:ext>
            </a:extLst>
          </p:cNvPr>
          <p:cNvSpPr txBox="1"/>
          <p:nvPr/>
        </p:nvSpPr>
        <p:spPr>
          <a:xfrm>
            <a:off x="420160" y="7172200"/>
            <a:ext cx="1527265" cy="167579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0" name="ZoneTexte 99">
            <a:extLst>
              <a:ext uri="{FF2B5EF4-FFF2-40B4-BE49-F238E27FC236}">
                <a16:creationId xmlns="" xmlns:a16="http://schemas.microsoft.com/office/drawing/2014/main" id="{D9AE6EAA-3432-4246-8022-98DCDBB80060}"/>
              </a:ext>
            </a:extLst>
          </p:cNvPr>
          <p:cNvSpPr txBox="1"/>
          <p:nvPr/>
        </p:nvSpPr>
        <p:spPr>
          <a:xfrm>
            <a:off x="3555242" y="6948291"/>
            <a:ext cx="3031725" cy="2076805"/>
          </a:xfrm>
          <a:custGeom>
            <a:avLst/>
            <a:gdLst>
              <a:gd name="connsiteX0" fmla="*/ 0 w 3313119"/>
              <a:gd name="connsiteY0" fmla="*/ 0 h 3615688"/>
              <a:gd name="connsiteX1" fmla="*/ 3313119 w 3313119"/>
              <a:gd name="connsiteY1" fmla="*/ 0 h 3615688"/>
              <a:gd name="connsiteX2" fmla="*/ 3313119 w 3313119"/>
              <a:gd name="connsiteY2" fmla="*/ 3615688 h 3615688"/>
              <a:gd name="connsiteX3" fmla="*/ 0 w 3313119"/>
              <a:gd name="connsiteY3" fmla="*/ 3615688 h 3615688"/>
              <a:gd name="connsiteX4" fmla="*/ 0 w 3313119"/>
              <a:gd name="connsiteY4" fmla="*/ 0 h 3615688"/>
              <a:gd name="connsiteX0" fmla="*/ 0 w 3313119"/>
              <a:gd name="connsiteY0" fmla="*/ 0 h 3615688"/>
              <a:gd name="connsiteX1" fmla="*/ 3313119 w 3313119"/>
              <a:gd name="connsiteY1" fmla="*/ 0 h 3615688"/>
              <a:gd name="connsiteX2" fmla="*/ 3313119 w 3313119"/>
              <a:gd name="connsiteY2" fmla="*/ 3615688 h 3615688"/>
              <a:gd name="connsiteX3" fmla="*/ 0 w 3313119"/>
              <a:gd name="connsiteY3" fmla="*/ 3568063 h 3615688"/>
              <a:gd name="connsiteX4" fmla="*/ 0 w 3313119"/>
              <a:gd name="connsiteY4" fmla="*/ 0 h 3615688"/>
              <a:gd name="connsiteX0" fmla="*/ 0 w 3313119"/>
              <a:gd name="connsiteY0" fmla="*/ 0 h 3568063"/>
              <a:gd name="connsiteX1" fmla="*/ 3313119 w 3313119"/>
              <a:gd name="connsiteY1" fmla="*/ 0 h 3568063"/>
              <a:gd name="connsiteX2" fmla="*/ 3313119 w 3313119"/>
              <a:gd name="connsiteY2" fmla="*/ 3558538 h 3568063"/>
              <a:gd name="connsiteX3" fmla="*/ 0 w 3313119"/>
              <a:gd name="connsiteY3" fmla="*/ 3568063 h 3568063"/>
              <a:gd name="connsiteX4" fmla="*/ 0 w 3313119"/>
              <a:gd name="connsiteY4" fmla="*/ 0 h 356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3119" h="3568063">
                <a:moveTo>
                  <a:pt x="0" y="0"/>
                </a:moveTo>
                <a:lnTo>
                  <a:pt x="3313119" y="0"/>
                </a:lnTo>
                <a:lnTo>
                  <a:pt x="3313119" y="3558538"/>
                </a:lnTo>
                <a:lnTo>
                  <a:pt x="0" y="3568063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Finale.</a:t>
            </a:r>
          </a:p>
          <a:p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Faites le portrait d’une femme courageuse au quotidien.</a:t>
            </a:r>
          </a:p>
          <a:p>
            <a:endParaRPr lang="fr-FR" sz="1100" i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Elle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 fait des choses simples. 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Elle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travaille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et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s’occupe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de sa famille en même temps. </a:t>
            </a:r>
          </a:p>
          <a:p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Elle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reste toujours de bonne humeur, même quand elle est triste ou fatiguée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…</a:t>
            </a:r>
            <a:endParaRPr lang="fr-FR" sz="1100" dirty="0" smtClean="0">
              <a:solidFill>
                <a:srgbClr val="495897"/>
              </a:solidFill>
              <a:latin typeface="Proto Grotesk" panose="02000000000000000000" pitchFamily="2" charset="0"/>
            </a:endParaRPr>
          </a:p>
        </p:txBody>
      </p:sp>
      <p:sp>
        <p:nvSpPr>
          <p:cNvPr id="101" name="ZoneTexte 100">
            <a:extLst>
              <a:ext uri="{FF2B5EF4-FFF2-40B4-BE49-F238E27FC236}">
                <a16:creationId xmlns="" xmlns:a16="http://schemas.microsoft.com/office/drawing/2014/main" id="{420CCCFD-BDDE-4443-8AB0-30FC1160C1F9}"/>
              </a:ext>
            </a:extLst>
          </p:cNvPr>
          <p:cNvSpPr txBox="1"/>
          <p:nvPr/>
        </p:nvSpPr>
        <p:spPr>
          <a:xfrm>
            <a:off x="6299251" y="6967262"/>
            <a:ext cx="262068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5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="" xmlns:a16="http://schemas.microsoft.com/office/drawing/2014/main" id="{35FA35B7-C4ED-624A-81DF-731E32F0E681}"/>
              </a:ext>
            </a:extLst>
          </p:cNvPr>
          <p:cNvSpPr txBox="1"/>
          <p:nvPr/>
        </p:nvSpPr>
        <p:spPr>
          <a:xfrm>
            <a:off x="3746064" y="7162271"/>
            <a:ext cx="752498" cy="18379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3" name="ZoneTexte 102">
            <a:extLst>
              <a:ext uri="{FF2B5EF4-FFF2-40B4-BE49-F238E27FC236}">
                <a16:creationId xmlns="" xmlns:a16="http://schemas.microsoft.com/office/drawing/2014/main" id="{4B3D5DA9-E610-F54C-88B9-C6FCA5533DB4}"/>
              </a:ext>
            </a:extLst>
          </p:cNvPr>
          <p:cNvSpPr txBox="1"/>
          <p:nvPr/>
        </p:nvSpPr>
        <p:spPr>
          <a:xfrm>
            <a:off x="234730" y="1210891"/>
            <a:ext cx="3055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DA3471">
                    <a:alpha val="55000"/>
                  </a:srgbClr>
                </a:solidFill>
                <a:latin typeface="Proto Grotesk" panose="02000000000000000000" pitchFamily="2" charset="0"/>
              </a:rPr>
              <a:t>Arthur H</a:t>
            </a:r>
            <a:endParaRPr lang="fr-FR" sz="1100" b="1" dirty="0">
              <a:solidFill>
                <a:srgbClr val="DA3471">
                  <a:alpha val="55000"/>
                </a:srgbClr>
              </a:solidFill>
              <a:latin typeface="Proto Grotesk" panose="02000000000000000000" pitchFamily="2" charset="0"/>
            </a:endParaRPr>
          </a:p>
          <a:p>
            <a:r>
              <a:rPr lang="fr-FR" sz="1900" b="1" dirty="0" smtClean="0">
                <a:solidFill>
                  <a:srgbClr val="DA3471">
                    <a:alpha val="55000"/>
                  </a:srgbClr>
                </a:solidFill>
                <a:latin typeface="Proto Grotesk" panose="02000000000000000000" pitchFamily="2" charset="0"/>
              </a:rPr>
              <a:t>La boxeuse amoureuse</a:t>
            </a:r>
            <a:endParaRPr lang="fr-FR" sz="1900" b="1" dirty="0">
              <a:solidFill>
                <a:srgbClr val="DA3471">
                  <a:alpha val="55000"/>
                </a:srgbClr>
              </a:solidFill>
              <a:latin typeface="Proto Grotes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5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616AB477944E40BC3673E240C75087" ma:contentTypeVersion="10" ma:contentTypeDescription="Crée un document." ma:contentTypeScope="" ma:versionID="1bca6248b78360d69669ecf0e931ab7f">
  <xsd:schema xmlns:xsd="http://www.w3.org/2001/XMLSchema" xmlns:xs="http://www.w3.org/2001/XMLSchema" xmlns:p="http://schemas.microsoft.com/office/2006/metadata/properties" xmlns:ns2="935ad775-f984-45a7-b231-58f3cfa609e1" xmlns:ns3="a0ff0703-dc0c-4a52-9a64-3f6cf26d1efb" targetNamespace="http://schemas.microsoft.com/office/2006/metadata/properties" ma:root="true" ma:fieldsID="9e532c589581e501c80320787b2b7902" ns2:_="" ns3:_="">
    <xsd:import namespace="935ad775-f984-45a7-b231-58f3cfa609e1"/>
    <xsd:import namespace="a0ff0703-dc0c-4a52-9a64-3f6cf26d1e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ad775-f984-45a7-b231-58f3cfa609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bae3e488-10cf-462d-9ad7-b947633854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f0703-dc0c-4a52-9a64-3f6cf26d1efb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b505b773-91db-489d-a14c-6fb503dff62d}" ma:internalName="TaxCatchAll" ma:showField="CatchAllData" ma:web="a0ff0703-dc0c-4a52-9a64-3f6cf26d1e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ff0703-dc0c-4a52-9a64-3f6cf26d1efb" xsi:nil="true"/>
    <lcf76f155ced4ddcb4097134ff3c332f xmlns="935ad775-f984-45a7-b231-58f3cfa609e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EE98A1E-3943-490E-96F0-AC1AC20B50CD}"/>
</file>

<file path=customXml/itemProps2.xml><?xml version="1.0" encoding="utf-8"?>
<ds:datastoreItem xmlns:ds="http://schemas.openxmlformats.org/officeDocument/2006/customXml" ds:itemID="{FAEA564A-BB7C-4A12-AB6D-22AA8DC67313}"/>
</file>

<file path=customXml/itemProps3.xml><?xml version="1.0" encoding="utf-8"?>
<ds:datastoreItem xmlns:ds="http://schemas.openxmlformats.org/officeDocument/2006/customXml" ds:itemID="{CA19E233-7868-4E67-85DE-34400976B81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1688</TotalTime>
  <Words>637</Words>
  <Application>Microsoft Office PowerPoint</Application>
  <PresentationFormat>Format A4 (210 x 297 mm)</PresentationFormat>
  <Paragraphs>122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Proto Grotesk Light</vt:lpstr>
      <vt:lpstr>Wingdings</vt:lpstr>
      <vt:lpstr>Calibri Light</vt:lpstr>
      <vt:lpstr>Proto Grotesk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Helene EMILE</cp:lastModifiedBy>
  <cp:revision>171</cp:revision>
  <cp:lastPrinted>2019-09-19T14:04:17Z</cp:lastPrinted>
  <dcterms:created xsi:type="dcterms:W3CDTF">2019-01-29T14:43:52Z</dcterms:created>
  <dcterms:modified xsi:type="dcterms:W3CDTF">2019-09-20T12:19:11Z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0x01010031616AB477944E40BC3673E240C75087</vt:lpwstr>
  </property>
</Properties>
</file>