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329"/>
    <a:srgbClr val="46B8B7"/>
    <a:srgbClr val="5194C4"/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2"/>
    <p:restoredTop sz="95827"/>
  </p:normalViewPr>
  <p:slideViewPr>
    <p:cSldViewPr snapToGrid="0" snapToObjects="1">
      <p:cViewPr varScale="1">
        <p:scale>
          <a:sx n="68" d="100"/>
          <a:sy n="68" d="100"/>
        </p:scale>
        <p:origin x="3728" y="24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7F276B-CE46-A143-ACE5-8DA9BBE2A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BAD10-C19D-8C49-B7A4-38F7663E5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8C42-6EFF-BE45-8A7D-489337A85A8B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B4E94-76A3-D742-AD5A-D11A0A9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2786E-81B4-4B47-ABC2-348B43E3D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B559-A149-3A43-BC80-AD3A402FE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6303-4D29-A745-91A8-F3AEACDB41EE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F82D-CB1F-334C-AB48-FC566FA05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F5D2-A333-6045-ACED-77F29CEB08A7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429-77F6-9E4B-9F99-94520AC2D970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DEE-C309-4040-BEBD-5B52D979CC1A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78E6-F0FE-8142-9C48-E28034D6D085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4345-F4C8-B543-A745-5CC2F98AC7CF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84C0-6944-2640-BB2E-18D8BD334C9E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66A-0FD7-ED4C-BE72-F0D7E9800428}" type="datetime1">
              <a:rPr lang="fr-FR" smtClean="0"/>
              <a:t>15/04/2024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0AA-31E8-FE40-9480-67630F8DF831}" type="datetime1">
              <a:rPr lang="fr-FR" smtClean="0"/>
              <a:t>15/04/2024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06ED-82F1-0C43-882E-7914D1779773}" type="datetime1">
              <a:rPr lang="fr-FR" smtClean="0"/>
              <a:t>15/04/2024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D6CE-977D-D642-AFAB-4B969B7E197B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4071-C699-E143-B865-F8276070A328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CC96-5C2F-B644-9878-943E03AC83B1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s://dgxy.link/ambianceforet" TargetMode="External"/><Relationship Id="rId7" Type="http://schemas.openxmlformats.org/officeDocument/2006/relationships/image" Target="../media/image9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hyperlink" Target="https://dgxy.link/sequoia" TargetMode="External"/><Relationship Id="rId7" Type="http://schemas.openxmlformats.org/officeDocument/2006/relationships/image" Target="../media/image13.emf"/><Relationship Id="rId12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7.png"/><Relationship Id="rId5" Type="http://schemas.openxmlformats.org/officeDocument/2006/relationships/image" Target="../media/image8.emf"/><Relationship Id="rId10" Type="http://schemas.openxmlformats.org/officeDocument/2006/relationships/image" Target="../media/image16.png"/><Relationship Id="rId4" Type="http://schemas.openxmlformats.org/officeDocument/2006/relationships/image" Target="../media/image2.emf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gxy.link/sequoia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DAD5532-628C-B7AE-3C40-DB30A99A8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5556"/>
            <a:ext cx="7543800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Les séquoias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/>
        </p:nvSpPr>
        <p:spPr>
          <a:xfrm>
            <a:off x="2755505" y="1862383"/>
            <a:ext cx="4490979" cy="3655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Quand j'ai marché dans l'allée des séquoias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J'ai respiré en entier pour une fois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Et envoyé deux mille prières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au vent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Pour nous sauver de toutes les peines d'avant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Avant la rivière asséchée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Avant que tout soit emporté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 veux retourner dans l'allée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Entendre les séquoias chanter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Apprivoiser le silence, les faiblesses de ma voix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Et habiter mon propre corps pour la première fois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J'ai bien gardé tous les secrets du vent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Entremêlé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la sève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épaisse et mon sang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Avant les arbres assassinés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Avant que tout soit emporté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Je veux retourner dans l'allée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Entendre les séquoias pleurer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Quand j'ai marché dans l'allée des séquoias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J'ai respiré en entier pour une fois</a:t>
            </a:r>
            <a:endParaRPr lang="fr-FR" sz="1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56DE7-D704-884C-9813-744311F95B9B}"/>
              </a:ext>
            </a:extLst>
          </p:cNvPr>
          <p:cNvSpPr txBox="1"/>
          <p:nvPr/>
        </p:nvSpPr>
        <p:spPr>
          <a:xfrm>
            <a:off x="322240" y="3226889"/>
            <a:ext cx="2082205" cy="3152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L’artiste</a:t>
            </a:r>
          </a:p>
          <a:p>
            <a:pPr>
              <a:lnSpc>
                <a:spcPts val="1280"/>
              </a:lnSpc>
            </a:pP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Pomme est une chanteuse française née en 1996. Elle a commencé la musique à l’âge de 6 ans en prenant des cours de solfège et en intégrant une chorale. Grâce à ses proches, elle se crée une culture musicale : sa mère écoute de la variété française et un ami de son père lui fait découvrir la folk américaine. Ces deux styles vont influencer sa musique. </a:t>
            </a: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La chanson « Les séquoias » est extraite de son album </a:t>
            </a:r>
            <a:r>
              <a:rPr lang="fr-FR" sz="900" i="1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Les failles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. Avec ce dernier, elle remporte le prix de l’album révélation de l’année à la cérémonie des Victoires de la musique en 2020. L’année suivante, elle remporte la Victoire de l’artiste interprète féminine de l’année.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/>
        </p:nvSpPr>
        <p:spPr>
          <a:xfrm>
            <a:off x="322240" y="8178043"/>
            <a:ext cx="2082205" cy="1259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1. Une prière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une demande faite à une force spirituelle.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2. Asséché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rendu sec.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3. Entremêler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mélanger.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4. La sève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un liquide à l’intérieur des arbres.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5. Assassiné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tué. </a:t>
            </a:r>
          </a:p>
          <a:p>
            <a:pPr algn="just">
              <a:lnSpc>
                <a:spcPts val="1080"/>
              </a:lnSpc>
            </a:pPr>
            <a:endParaRPr lang="fr-FR" sz="85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CCE7D7-83BD-9247-8D20-6AFA48C122EC}"/>
              </a:ext>
            </a:extLst>
          </p:cNvPr>
          <p:cNvSpPr txBox="1"/>
          <p:nvPr/>
        </p:nvSpPr>
        <p:spPr>
          <a:xfrm>
            <a:off x="322240" y="9699734"/>
            <a:ext cx="2165684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Alizée </a:t>
            </a:r>
            <a:r>
              <a:rPr lang="fr-FR" sz="800" dirty="0" err="1">
                <a:latin typeface="Roboto Light" panose="02000000000000000000" pitchFamily="2" charset="0"/>
                <a:ea typeface="Roboto" panose="02000000000000000000" pitchFamily="2" charset="0"/>
              </a:rPr>
              <a:t>Giorgetta</a:t>
            </a:r>
            <a:endParaRPr lang="fr-FR" sz="8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80AE12-2343-0D48-A30E-196099CEE8B9}"/>
              </a:ext>
            </a:extLst>
          </p:cNvPr>
          <p:cNvSpPr txBox="1"/>
          <p:nvPr/>
        </p:nvSpPr>
        <p:spPr>
          <a:xfrm>
            <a:off x="339400" y="6580697"/>
            <a:ext cx="2148523" cy="561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080"/>
              </a:lnSpc>
            </a:pP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Pour suivre l’actualité de Pomme, abonnez-vous à son compte Instagram </a:t>
            </a:r>
          </a:p>
          <a:p>
            <a:pPr>
              <a:lnSpc>
                <a:spcPts val="1080"/>
              </a:lnSpc>
            </a:pPr>
            <a:r>
              <a:rPr lang="fr-FR" sz="85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« @pommeofficial » </a:t>
            </a:r>
          </a:p>
          <a:p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7DBC880-C04C-F64C-AC8A-FF19E834A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6"/>
            <a:ext cx="2743200" cy="660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/>
        </p:nvSpPr>
        <p:spPr>
          <a:xfrm>
            <a:off x="2755505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>
                <a:latin typeface="Roboto" panose="02000000000000000000" pitchFamily="2" charset="0"/>
                <a:ea typeface="Roboto" panose="02000000000000000000" pitchFamily="2" charset="0"/>
              </a:rPr>
              <a:t>Pomme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51F568-9139-BAEC-6E5E-4C8AB97E3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40" y="7521624"/>
            <a:ext cx="469900" cy="596900"/>
          </a:xfrm>
          <a:prstGeom prst="rect">
            <a:avLst/>
          </a:prstGeom>
        </p:spPr>
      </p:pic>
      <p:pic>
        <p:nvPicPr>
          <p:cNvPr id="1026" name="Picture 2" descr="Paroles de Les séquoias (+explication) – POMME – GreatSong">
            <a:extLst>
              <a:ext uri="{FF2B5EF4-FFF2-40B4-BE49-F238E27FC236}">
                <a16:creationId xmlns:a16="http://schemas.microsoft.com/office/drawing/2014/main" id="{EEFF4A9C-A682-9C5D-1100-1D30C86F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0" y="1006991"/>
            <a:ext cx="2011864" cy="20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944CF7A-BB59-4845-ABFA-16CCD4B36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71100"/>
            <a:ext cx="7559675" cy="6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1AFFD3-D87D-D19B-9C34-1650B65EE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Les séquoias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Pomme</a:t>
            </a:r>
          </a:p>
        </p:txBody>
      </p:sp>
      <p:graphicFrame>
        <p:nvGraphicFramePr>
          <p:cNvPr id="13" name="Tableau 14">
            <a:extLst>
              <a:ext uri="{FF2B5EF4-FFF2-40B4-BE49-F238E27FC236}">
                <a16:creationId xmlns:a16="http://schemas.microsoft.com/office/drawing/2014/main" id="{A3F19CE1-0F17-E747-847B-D0AACEA68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9924"/>
              </p:ext>
            </p:extLst>
          </p:nvPr>
        </p:nvGraphicFramePr>
        <p:xfrm>
          <a:off x="1130984" y="2016359"/>
          <a:ext cx="5717287" cy="644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45">
                  <a:extLst>
                    <a:ext uri="{9D8B030D-6E8A-4147-A177-3AD203B41FA5}">
                      <a16:colId xmlns:a16="http://schemas.microsoft.com/office/drawing/2014/main" val="2770672922"/>
                    </a:ext>
                  </a:extLst>
                </a:gridCol>
                <a:gridCol w="989526">
                  <a:extLst>
                    <a:ext uri="{9D8B030D-6E8A-4147-A177-3AD203B41FA5}">
                      <a16:colId xmlns:a16="http://schemas.microsoft.com/office/drawing/2014/main" val="161568558"/>
                    </a:ext>
                  </a:extLst>
                </a:gridCol>
                <a:gridCol w="4085616">
                  <a:extLst>
                    <a:ext uri="{9D8B030D-6E8A-4147-A177-3AD203B41FA5}">
                      <a16:colId xmlns:a16="http://schemas.microsoft.com/office/drawing/2014/main" val="93050948"/>
                    </a:ext>
                  </a:extLst>
                </a:gridCol>
              </a:tblGrid>
              <a:tr h="1107841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46B8B7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468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Premier temps</a:t>
                      </a:r>
                    </a:p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Diffuser le son disponible au lien suivant pendant quelques secondes :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hlinkClick r:id="rId3"/>
                        </a:rPr>
                        <a:t>https://dgxy.link/ambianceforet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b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 groupe classe, les yeux fermés.</a:t>
                      </a:r>
                    </a:p>
                    <a:p>
                      <a:pPr marL="0" indent="0">
                        <a:lnSpc>
                          <a:spcPts val="1300"/>
                        </a:lnSpc>
                        <a:buFontTx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Qu’entendez-vous ? Où êtes-vous ? Comment vous sentez-vous ? </a:t>
                      </a: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01463"/>
                  </a:ext>
                </a:extLst>
              </a:tr>
              <a:tr h="1331960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46B8B7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l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Deuxième temps</a:t>
                      </a:r>
                      <a:b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Diviser la classe en 2 groupes. 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 premier groupe se concentre sur la musique et le second sur la voix de la chanteuse. 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 groupes.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→ Groupe 1 : que pensez-vous de la musique ?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→ Groupe 2 : que pensez-vous de la voix de la chanteuse ?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r>
                        <a:rPr lang="fr-FR" sz="1000" b="0" i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 classe entière.</a:t>
                      </a:r>
                    </a:p>
                    <a:p>
                      <a:pPr algn="just"/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Est-ce que la musique et la voix s’accordent bien ? Pourquoi ?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37018"/>
                  </a:ext>
                </a:extLst>
              </a:tr>
              <a:tr h="1337912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46B8B7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Troisième temps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Conserver les 2 groupes. 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Au tableau, écrire et expliquer les mots suivants : « marcher », « respirer », « chanter », « le vent », « la rivière » et « les arbres ».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Trouvez un geste pour mimer chaque mot. 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 groupes.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→ Groupe 1 : quand vous entendez les mots : « marcher », « respirer » et « chanter »,  mimez-les. 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→ Groupe 2 : quand vous entendez les mots : « le vent », « la rivière » et « les arbres », mimez-les. 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53087"/>
                  </a:ext>
                </a:extLst>
              </a:tr>
              <a:tr h="1321067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46B8B7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Quatrième temps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En binômes. 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 chanteuse Pomme envoie des prières au vent. À votre tour, écrivez des messages pour faire du lien avec la nature. Utilisez les mots de la chanson : « marcher », « respirer », « chanter », « le vent », « la rivière » et « les arbres ».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Exemple : « Ferme les yeux, écoute la rivière et respire ! »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Notez vos messages sur des petits morceaux de papier et attachez-les à un arbre de l’école. 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1738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699633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Alizée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Giorgetta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1BFA377-1B51-F942-94B8-5309D22EF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" y="5556"/>
            <a:ext cx="2743200" cy="660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D0D135-134D-01B4-42CD-D9ABD25D4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285" y="7032593"/>
            <a:ext cx="508000" cy="508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9BDF25BB-DA64-20BA-6D5C-97DD00825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705" y="2177079"/>
            <a:ext cx="508000" cy="50800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0A3D585-52A1-F432-9603-6D3C6BD1D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705" y="3315024"/>
            <a:ext cx="508000" cy="508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917B38D-D6F5-4C3F-A9EE-D7239B086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2285" y="5021790"/>
            <a:ext cx="508000" cy="508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4D025DE-1E1A-5D4C-82A0-56893ABA2C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071100"/>
            <a:ext cx="7559675" cy="6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3A04D6-5F1D-64E7-A9D6-69A25609A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40456"/>
              </p:ext>
            </p:extLst>
          </p:nvPr>
        </p:nvGraphicFramePr>
        <p:xfrm>
          <a:off x="864394" y="964406"/>
          <a:ext cx="6369404" cy="926710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31657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46B8B7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52269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92887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Observez la photo suivante :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hlinkClick r:id="rId3"/>
                        </a:rPr>
                        <a:t>https://dgxy.link/sequoia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b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 petits groupes.</a:t>
                      </a:r>
                    </a:p>
                    <a:p>
                      <a:pPr marL="0" indent="0">
                        <a:lnSpc>
                          <a:spcPts val="1300"/>
                        </a:lnSpc>
                        <a:buFontTx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Connaissez-vous le nom de cet arbre ? À votre avis, où est-ce qu’on le trouve ? </a:t>
                      </a:r>
                    </a:p>
                    <a:p>
                      <a:pPr marL="0" indent="0">
                        <a:lnSpc>
                          <a:spcPts val="1300"/>
                        </a:lnSpc>
                        <a:buFontTx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Donnez trois adjectifs pour le décrire.</a:t>
                      </a: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66760">
                <a:tc rowSpan="3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  <a:endParaRPr kumimoji="0" lang="fr-FR" sz="14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52269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254158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Entourez les instruments que vous entendez. </a:t>
                      </a:r>
                      <a:b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            une guitare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                 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un piano               une trompette       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algn="ctr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un violon                   une batterie                       une flûte</a:t>
                      </a:r>
                    </a:p>
                    <a:p>
                      <a:pPr algn="ctr"/>
                      <a:b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Choisissez des adjectifs de la liste pour compléter la phrase.</a:t>
                      </a:r>
                    </a:p>
                    <a:p>
                      <a:pPr algn="ctr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agréable – belle – douce –  joyeuse – mystérieuse – originale – triste </a:t>
                      </a:r>
                    </a:p>
                    <a:p>
                      <a:pPr algn="ctr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ctr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« La voix de Pomme est ………………………………………………………….. »</a:t>
                      </a:r>
                    </a:p>
                    <a:p>
                      <a:pPr algn="ctr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ctr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52269">
                <a:tc rowSpan="2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46B8B7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2289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lphaUcPeriod"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AutoNum type="alphaUcPeriod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Remettez les actions de la chanteuse dans l’ordre. 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Couplet 1 : envoyer des prières – marcher dans l’allée – respirer en entier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 : …………………………………………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 : …………………………………………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 : …………………………………………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Couplet 2 : apprivoiser le silence – garder tous les secrets – habiter mon propre corps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 : …………………………………………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 : …………………………………………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 : …………………………………………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Cochez la bonne réponse.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D’abord, la chanteuse veut entendre les séquoias…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danser.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chanter.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Ensuite, la chanteuse veut entendre les séquoias…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parler.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pleurer.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Les séquoias » Pomme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698721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Alizée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Giorgetta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7CB6A3E-585B-2C4A-B864-F5AF921B3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" y="9056"/>
            <a:ext cx="2743200" cy="6604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4B3312-D9D2-8385-BD2E-BFF140121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278" y="1400869"/>
            <a:ext cx="508000" cy="508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CD0D60C5-7B8C-780D-1CFD-B3B1CFF77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332" y="2784425"/>
            <a:ext cx="508000" cy="508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79F0453-E8CB-6E65-9BC9-0648D67AD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7332" y="5896497"/>
            <a:ext cx="508000" cy="50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ADFDF9-3B0E-4B73-A36E-D23D89C628E5}"/>
              </a:ext>
            </a:extLst>
          </p:cNvPr>
          <p:cNvSpPr/>
          <p:nvPr/>
        </p:nvSpPr>
        <p:spPr>
          <a:xfrm>
            <a:off x="1360966" y="2547408"/>
            <a:ext cx="529312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755934">
              <a:defRPr/>
            </a:pPr>
            <a:r>
              <a:rPr lang="fr-FR" sz="5300" b="1" dirty="0">
                <a:solidFill>
                  <a:srgbClr val="46B8B7"/>
                </a:solidFill>
                <a:latin typeface="Proto Grotesk" panose="02000000000000000000" pitchFamily="2" charset="0"/>
              </a:rPr>
              <a:t>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3E3A7A-E549-405A-AAE5-9D7B6DC9AE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9895" y="3530080"/>
            <a:ext cx="318401" cy="3184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8D2B615-7419-45A0-8BCF-866C64DA1B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404" y="3990557"/>
            <a:ext cx="310291" cy="3102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C8BBAE1-B75E-46B1-8B22-E676C83750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5252" y="3530079"/>
            <a:ext cx="351507" cy="35150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DAD6853-F752-4B66-B881-6E5B7CB694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1442" y="4009297"/>
            <a:ext cx="308580" cy="30858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80C86CF-B6FD-44D5-AD07-059F672DD3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9938" y="3530080"/>
            <a:ext cx="308580" cy="30858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9335697-D812-489E-BB47-2C6E5931B7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3461" y="3966644"/>
            <a:ext cx="334204" cy="33420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1B67136-F37E-5B4D-A1A8-A73BF1D0DC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0071100"/>
            <a:ext cx="7559675" cy="6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A157E7-B5E4-AA78-4D08-71E7181C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22203"/>
              </p:ext>
            </p:extLst>
          </p:nvPr>
        </p:nvGraphicFramePr>
        <p:xfrm>
          <a:off x="864394" y="992039"/>
          <a:ext cx="6369404" cy="1133715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1854378">
                <a:tc rowSpan="3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46B8B7"/>
                        </a:solidFill>
                        <a:latin typeface="Proto Grotesk" panose="02000000000000000000" pitchFamily="2" charset="0"/>
                      </a:endParaRPr>
                    </a:p>
                    <a:p>
                      <a:pPr algn="r"/>
                      <a:endParaRPr lang="fr-FR" sz="5300" b="1" i="0" baseline="0" dirty="0">
                        <a:solidFill>
                          <a:srgbClr val="46B8B7"/>
                        </a:solidFill>
                        <a:latin typeface="Proto Grotesk" panose="02000000000000000000" pitchFamily="2" charset="0"/>
                      </a:endParaRPr>
                    </a:p>
                    <a:p>
                      <a:pPr algn="r"/>
                      <a:endParaRPr lang="fr-FR" sz="5300" b="1" i="0" baseline="0" dirty="0">
                        <a:solidFill>
                          <a:srgbClr val="46B8B7"/>
                        </a:solidFill>
                        <a:latin typeface="Proto Grotesk" panose="02000000000000000000" pitchFamily="2" charset="0"/>
                      </a:endParaRPr>
                    </a:p>
                    <a:p>
                      <a:pPr algn="r"/>
                      <a:endParaRPr lang="fr-FR" sz="5300" b="1" i="0" baseline="0" dirty="0">
                        <a:solidFill>
                          <a:srgbClr val="46B8B7"/>
                        </a:solidFill>
                        <a:latin typeface="Proto Grotesk" panose="02000000000000000000" pitchFamily="2" charset="0"/>
                      </a:endParaRP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46B8B7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  <a:p>
                      <a:pPr algn="r"/>
                      <a:endParaRPr lang="fr-FR" sz="5300" b="1" i="0" baseline="0" dirty="0">
                        <a:solidFill>
                          <a:srgbClr val="46B8B7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C. Retrouvez les éléments naturels de la chanson.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Utilisez ces trois mots dans des phrases pour décrire la promenade de Pomme.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……………………………………………………………………………………………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7273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08172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Comme Pomme, choisissez un arbre que vous aimez et photographiez-le.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Présentez-le à la classe.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Décrivez-le (Dites comment il est, à quoi il ressemble.). Dites quelles émotions vous ressentez quand vous le regardez et ce que vous faites quand vous êtes près de cet arbre.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5508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37273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Et en plus…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95275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Découvrez une version « guitare-voix » de la chanson de Pomme.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Flashez le QR code pour l’écoutez.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Quelle version préférez-vous ? Pourquoi ?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Les séquoias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Pomme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4549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Alizée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Giorgetta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A879607-E19B-0F40-9C0B-6E9B796FF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" y="-1772"/>
            <a:ext cx="2743200" cy="660400"/>
          </a:xfrm>
          <a:prstGeom prst="rect">
            <a:avLst/>
          </a:prstGeom>
        </p:spPr>
      </p:pic>
      <p:graphicFrame>
        <p:nvGraphicFramePr>
          <p:cNvPr id="38" name="Tableau 7">
            <a:extLst>
              <a:ext uri="{FF2B5EF4-FFF2-40B4-BE49-F238E27FC236}">
                <a16:creationId xmlns:a16="http://schemas.microsoft.com/office/drawing/2014/main" id="{A4DCB4A5-1677-54BB-7E64-C33E42084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89558"/>
              </p:ext>
            </p:extLst>
          </p:nvPr>
        </p:nvGraphicFramePr>
        <p:xfrm>
          <a:off x="2736056" y="5998573"/>
          <a:ext cx="4497742" cy="116026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971863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Partez en reportage nature dans un parc près de chez vous. Filmez votre balade et nommez les éléments naturels que vous voyez. </a:t>
                      </a:r>
                    </a:p>
                    <a:p>
                      <a:pPr algn="just"/>
                      <a:r>
                        <a:rPr lang="fr-FR" sz="100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Partagez vos films avec votre classe. Vous pouvez les déposer sur un mur collaboratif. </a:t>
                      </a:r>
                    </a:p>
                    <a:p>
                      <a:pPr algn="just"/>
                      <a:endParaRPr lang="fr-FR" sz="1000" kern="1300" baseline="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  <p:pic>
        <p:nvPicPr>
          <p:cNvPr id="43" name="Image 42">
            <a:extLst>
              <a:ext uri="{FF2B5EF4-FFF2-40B4-BE49-F238E27FC236}">
                <a16:creationId xmlns:a16="http://schemas.microsoft.com/office/drawing/2014/main" id="{EB6AF042-35B6-07C1-1278-3BBEB7E2E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647" y="4619748"/>
            <a:ext cx="508000" cy="50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47D789D-BF51-5998-36D4-ECF07FFDD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516" y="7520819"/>
            <a:ext cx="644262" cy="6442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835631A-97F0-4F2E-AA5A-ABCE854914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21" b="4677"/>
          <a:stretch/>
        </p:blipFill>
        <p:spPr>
          <a:xfrm>
            <a:off x="3380449" y="1176792"/>
            <a:ext cx="1938973" cy="173338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9060755-D451-0043-884A-3B241D75F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071100"/>
            <a:ext cx="7559675" cy="6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59E8CB-BE9C-13B3-2CBB-F32708742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89993"/>
              </p:ext>
            </p:extLst>
          </p:nvPr>
        </p:nvGraphicFramePr>
        <p:xfrm>
          <a:off x="3954097" y="1311554"/>
          <a:ext cx="3333394" cy="570104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333394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470404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C. Écrivez les éléments naturels de la chanson.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Utilisez ces trois mots dans des phrases pour décrire la promenade de Pomme. </a:t>
                      </a:r>
                    </a:p>
                    <a:p>
                      <a:pPr algn="just"/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srgbClr val="E05329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Pomme marche près d’une rivière. Il y a du vent et elle voit les arbres bouger. </a:t>
                      </a:r>
                      <a:endParaRPr lang="fr-FR" sz="1600" b="1" i="1" kern="1300" baseline="0" dirty="0">
                        <a:solidFill>
                          <a:srgbClr val="E05329"/>
                        </a:solidFill>
                        <a:latin typeface="Roboto" panose="02000000000000000000" pitchFamily="2" charset="0"/>
                      </a:endParaRP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  <a:endParaRPr lang="fr-FR" sz="1400" b="1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800" b="1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2266645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Comme Pomme, choisissez un arbre que vous aimez et photographiez-le.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Présentez-le à la classe. 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Décrivez-le (comment il est, à quoi il ressemble). Dites  quelles émotions vous ressentez quand vous le regardez et ce que vous faites quand vous êtes près de cet arbre.</a:t>
                      </a: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C’est un chêne : il a un grand tronc et des feuilles vertes. Les feuilles sont orange et tombent quand il fait froid. 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Quand je regarde cet arbre, je suis calme et tranquille. 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lis des livres et je me repose sous le chêne.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Les séquoias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Pomme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5517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Alizée </a:t>
            </a:r>
            <a:r>
              <a:rPr lang="fr-FR" sz="800" kern="1000">
                <a:latin typeface="Roboto Light" panose="02000000000000000000" pitchFamily="2" charset="0"/>
                <a:ea typeface="Roboto" panose="02000000000000000000" pitchFamily="2" charset="0"/>
              </a:rPr>
              <a:t>Giorgetta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6BA940A3-F976-0840-BEB0-FE97BEED6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73597"/>
              </p:ext>
            </p:extLst>
          </p:nvPr>
        </p:nvGraphicFramePr>
        <p:xfrm>
          <a:off x="325876" y="1311554"/>
          <a:ext cx="3333393" cy="775166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333393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408713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Observez la photo suivante :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hlinkClick r:id="rId3"/>
                        </a:rPr>
                        <a:t>https://dgxy.link/sequoia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b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En petits groupes.</a:t>
                      </a:r>
                    </a:p>
                    <a:p>
                      <a:pPr marL="0" indent="0">
                        <a:lnSpc>
                          <a:spcPts val="1300"/>
                        </a:lnSpc>
                        <a:buFontTx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Connaissez-vous le nom de cet arbre ? À votre avis, où est-ce qu’on le trouve ? </a:t>
                      </a:r>
                    </a:p>
                    <a:p>
                      <a:pPr marL="0" indent="0">
                        <a:lnSpc>
                          <a:spcPts val="1300"/>
                        </a:lnSpc>
                        <a:buFontTx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Donnez trois adjectifs pour le décrire.</a:t>
                      </a: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C’est un sapin ? Non, c’est un séquoia. 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On peut le trouver dans les forêts américaines. 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Il est grand, magnifique, vert et brun, il est beau.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661739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AutoNum type="alphaU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Entourez les instruments que vous entendez. </a:t>
                      </a:r>
                    </a:p>
                    <a:p>
                      <a:pPr marL="228600" indent="-228600">
                        <a:buAutoNum type="alphaUcPeriod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Une guitare – un piano – une batterie</a:t>
                      </a:r>
                      <a:endParaRPr lang="fr-FR" sz="1000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Choisissez des adjectifs de la liste pour compléter la phrase.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voix de Pomme est agréable, belle, douce, mystérieuse, originale, triste.</a:t>
                      </a: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2928028"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AutoNum type="alphaUcPeriod"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Remettez les actions de la chanteuse dans l’ordre.</a:t>
                      </a:r>
                    </a:p>
                    <a:p>
                      <a:pPr marL="0" indent="0"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Couplet 1 :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1. marcher dans l’allée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2. respirer en entier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3. Envoyer des prières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Couplet 2 :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1. apprivoiser le silence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2. habiter mon propre corps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3. garder tous les secrets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Cochez la bonne réponse.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D’abord, la chanteuse entend les séquoias chanter. 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Ensuite, la chanteuse entend les séquoias pleurer.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/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ENVIRONNEMENT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31EEB8-2D03-9F4A-9C5F-205EEF78B162}"/>
              </a:ext>
            </a:extLst>
          </p:cNvPr>
          <p:cNvSpPr txBox="1"/>
          <p:nvPr/>
        </p:nvSpPr>
        <p:spPr>
          <a:xfrm>
            <a:off x="-3000314" y="816931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spc="-100" dirty="0">
                <a:solidFill>
                  <a:srgbClr val="E05329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Rouge correction</a:t>
            </a:r>
            <a:endParaRPr lang="fr-FR" sz="2000" dirty="0">
              <a:solidFill>
                <a:srgbClr val="E05329"/>
              </a:solidFill>
            </a:endParaRPr>
          </a:p>
        </p:txBody>
      </p:sp>
      <p:graphicFrame>
        <p:nvGraphicFramePr>
          <p:cNvPr id="12" name="Tableau 7">
            <a:extLst>
              <a:ext uri="{FF2B5EF4-FFF2-40B4-BE49-F238E27FC236}">
                <a16:creationId xmlns:a16="http://schemas.microsoft.com/office/drawing/2014/main" id="{14D20683-41E6-B452-85AC-AAF3DD3CE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49316"/>
              </p:ext>
            </p:extLst>
          </p:nvPr>
        </p:nvGraphicFramePr>
        <p:xfrm>
          <a:off x="7963597" y="5254999"/>
          <a:ext cx="3279701" cy="221473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1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233534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Option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741480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Texte</a:t>
                      </a:r>
                    </a:p>
                    <a:p>
                      <a:r>
                        <a:rPr lang="fr-FR" sz="1000" b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 </a:t>
                      </a:r>
                      <a:endParaRPr lang="fr-FR" sz="100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Texte de la consigne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Texte de la consigne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Texte de la consigne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 possible Réponse possible Réponse possible Réponse possible Réponse possible Réponse possible Réponse possible Réponse possible Réponse possible Réponse possible</a:t>
                      </a: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9D887480-B96E-3BE8-B8CB-9C9E7B65A823}"/>
              </a:ext>
            </a:extLst>
          </p:cNvPr>
          <p:cNvSpPr txBox="1"/>
          <p:nvPr/>
        </p:nvSpPr>
        <p:spPr>
          <a:xfrm>
            <a:off x="-2914525" y="112250"/>
            <a:ext cx="870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spc="-100" dirty="0">
                <a:solidFill>
                  <a:srgbClr val="46B8B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A1</a:t>
            </a:r>
            <a:endParaRPr lang="fr-FR" sz="4400" dirty="0">
              <a:solidFill>
                <a:srgbClr val="46B8B7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6B3062D-E0B5-4C72-9616-50669F420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093" y="1526651"/>
            <a:ext cx="1666925" cy="164621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E2DBD14-BBCE-5F42-B0C5-01225F04D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71100"/>
            <a:ext cx="7559675" cy="6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160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1904</TotalTime>
  <Words>1472</Words>
  <Application>Microsoft Macintosh PowerPoint</Application>
  <PresentationFormat>Personnalisé</PresentationFormat>
  <Paragraphs>245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Proto Grotesk</vt:lpstr>
      <vt:lpstr>Roboto</vt:lpstr>
      <vt:lpstr>Roboto Black</vt:lpstr>
      <vt:lpstr>Roboto Light</vt:lpstr>
      <vt:lpstr>Roboto Medium</vt:lpstr>
      <vt:lpstr>Wingdings</vt:lpstr>
      <vt:lpstr>Thème Office</vt:lpstr>
      <vt:lpstr>Les séquoias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BREZES</dc:creator>
  <cp:lastModifiedBy>Martin LAFITTE</cp:lastModifiedBy>
  <cp:revision>96</cp:revision>
  <cp:lastPrinted>2022-09-14T09:30:45Z</cp:lastPrinted>
  <dcterms:created xsi:type="dcterms:W3CDTF">2022-03-24T14:32:05Z</dcterms:created>
  <dcterms:modified xsi:type="dcterms:W3CDTF">2024-04-15T14:54:18Z</dcterms:modified>
</cp:coreProperties>
</file>